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theme/themeOverride4.xml" ContentType="application/vnd.openxmlformats-officedocument.themeOverride+xml"/>
  <Override PartName="/ppt/charts/chart9.xml" ContentType="application/vnd.openxmlformats-officedocument.drawingml.chart+xml"/>
  <Override PartName="/ppt/theme/themeOverride5.xml" ContentType="application/vnd.openxmlformats-officedocument.themeOverride+xml"/>
  <Override PartName="/ppt/charts/chart10.xml" ContentType="application/vnd.openxmlformats-officedocument.drawingml.chart+xml"/>
  <Override PartName="/ppt/theme/themeOverride6.xml" ContentType="application/vnd.openxmlformats-officedocument.themeOverride+xml"/>
  <Override PartName="/ppt/charts/chart11.xml" ContentType="application/vnd.openxmlformats-officedocument.drawingml.chart+xml"/>
  <Override PartName="/ppt/theme/themeOverride7.xml" ContentType="application/vnd.openxmlformats-officedocument.themeOverride+xml"/>
  <Override PartName="/ppt/charts/chart12.xml" ContentType="application/vnd.openxmlformats-officedocument.drawingml.chart+xml"/>
  <Override PartName="/ppt/theme/themeOverride8.xml" ContentType="application/vnd.openxmlformats-officedocument.themeOverride+xml"/>
  <Override PartName="/ppt/charts/chart13.xml" ContentType="application/vnd.openxmlformats-officedocument.drawingml.chart+xml"/>
  <Override PartName="/ppt/theme/themeOverride9.xml" ContentType="application/vnd.openxmlformats-officedocument.themeOverride+xml"/>
  <Override PartName="/ppt/charts/chart14.xml" ContentType="application/vnd.openxmlformats-officedocument.drawingml.chart+xml"/>
  <Override PartName="/ppt/theme/themeOverride10.xml" ContentType="application/vnd.openxmlformats-officedocument.themeOverride+xml"/>
  <Override PartName="/ppt/charts/chart15.xml" ContentType="application/vnd.openxmlformats-officedocument.drawingml.chart+xml"/>
  <Override PartName="/ppt/theme/themeOverride11.xml" ContentType="application/vnd.openxmlformats-officedocument.themeOverride+xml"/>
  <Override PartName="/ppt/charts/chart16.xml" ContentType="application/vnd.openxmlformats-officedocument.drawingml.chart+xml"/>
  <Override PartName="/ppt/theme/themeOverride12.xml" ContentType="application/vnd.openxmlformats-officedocument.themeOverride+xml"/>
  <Override PartName="/ppt/charts/chart17.xml" ContentType="application/vnd.openxmlformats-officedocument.drawingml.chart+xml"/>
  <Override PartName="/ppt/theme/themeOverride13.xml" ContentType="application/vnd.openxmlformats-officedocument.themeOverride+xml"/>
  <Override PartName="/ppt/charts/chart18.xml" ContentType="application/vnd.openxmlformats-officedocument.drawingml.chart+xml"/>
  <Override PartName="/ppt/theme/themeOverride14.xml" ContentType="application/vnd.openxmlformats-officedocument.themeOverride+xml"/>
  <Override PartName="/ppt/charts/chart19.xml" ContentType="application/vnd.openxmlformats-officedocument.drawingml.chart+xml"/>
  <Override PartName="/ppt/theme/themeOverride15.xml" ContentType="application/vnd.openxmlformats-officedocument.themeOverride+xml"/>
  <Override PartName="/ppt/charts/chart20.xml" ContentType="application/vnd.openxmlformats-officedocument.drawingml.chart+xml"/>
  <Override PartName="/ppt/theme/themeOverride16.xml" ContentType="application/vnd.openxmlformats-officedocument.themeOverride+xml"/>
  <Override PartName="/ppt/charts/chart21.xml" ContentType="application/vnd.openxmlformats-officedocument.drawingml.chart+xml"/>
  <Override PartName="/ppt/theme/themeOverride17.xml" ContentType="application/vnd.openxmlformats-officedocument.themeOverride+xml"/>
  <Override PartName="/ppt/charts/chart22.xml" ContentType="application/vnd.openxmlformats-officedocument.drawingml.chart+xml"/>
  <Override PartName="/ppt/theme/themeOverride18.xml" ContentType="application/vnd.openxmlformats-officedocument.themeOverride+xml"/>
  <Override PartName="/ppt/charts/chart23.xml" ContentType="application/vnd.openxmlformats-officedocument.drawingml.chart+xml"/>
  <Override PartName="/ppt/theme/themeOverride19.xml" ContentType="application/vnd.openxmlformats-officedocument.themeOverride+xml"/>
  <Override PartName="/ppt/charts/chart24.xml" ContentType="application/vnd.openxmlformats-officedocument.drawingml.chart+xml"/>
  <Override PartName="/ppt/theme/themeOverride20.xml" ContentType="application/vnd.openxmlformats-officedocument.themeOverride+xml"/>
  <Override PartName="/ppt/charts/chart25.xml" ContentType="application/vnd.openxmlformats-officedocument.drawingml.chart+xml"/>
  <Override PartName="/ppt/theme/themeOverride21.xml" ContentType="application/vnd.openxmlformats-officedocument.themeOverride+xml"/>
  <Override PartName="/ppt/charts/chart26.xml" ContentType="application/vnd.openxmlformats-officedocument.drawingml.chart+xml"/>
  <Override PartName="/ppt/theme/themeOverride22.xml" ContentType="application/vnd.openxmlformats-officedocument.themeOverride+xml"/>
  <Override PartName="/ppt/charts/chart27.xml" ContentType="application/vnd.openxmlformats-officedocument.drawingml.chart+xml"/>
  <Override PartName="/ppt/theme/themeOverride23.xml" ContentType="application/vnd.openxmlformats-officedocument.themeOverride+xml"/>
  <Override PartName="/ppt/charts/chart28.xml" ContentType="application/vnd.openxmlformats-officedocument.drawingml.chart+xml"/>
  <Override PartName="/ppt/theme/themeOverride24.xml" ContentType="application/vnd.openxmlformats-officedocument.themeOverride+xml"/>
  <Override PartName="/ppt/charts/chart29.xml" ContentType="application/vnd.openxmlformats-officedocument.drawingml.chart+xml"/>
  <Override PartName="/ppt/theme/themeOverride25.xml" ContentType="application/vnd.openxmlformats-officedocument.themeOverride+xml"/>
  <Override PartName="/ppt/charts/chart30.xml" ContentType="application/vnd.openxmlformats-officedocument.drawingml.chart+xml"/>
  <Override PartName="/ppt/theme/themeOverride26.xml" ContentType="application/vnd.openxmlformats-officedocument.themeOverride+xml"/>
  <Override PartName="/ppt/charts/chart31.xml" ContentType="application/vnd.openxmlformats-officedocument.drawingml.chart+xml"/>
  <Override PartName="/ppt/theme/themeOverride27.xml" ContentType="application/vnd.openxmlformats-officedocument.themeOverride+xml"/>
  <Override PartName="/ppt/charts/chart32.xml" ContentType="application/vnd.openxmlformats-officedocument.drawingml.chart+xml"/>
  <Override PartName="/ppt/theme/themeOverride28.xml" ContentType="application/vnd.openxmlformats-officedocument.themeOverride+xml"/>
  <Override PartName="/ppt/charts/chart33.xml" ContentType="application/vnd.openxmlformats-officedocument.drawingml.chart+xml"/>
  <Override PartName="/ppt/theme/themeOverride29.xml" ContentType="application/vnd.openxmlformats-officedocument.themeOverride+xml"/>
  <Override PartName="/ppt/charts/chart34.xml" ContentType="application/vnd.openxmlformats-officedocument.drawingml.chart+xml"/>
  <Override PartName="/ppt/theme/themeOverride30.xml" ContentType="application/vnd.openxmlformats-officedocument.themeOverride+xml"/>
  <Override PartName="/ppt/charts/chart35.xml" ContentType="application/vnd.openxmlformats-officedocument.drawingml.chart+xml"/>
  <Override PartName="/ppt/theme/themeOverride31.xml" ContentType="application/vnd.openxmlformats-officedocument.themeOverride+xml"/>
  <Override PartName="/ppt/charts/chart36.xml" ContentType="application/vnd.openxmlformats-officedocument.drawingml.chart+xml"/>
  <Override PartName="/ppt/theme/themeOverride32.xml" ContentType="application/vnd.openxmlformats-officedocument.themeOverride+xml"/>
  <Override PartName="/ppt/charts/chart37.xml" ContentType="application/vnd.openxmlformats-officedocument.drawingml.chart+xml"/>
  <Override PartName="/ppt/theme/themeOverride33.xml" ContentType="application/vnd.openxmlformats-officedocument.themeOverride+xml"/>
  <Override PartName="/ppt/charts/chart38.xml" ContentType="application/vnd.openxmlformats-officedocument.drawingml.chart+xml"/>
  <Override PartName="/ppt/theme/themeOverride34.xml" ContentType="application/vnd.openxmlformats-officedocument.themeOverr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theme/themeOverride35.xml" ContentType="application/vnd.openxmlformats-officedocument.themeOverride+xml"/>
  <Override PartName="/ppt/charts/chart47.xml" ContentType="application/vnd.openxmlformats-officedocument.drawingml.chart+xml"/>
  <Override PartName="/ppt/theme/themeOverride36.xml" ContentType="application/vnd.openxmlformats-officedocument.themeOverride+xml"/>
  <Override PartName="/ppt/charts/chart48.xml" ContentType="application/vnd.openxmlformats-officedocument.drawingml.chart+xml"/>
  <Override PartName="/ppt/theme/themeOverride37.xml" ContentType="application/vnd.openxmlformats-officedocument.themeOverride+xml"/>
  <Override PartName="/ppt/charts/chart49.xml" ContentType="application/vnd.openxmlformats-officedocument.drawingml.chart+xml"/>
  <Override PartName="/ppt/theme/themeOverride38.xml" ContentType="application/vnd.openxmlformats-officedocument.themeOverride+xml"/>
  <Override PartName="/ppt/charts/chart50.xml" ContentType="application/vnd.openxmlformats-officedocument.drawingml.chart+xml"/>
  <Override PartName="/ppt/theme/themeOverride39.xml" ContentType="application/vnd.openxmlformats-officedocument.themeOverride+xml"/>
  <Override PartName="/ppt/charts/chart51.xml" ContentType="application/vnd.openxmlformats-officedocument.drawingml.chart+xml"/>
  <Override PartName="/ppt/theme/themeOverride40.xml" ContentType="application/vnd.openxmlformats-officedocument.themeOverride+xml"/>
  <Override PartName="/ppt/charts/chart52.xml" ContentType="application/vnd.openxmlformats-officedocument.drawingml.chart+xml"/>
  <Override PartName="/ppt/theme/themeOverride41.xml" ContentType="application/vnd.openxmlformats-officedocument.themeOverride+xml"/>
  <Override PartName="/ppt/charts/chart53.xml" ContentType="application/vnd.openxmlformats-officedocument.drawingml.chart+xml"/>
  <Override PartName="/ppt/theme/themeOverride42.xml" ContentType="application/vnd.openxmlformats-officedocument.themeOverr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theme/themeOverride43.xml" ContentType="application/vnd.openxmlformats-officedocument.themeOverride+xml"/>
  <Override PartName="/ppt/charts/chart63.xml" ContentType="application/vnd.openxmlformats-officedocument.drawingml.chart+xml"/>
  <Override PartName="/ppt/theme/themeOverride44.xml" ContentType="application/vnd.openxmlformats-officedocument.themeOverride+xml"/>
  <Override PartName="/ppt/charts/chart64.xml" ContentType="application/vnd.openxmlformats-officedocument.drawingml.chart+xml"/>
  <Override PartName="/ppt/theme/themeOverride45.xml" ContentType="application/vnd.openxmlformats-officedocument.themeOverride+xml"/>
  <Override PartName="/ppt/charts/chart65.xml" ContentType="application/vnd.openxmlformats-officedocument.drawingml.chart+xml"/>
  <Override PartName="/ppt/theme/themeOverride46.xml" ContentType="application/vnd.openxmlformats-officedocument.themeOverride+xml"/>
  <Override PartName="/ppt/charts/chart66.xml" ContentType="application/vnd.openxmlformats-officedocument.drawingml.chart+xml"/>
  <Override PartName="/ppt/theme/themeOverride47.xml" ContentType="application/vnd.openxmlformats-officedocument.themeOverride+xml"/>
  <Override PartName="/ppt/charts/chart67.xml" ContentType="application/vnd.openxmlformats-officedocument.drawingml.chart+xml"/>
  <Override PartName="/ppt/theme/themeOverride48.xml" ContentType="application/vnd.openxmlformats-officedocument.themeOverride+xml"/>
  <Override PartName="/ppt/charts/chart68.xml" ContentType="application/vnd.openxmlformats-officedocument.drawingml.chart+xml"/>
  <Override PartName="/ppt/theme/themeOverride49.xml" ContentType="application/vnd.openxmlformats-officedocument.themeOverride+xml"/>
  <Override PartName="/ppt/charts/chart69.xml" ContentType="application/vnd.openxmlformats-officedocument.drawingml.chart+xml"/>
  <Override PartName="/ppt/theme/themeOverride50.xml" ContentType="application/vnd.openxmlformats-officedocument.themeOverride+xml"/>
  <Override PartName="/ppt/charts/chart70.xml" ContentType="application/vnd.openxmlformats-officedocument.drawingml.chart+xml"/>
  <Override PartName="/ppt/theme/themeOverride51.xml" ContentType="application/vnd.openxmlformats-officedocument.themeOverride+xml"/>
  <Override PartName="/ppt/charts/chart71.xml" ContentType="application/vnd.openxmlformats-officedocument.drawingml.chart+xml"/>
  <Override PartName="/ppt/theme/themeOverride52.xml" ContentType="application/vnd.openxmlformats-officedocument.themeOverride+xml"/>
  <Override PartName="/ppt/charts/chart72.xml" ContentType="application/vnd.openxmlformats-officedocument.drawingml.chart+xml"/>
  <Override PartName="/ppt/theme/themeOverride53.xml" ContentType="application/vnd.openxmlformats-officedocument.themeOverride+xml"/>
  <Override PartName="/ppt/charts/chart73.xml" ContentType="application/vnd.openxmlformats-officedocument.drawingml.chart+xml"/>
  <Override PartName="/ppt/theme/themeOverride54.xml" ContentType="application/vnd.openxmlformats-officedocument.themeOverride+xml"/>
  <Override PartName="/ppt/charts/chart74.xml" ContentType="application/vnd.openxmlformats-officedocument.drawingml.chart+xml"/>
  <Override PartName="/ppt/theme/themeOverride55.xml" ContentType="application/vnd.openxmlformats-officedocument.themeOverride+xml"/>
  <Override PartName="/ppt/charts/chart75.xml" ContentType="application/vnd.openxmlformats-officedocument.drawingml.chart+xml"/>
  <Override PartName="/ppt/theme/themeOverride56.xml" ContentType="application/vnd.openxmlformats-officedocument.themeOverride+xml"/>
  <Override PartName="/ppt/charts/chart76.xml" ContentType="application/vnd.openxmlformats-officedocument.drawingml.chart+xml"/>
  <Override PartName="/ppt/theme/themeOverride57.xml" ContentType="application/vnd.openxmlformats-officedocument.themeOverride+xml"/>
  <Override PartName="/ppt/charts/chart77.xml" ContentType="application/vnd.openxmlformats-officedocument.drawingml.chart+xml"/>
  <Override PartName="/ppt/theme/themeOverride58.xml" ContentType="application/vnd.openxmlformats-officedocument.themeOverr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theme/themeOverride59.xml" ContentType="application/vnd.openxmlformats-officedocument.themeOverride+xml"/>
  <Override PartName="/ppt/drawings/drawing1.xml" ContentType="application/vnd.openxmlformats-officedocument.drawingml.chartshapes+xml"/>
  <Override PartName="/ppt/charts/chart91.xml" ContentType="application/vnd.openxmlformats-officedocument.drawingml.chart+xml"/>
  <Override PartName="/ppt/theme/themeOverride60.xml" ContentType="application/vnd.openxmlformats-officedocument.themeOverride+xml"/>
  <Override PartName="/ppt/drawings/drawing2.xml" ContentType="application/vnd.openxmlformats-officedocument.drawingml.chartshapes+xml"/>
  <Override PartName="/ppt/charts/chart92.xml" ContentType="application/vnd.openxmlformats-officedocument.drawingml.chart+xml"/>
  <Override PartName="/ppt/charts/style1.xml" ContentType="application/vnd.ms-office.chartstyle+xml"/>
  <Override PartName="/ppt/charts/colors1.xml" ContentType="application/vnd.ms-office.chartcolorstyle+xml"/>
  <Override PartName="/ppt/charts/chart93.xml" ContentType="application/vnd.openxmlformats-officedocument.drawingml.chart+xml"/>
  <Override PartName="/ppt/charts/style2.xml" ContentType="application/vnd.ms-office.chartstyle+xml"/>
  <Override PartName="/ppt/charts/colors2.xml" ContentType="application/vnd.ms-office.chartcolorstyle+xml"/>
  <Override PartName="/ppt/charts/chart94.xml" ContentType="application/vnd.openxmlformats-officedocument.drawingml.chart+xml"/>
  <Override PartName="/ppt/charts/style3.xml" ContentType="application/vnd.ms-office.chartstyle+xml"/>
  <Override PartName="/ppt/charts/colors3.xml" ContentType="application/vnd.ms-office.chartcolorstyle+xml"/>
  <Override PartName="/ppt/charts/chart95.xml" ContentType="application/vnd.openxmlformats-officedocument.drawingml.chart+xml"/>
  <Override PartName="/ppt/charts/style4.xml" ContentType="application/vnd.ms-office.chartstyle+xml"/>
  <Override PartName="/ppt/charts/colors4.xml" ContentType="application/vnd.ms-office.chartcolorstyl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theme/themeOverride61.xml" ContentType="application/vnd.openxmlformats-officedocument.themeOverride+xml"/>
  <Override PartName="/ppt/charts/chart104.xml" ContentType="application/vnd.openxmlformats-officedocument.drawingml.chart+xml"/>
  <Override PartName="/ppt/theme/themeOverride62.xml" ContentType="application/vnd.openxmlformats-officedocument.themeOverride+xml"/>
  <Override PartName="/ppt/charts/chart105.xml" ContentType="application/vnd.openxmlformats-officedocument.drawingml.chart+xml"/>
  <Override PartName="/ppt/theme/themeOverride63.xml" ContentType="application/vnd.openxmlformats-officedocument.themeOverride+xml"/>
  <Override PartName="/ppt/charts/chart106.xml" ContentType="application/vnd.openxmlformats-officedocument.drawingml.chart+xml"/>
  <Override PartName="/ppt/charts/chart107.xml" ContentType="application/vnd.openxmlformats-officedocument.drawingml.chart+xml"/>
  <Override PartName="/ppt/theme/themeOverride64.xml" ContentType="application/vnd.openxmlformats-officedocument.themeOverride+xml"/>
  <Override PartName="/ppt/charts/chart108.xml" ContentType="application/vnd.openxmlformats-officedocument.drawingml.chart+xml"/>
  <Override PartName="/ppt/charts/chart109.xml" ContentType="application/vnd.openxmlformats-officedocument.drawingml.chart+xml"/>
  <Override PartName="/ppt/charts/chart110.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theme/themeOverride65.xml" ContentType="application/vnd.openxmlformats-officedocument.themeOverride+xml"/>
  <Override PartName="/ppt/drawings/drawing3.xml" ContentType="application/vnd.openxmlformats-officedocument.drawingml.chartshapes+xml"/>
  <Override PartName="/ppt/charts/chart118.xml" ContentType="application/vnd.openxmlformats-officedocument.drawingml.chart+xml"/>
  <Override PartName="/ppt/charts/chart11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77" r:id="rId5"/>
    <p:sldMasterId id="2147483802" r:id="rId6"/>
  </p:sldMasterIdLst>
  <p:notesMasterIdLst>
    <p:notesMasterId r:id="rId71"/>
  </p:notesMasterIdLst>
  <p:handoutMasterIdLst>
    <p:handoutMasterId r:id="rId72"/>
  </p:handoutMasterIdLst>
  <p:sldIdLst>
    <p:sldId id="509" r:id="rId7"/>
    <p:sldId id="436" r:id="rId8"/>
    <p:sldId id="500" r:id="rId9"/>
    <p:sldId id="441" r:id="rId10"/>
    <p:sldId id="501" r:id="rId11"/>
    <p:sldId id="430" r:id="rId12"/>
    <p:sldId id="502" r:id="rId13"/>
    <p:sldId id="440" r:id="rId14"/>
    <p:sldId id="503" r:id="rId15"/>
    <p:sldId id="438" r:id="rId16"/>
    <p:sldId id="487" r:id="rId17"/>
    <p:sldId id="489" r:id="rId18"/>
    <p:sldId id="490" r:id="rId19"/>
    <p:sldId id="406" r:id="rId20"/>
    <p:sldId id="442" r:id="rId21"/>
    <p:sldId id="504" r:id="rId22"/>
    <p:sldId id="444" r:id="rId23"/>
    <p:sldId id="488" r:id="rId24"/>
    <p:sldId id="450" r:id="rId25"/>
    <p:sldId id="451" r:id="rId26"/>
    <p:sldId id="452" r:id="rId27"/>
    <p:sldId id="453" r:id="rId28"/>
    <p:sldId id="505" r:id="rId29"/>
    <p:sldId id="465" r:id="rId30"/>
    <p:sldId id="456" r:id="rId31"/>
    <p:sldId id="491" r:id="rId32"/>
    <p:sldId id="460" r:id="rId33"/>
    <p:sldId id="506" r:id="rId34"/>
    <p:sldId id="507" r:id="rId35"/>
    <p:sldId id="464" r:id="rId36"/>
    <p:sldId id="467" r:id="rId37"/>
    <p:sldId id="466" r:id="rId38"/>
    <p:sldId id="457" r:id="rId39"/>
    <p:sldId id="468" r:id="rId40"/>
    <p:sldId id="469" r:id="rId41"/>
    <p:sldId id="458" r:id="rId42"/>
    <p:sldId id="459" r:id="rId43"/>
    <p:sldId id="479" r:id="rId44"/>
    <p:sldId id="480" r:id="rId45"/>
    <p:sldId id="495" r:id="rId46"/>
    <p:sldId id="475" r:id="rId47"/>
    <p:sldId id="481" r:id="rId48"/>
    <p:sldId id="483" r:id="rId49"/>
    <p:sldId id="482" r:id="rId50"/>
    <p:sldId id="470" r:id="rId51"/>
    <p:sldId id="494" r:id="rId52"/>
    <p:sldId id="471" r:id="rId53"/>
    <p:sldId id="508" r:id="rId54"/>
    <p:sldId id="474" r:id="rId55"/>
    <p:sldId id="476" r:id="rId56"/>
    <p:sldId id="477" r:id="rId57"/>
    <p:sldId id="478" r:id="rId58"/>
    <p:sldId id="486" r:id="rId59"/>
    <p:sldId id="493" r:id="rId60"/>
    <p:sldId id="484" r:id="rId61"/>
    <p:sldId id="492" r:id="rId62"/>
    <p:sldId id="485" r:id="rId63"/>
    <p:sldId id="422" r:id="rId64"/>
    <p:sldId id="499" r:id="rId65"/>
    <p:sldId id="435" r:id="rId66"/>
    <p:sldId id="497" r:id="rId67"/>
    <p:sldId id="498" r:id="rId68"/>
    <p:sldId id="365" r:id="rId69"/>
    <p:sldId id="421" r:id="rId70"/>
  </p:sldIdLst>
  <p:sldSz cx="12192000" cy="6858000"/>
  <p:notesSz cx="6797675" cy="9928225"/>
  <p:custDataLst>
    <p:tags r:id="rId7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2" orient="horz" pos="3203" userDrawn="1">
          <p15:clr>
            <a:srgbClr val="A4A3A4"/>
          </p15:clr>
        </p15:guide>
        <p15:guide id="15" pos="7559" userDrawn="1">
          <p15:clr>
            <a:srgbClr val="A4A3A4"/>
          </p15:clr>
        </p15:guide>
        <p15:guide id="16" pos="1368" userDrawn="1">
          <p15:clr>
            <a:srgbClr val="A4A3A4"/>
          </p15:clr>
        </p15:guide>
        <p15:guide id="17" pos="3840" userDrawn="1">
          <p15:clr>
            <a:srgbClr val="A4A3A4"/>
          </p15:clr>
        </p15:guide>
        <p15:guide id="18" orient="horz" pos="3702" userDrawn="1">
          <p15:clr>
            <a:srgbClr val="A4A3A4"/>
          </p15:clr>
        </p15:guide>
        <p15:guide id="19" orient="horz" pos="1911" userDrawn="1">
          <p15:clr>
            <a:srgbClr val="A4A3A4"/>
          </p15:clr>
        </p15:guide>
        <p15:guide id="20" orient="horz" pos="197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2AB7"/>
    <a:srgbClr val="333333"/>
    <a:srgbClr val="A6A6A6"/>
    <a:srgbClr val="CEA2EA"/>
    <a:srgbClr val="B574DF"/>
    <a:srgbClr val="601F89"/>
    <a:srgbClr val="40155C"/>
    <a:srgbClr val="A1A1A1"/>
    <a:srgbClr val="2F386F"/>
    <a:srgbClr val="232A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34" autoAdjust="0"/>
    <p:restoredTop sz="94505" autoAdjust="0"/>
  </p:normalViewPr>
  <p:slideViewPr>
    <p:cSldViewPr snapToGrid="0" showGuides="1">
      <p:cViewPr varScale="1">
        <p:scale>
          <a:sx n="110" d="100"/>
          <a:sy n="110" d="100"/>
        </p:scale>
        <p:origin x="372" y="108"/>
      </p:cViewPr>
      <p:guideLst>
        <p:guide orient="horz" pos="3203"/>
        <p:guide pos="7559"/>
        <p:guide pos="1368"/>
        <p:guide pos="3840"/>
        <p:guide orient="horz" pos="3702"/>
        <p:guide orient="horz" pos="1911"/>
        <p:guide orient="horz" pos="197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1184"/>
    </p:cViewPr>
  </p:sorterViewPr>
  <p:notesViewPr>
    <p:cSldViewPr snapToGrid="0" showGuides="1">
      <p:cViewPr varScale="1">
        <p:scale>
          <a:sx n="110" d="100"/>
          <a:sy n="110" d="100"/>
        </p:scale>
        <p:origin x="423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6.xml"/></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themeOverride" Target="../theme/themeOverride61.xml"/></Relationships>
</file>

<file path=ppt/charts/_rels/chart104.xml.rels><?xml version="1.0" encoding="UTF-8" standalone="yes"?>
<Relationships xmlns="http://schemas.openxmlformats.org/package/2006/relationships"><Relationship Id="rId2" Type="http://schemas.openxmlformats.org/officeDocument/2006/relationships/package" Target="../embeddings/Microsoft_Excel_Worksheet103.xlsx"/><Relationship Id="rId1" Type="http://schemas.openxmlformats.org/officeDocument/2006/relationships/themeOverride" Target="../theme/themeOverride62.xml"/></Relationships>
</file>

<file path=ppt/charts/_rels/chart105.xml.rels><?xml version="1.0" encoding="UTF-8" standalone="yes"?>
<Relationships xmlns="http://schemas.openxmlformats.org/package/2006/relationships"><Relationship Id="rId2" Type="http://schemas.openxmlformats.org/officeDocument/2006/relationships/package" Target="../embeddings/Microsoft_Excel_Worksheet104.xlsx"/><Relationship Id="rId1" Type="http://schemas.openxmlformats.org/officeDocument/2006/relationships/themeOverride" Target="../theme/themeOverride63.xml"/></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themeOverride" Target="../theme/themeOverride64.xml"/></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7.xml"/></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16.xlsx"/><Relationship Id="rId1" Type="http://schemas.openxmlformats.org/officeDocument/2006/relationships/themeOverride" Target="../theme/themeOverride65.xml"/></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8.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9.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0.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1.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2.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3.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4.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5.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6.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7.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9.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0.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1.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2.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3.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4.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5.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6.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7.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28.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29.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2.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3.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4.xml"/></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3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36.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37.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38.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39.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40.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41.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42.xml"/></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themeOverride" Target="../theme/themeOverride43.xml"/></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44.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45.xml"/></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themeOverride" Target="../theme/themeOverride46.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47.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48.xml"/></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themeOverride" Target="../theme/themeOverride49.xml"/></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themeOverride" Target="../theme/themeOverride50.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3.xml"/></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themeOverride" Target="../theme/themeOverride5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52.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53.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54.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55.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56.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57.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58.xml"/></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4.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5.xml"/></Relationships>
</file>

<file path=ppt/charts/_rels/chart90.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89.xlsx"/><Relationship Id="rId1" Type="http://schemas.openxmlformats.org/officeDocument/2006/relationships/themeOverride" Target="../theme/themeOverride59.xml"/></Relationships>
</file>

<file path=ppt/charts/_rels/chart91.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90.xlsx"/><Relationship Id="rId1" Type="http://schemas.openxmlformats.org/officeDocument/2006/relationships/themeOverride" Target="../theme/themeOverride60.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1.xml"/><Relationship Id="rId1" Type="http://schemas.microsoft.com/office/2011/relationships/chartStyle" Target="style1.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2.xml"/><Relationship Id="rId1" Type="http://schemas.microsoft.com/office/2011/relationships/chartStyle" Target="style2.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xml"/><Relationship Id="rId1" Type="http://schemas.microsoft.com/office/2011/relationships/chartStyle" Target="style3.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xml"/><Relationship Id="rId1" Type="http://schemas.microsoft.com/office/2011/relationships/chartStyle" Target="style4.xml"/></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416858821683014E-2"/>
          <c:y val="5.9663347285151595E-2"/>
          <c:w val="0.77502427448187128"/>
          <c:h val="0.8636179418111678"/>
        </c:manualLayout>
      </c:layout>
      <c:barChart>
        <c:barDir val="bar"/>
        <c:grouping val="stacked"/>
        <c:varyColors val="0"/>
        <c:ser>
          <c:idx val="0"/>
          <c:order val="0"/>
          <c:tx>
            <c:strRef>
              <c:f>Sheet1!$B$1</c:f>
              <c:strCache>
                <c:ptCount val="1"/>
                <c:pt idx="0">
                  <c:v>2 aasta jookul</c:v>
                </c:pt>
              </c:strCache>
            </c:strRef>
          </c:tx>
          <c:spPr>
            <a:solidFill>
              <a:schemeClr val="bg2">
                <a:lumMod val="75000"/>
              </a:schemeClr>
            </a:solidFill>
          </c:spPr>
          <c:invertIfNegative val="0"/>
          <c:dLbls>
            <c:dLbl>
              <c:idx val="0"/>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0-AF78-4B1A-A04C-9A5C95CC5D57}"/>
                </c:ext>
              </c:extLst>
            </c:dLbl>
            <c:dLbl>
              <c:idx val="1"/>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1-AF78-4B1A-A04C-9A5C95CC5D57}"/>
                </c:ext>
              </c:extLst>
            </c:dLbl>
            <c:dLbl>
              <c:idx val="2"/>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2-AF78-4B1A-A04C-9A5C95CC5D57}"/>
                </c:ext>
              </c:extLst>
            </c:dLbl>
            <c:dLbl>
              <c:idx val="3"/>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3-AF78-4B1A-A04C-9A5C95CC5D57}"/>
                </c:ext>
              </c:extLst>
            </c:dLbl>
            <c:dLbl>
              <c:idx val="4"/>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4-AF78-4B1A-A04C-9A5C95CC5D57}"/>
                </c:ext>
              </c:extLst>
            </c:dLbl>
            <c:dLbl>
              <c:idx val="5"/>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5-AF78-4B1A-A04C-9A5C95CC5D57}"/>
                </c:ext>
              </c:extLst>
            </c:dLbl>
            <c:dLbl>
              <c:idx val="6"/>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6-AF78-4B1A-A04C-9A5C95CC5D57}"/>
                </c:ext>
              </c:extLst>
            </c:dLbl>
            <c:dLbl>
              <c:idx val="7"/>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7-AF78-4B1A-A04C-9A5C95CC5D57}"/>
                </c:ext>
              </c:extLst>
            </c:dLbl>
            <c:dLbl>
              <c:idx val="8"/>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8-AF78-4B1A-A04C-9A5C95CC5D57}"/>
                </c:ext>
              </c:extLst>
            </c:dLbl>
            <c:dLbl>
              <c:idx val="9"/>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9-AF78-4B1A-A04C-9A5C95CC5D57}"/>
                </c:ext>
              </c:extLst>
            </c:dLbl>
            <c:dLbl>
              <c:idx val="10"/>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A-AF78-4B1A-A04C-9A5C95CC5D57}"/>
                </c:ext>
              </c:extLst>
            </c:dLbl>
            <c:dLbl>
              <c:idx val="11"/>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B-AF78-4B1A-A04C-9A5C95CC5D57}"/>
                </c:ext>
              </c:extLst>
            </c:dLbl>
            <c:numFmt formatCode="#,##0" sourceLinked="0"/>
            <c:spPr>
              <a:noFill/>
              <a:ln>
                <a:noFill/>
              </a:ln>
              <a:effectLst/>
            </c:spPr>
            <c:txPr>
              <a:bodyPr/>
              <a:lstStyle/>
              <a:p>
                <a:pPr>
                  <a:defRPr>
                    <a:solidFill>
                      <a:schemeClr val="bg1"/>
                    </a:solidFill>
                  </a:defRPr>
                </a:pPr>
                <a:endParaRPr lang="et-E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kokku hasartmängud internetis 2 aasta jooksul</c:v>
                </c:pt>
                <c:pt idx="1">
                  <c:v>mänginud arvloteriid</c:v>
                </c:pt>
                <c:pt idx="2">
                  <c:v>mänginud kasiinomänge (va pokker)</c:v>
                </c:pt>
                <c:pt idx="3">
                  <c:v>osalenud kihlvedudes või spordiennustustes</c:v>
                </c:pt>
                <c:pt idx="4">
                  <c:v>mänginud pokkerit</c:v>
                </c:pt>
                <c:pt idx="5">
                  <c:v>mänginud muid mänge raha peale</c:v>
                </c:pt>
                <c:pt idx="7">
                  <c:v>kokku hasartmängud väljaspool internetti 2 aasta jooksul</c:v>
                </c:pt>
                <c:pt idx="8">
                  <c:v>arv- või kiirloteriid</c:v>
                </c:pt>
                <c:pt idx="9">
                  <c:v>mänguautomaatidel väljaspool kasiinot (nt laevadel)</c:v>
                </c:pt>
                <c:pt idx="10">
                  <c:v>kasiinos mänguautomaatidel</c:v>
                </c:pt>
                <c:pt idx="11">
                  <c:v>muid mänge</c:v>
                </c:pt>
                <c:pt idx="12">
                  <c:v>kasiinos mängulaudadel (va pokker)</c:v>
                </c:pt>
                <c:pt idx="13">
                  <c:v>osalenud kihlvedudes või spordiennustuses (nt nn spordibaaris)</c:v>
                </c:pt>
                <c:pt idx="14">
                  <c:v>kasiinos pokkerit (tournament või cash game)</c:v>
                </c:pt>
              </c:strCache>
            </c:strRef>
          </c:cat>
          <c:val>
            <c:numRef>
              <c:f>Sheet1!$B$2:$B$16</c:f>
              <c:numCache>
                <c:formatCode>General</c:formatCode>
                <c:ptCount val="15"/>
                <c:pt idx="0">
                  <c:v>31</c:v>
                </c:pt>
                <c:pt idx="1">
                  <c:v>26</c:v>
                </c:pt>
                <c:pt idx="2">
                  <c:v>6</c:v>
                </c:pt>
                <c:pt idx="3">
                  <c:v>6</c:v>
                </c:pt>
                <c:pt idx="4">
                  <c:v>3</c:v>
                </c:pt>
                <c:pt idx="5">
                  <c:v>4</c:v>
                </c:pt>
                <c:pt idx="7">
                  <c:v>38</c:v>
                </c:pt>
                <c:pt idx="8">
                  <c:v>33</c:v>
                </c:pt>
                <c:pt idx="9">
                  <c:v>3</c:v>
                </c:pt>
                <c:pt idx="10">
                  <c:v>2</c:v>
                </c:pt>
                <c:pt idx="11">
                  <c:v>7</c:v>
                </c:pt>
                <c:pt idx="12">
                  <c:v>1</c:v>
                </c:pt>
                <c:pt idx="13">
                  <c:v>3</c:v>
                </c:pt>
                <c:pt idx="14">
                  <c:v>1</c:v>
                </c:pt>
              </c:numCache>
            </c:numRef>
          </c:val>
          <c:extLst>
            <c:ext xmlns:c16="http://schemas.microsoft.com/office/drawing/2014/chart" uri="{C3380CC4-5D6E-409C-BE32-E72D297353CC}">
              <c16:uniqueId val="{0000000C-AF78-4B1A-A04C-9A5C95CC5D57}"/>
            </c:ext>
          </c:extLst>
        </c:ser>
        <c:ser>
          <c:idx val="1"/>
          <c:order val="1"/>
          <c:tx>
            <c:strRef>
              <c:f>Sheet1!$C$1</c:f>
              <c:strCache>
                <c:ptCount val="1"/>
                <c:pt idx="0">
                  <c:v>üldse kunagi</c:v>
                </c:pt>
              </c:strCache>
            </c:strRef>
          </c:tx>
          <c:spPr>
            <a:solidFill>
              <a:schemeClr val="bg2">
                <a:lumMod val="60000"/>
                <a:lumOff val="40000"/>
              </a:schemeClr>
            </a:solidFill>
          </c:spPr>
          <c:invertIfNegative val="0"/>
          <c:cat>
            <c:strRef>
              <c:f>Sheet1!$A$2:$A$16</c:f>
              <c:strCache>
                <c:ptCount val="15"/>
                <c:pt idx="0">
                  <c:v>kokku hasartmängud internetis 2 aasta jooksul</c:v>
                </c:pt>
                <c:pt idx="1">
                  <c:v>mänginud arvloteriid</c:v>
                </c:pt>
                <c:pt idx="2">
                  <c:v>mänginud kasiinomänge (va pokker)</c:v>
                </c:pt>
                <c:pt idx="3">
                  <c:v>osalenud kihlvedudes või spordiennustustes</c:v>
                </c:pt>
                <c:pt idx="4">
                  <c:v>mänginud pokkerit</c:v>
                </c:pt>
                <c:pt idx="5">
                  <c:v>mänginud muid mänge raha peale</c:v>
                </c:pt>
                <c:pt idx="7">
                  <c:v>kokku hasartmängud väljaspool internetti 2 aasta jooksul</c:v>
                </c:pt>
                <c:pt idx="8">
                  <c:v>arv- või kiirloteriid</c:v>
                </c:pt>
                <c:pt idx="9">
                  <c:v>mänguautomaatidel väljaspool kasiinot (nt laevadel)</c:v>
                </c:pt>
                <c:pt idx="10">
                  <c:v>kasiinos mänguautomaatidel</c:v>
                </c:pt>
                <c:pt idx="11">
                  <c:v>muid mänge</c:v>
                </c:pt>
                <c:pt idx="12">
                  <c:v>kasiinos mängulaudadel (va pokker)</c:v>
                </c:pt>
                <c:pt idx="13">
                  <c:v>osalenud kihlvedudes või spordiennustuses (nt nn spordibaaris)</c:v>
                </c:pt>
                <c:pt idx="14">
                  <c:v>kasiinos pokkerit (tournament või cash game)</c:v>
                </c:pt>
              </c:strCache>
            </c:strRef>
          </c:cat>
          <c:val>
            <c:numRef>
              <c:f>Sheet1!$C$2:$C$16</c:f>
              <c:numCache>
                <c:formatCode>General</c:formatCode>
                <c:ptCount val="15"/>
                <c:pt idx="0">
                  <c:v>10</c:v>
                </c:pt>
                <c:pt idx="1">
                  <c:v>7</c:v>
                </c:pt>
                <c:pt idx="2">
                  <c:v>5</c:v>
                </c:pt>
                <c:pt idx="3">
                  <c:v>4</c:v>
                </c:pt>
                <c:pt idx="4">
                  <c:v>6</c:v>
                </c:pt>
                <c:pt idx="5">
                  <c:v>4</c:v>
                </c:pt>
                <c:pt idx="7">
                  <c:v>27</c:v>
                </c:pt>
                <c:pt idx="8">
                  <c:v>24</c:v>
                </c:pt>
                <c:pt idx="9">
                  <c:v>19</c:v>
                </c:pt>
                <c:pt idx="10">
                  <c:v>15</c:v>
                </c:pt>
                <c:pt idx="11">
                  <c:v>7</c:v>
                </c:pt>
                <c:pt idx="12">
                  <c:v>9</c:v>
                </c:pt>
                <c:pt idx="13">
                  <c:v>2</c:v>
                </c:pt>
                <c:pt idx="14">
                  <c:v>3</c:v>
                </c:pt>
              </c:numCache>
            </c:numRef>
          </c:val>
          <c:extLst>
            <c:ext xmlns:c16="http://schemas.microsoft.com/office/drawing/2014/chart" uri="{C3380CC4-5D6E-409C-BE32-E72D297353CC}">
              <c16:uniqueId val="{0000000D-AF78-4B1A-A04C-9A5C95CC5D57}"/>
            </c:ext>
          </c:extLst>
        </c:ser>
        <c:ser>
          <c:idx val="2"/>
          <c:order val="2"/>
          <c:tx>
            <c:strRef>
              <c:f>Sheet1!$D$1</c:f>
              <c:strCache>
                <c:ptCount val="1"/>
                <c:pt idx="0">
                  <c:v>üldse kunagi2</c:v>
                </c:pt>
              </c:strCache>
            </c:strRef>
          </c:tx>
          <c:spPr>
            <a:noFill/>
          </c:spPr>
          <c:invertIfNegative val="0"/>
          <c:dLbls>
            <c:dLbl>
              <c:idx val="0"/>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E-AF78-4B1A-A04C-9A5C95CC5D57}"/>
                </c:ext>
              </c:extLst>
            </c:dLbl>
            <c:dLbl>
              <c:idx val="1"/>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F-AF78-4B1A-A04C-9A5C95CC5D57}"/>
                </c:ext>
              </c:extLst>
            </c:dLbl>
            <c:dLbl>
              <c:idx val="2"/>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0-AF78-4B1A-A04C-9A5C95CC5D57}"/>
                </c:ext>
              </c:extLst>
            </c:dLbl>
            <c:dLbl>
              <c:idx val="3"/>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1-AF78-4B1A-A04C-9A5C95CC5D57}"/>
                </c:ext>
              </c:extLst>
            </c:dLbl>
            <c:dLbl>
              <c:idx val="4"/>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2-AF78-4B1A-A04C-9A5C95CC5D57}"/>
                </c:ext>
              </c:extLst>
            </c:dLbl>
            <c:dLbl>
              <c:idx val="5"/>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3-AF78-4B1A-A04C-9A5C95CC5D57}"/>
                </c:ext>
              </c:extLst>
            </c:dLbl>
            <c:dLbl>
              <c:idx val="6"/>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4-AF78-4B1A-A04C-9A5C95CC5D57}"/>
                </c:ext>
              </c:extLst>
            </c:dLbl>
            <c:dLbl>
              <c:idx val="7"/>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5-AF78-4B1A-A04C-9A5C95CC5D57}"/>
                </c:ext>
              </c:extLst>
            </c:dLbl>
            <c:dLbl>
              <c:idx val="8"/>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6-AF78-4B1A-A04C-9A5C95CC5D57}"/>
                </c:ext>
              </c:extLst>
            </c:dLbl>
            <c:dLbl>
              <c:idx val="9"/>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7-AF78-4B1A-A04C-9A5C95CC5D57}"/>
                </c:ext>
              </c:extLst>
            </c:dLbl>
            <c:dLbl>
              <c:idx val="10"/>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8-AF78-4B1A-A04C-9A5C95CC5D57}"/>
                </c:ext>
              </c:extLst>
            </c:dLbl>
            <c:dLbl>
              <c:idx val="11"/>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9-AF78-4B1A-A04C-9A5C95CC5D57}"/>
                </c:ext>
              </c:extLst>
            </c:dLbl>
            <c:numFmt formatCode="#,##0"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kokku hasartmängud internetis 2 aasta jooksul</c:v>
                </c:pt>
                <c:pt idx="1">
                  <c:v>mänginud arvloteriid</c:v>
                </c:pt>
                <c:pt idx="2">
                  <c:v>mänginud kasiinomänge (va pokker)</c:v>
                </c:pt>
                <c:pt idx="3">
                  <c:v>osalenud kihlvedudes või spordiennustustes</c:v>
                </c:pt>
                <c:pt idx="4">
                  <c:v>mänginud pokkerit</c:v>
                </c:pt>
                <c:pt idx="5">
                  <c:v>mänginud muid mänge raha peale</c:v>
                </c:pt>
                <c:pt idx="7">
                  <c:v>kokku hasartmängud väljaspool internetti 2 aasta jooksul</c:v>
                </c:pt>
                <c:pt idx="8">
                  <c:v>arv- või kiirloteriid</c:v>
                </c:pt>
                <c:pt idx="9">
                  <c:v>mänguautomaatidel väljaspool kasiinot (nt laevadel)</c:v>
                </c:pt>
                <c:pt idx="10">
                  <c:v>kasiinos mänguautomaatidel</c:v>
                </c:pt>
                <c:pt idx="11">
                  <c:v>muid mänge</c:v>
                </c:pt>
                <c:pt idx="12">
                  <c:v>kasiinos mängulaudadel (va pokker)</c:v>
                </c:pt>
                <c:pt idx="13">
                  <c:v>osalenud kihlvedudes või spordiennustuses (nt nn spordibaaris)</c:v>
                </c:pt>
                <c:pt idx="14">
                  <c:v>kasiinos pokkerit (tournament või cash game)</c:v>
                </c:pt>
              </c:strCache>
            </c:strRef>
          </c:cat>
          <c:val>
            <c:numRef>
              <c:f>Sheet1!$D$2:$D$16</c:f>
              <c:numCache>
                <c:formatCode>General</c:formatCode>
                <c:ptCount val="15"/>
                <c:pt idx="0">
                  <c:v>41</c:v>
                </c:pt>
                <c:pt idx="1">
                  <c:v>33</c:v>
                </c:pt>
                <c:pt idx="2">
                  <c:v>11</c:v>
                </c:pt>
                <c:pt idx="3">
                  <c:v>10</c:v>
                </c:pt>
                <c:pt idx="4">
                  <c:v>9</c:v>
                </c:pt>
                <c:pt idx="5">
                  <c:v>8</c:v>
                </c:pt>
                <c:pt idx="7">
                  <c:v>65</c:v>
                </c:pt>
                <c:pt idx="8">
                  <c:v>57</c:v>
                </c:pt>
                <c:pt idx="9">
                  <c:v>22</c:v>
                </c:pt>
                <c:pt idx="10">
                  <c:v>17</c:v>
                </c:pt>
                <c:pt idx="11">
                  <c:v>14</c:v>
                </c:pt>
                <c:pt idx="12">
                  <c:v>10</c:v>
                </c:pt>
                <c:pt idx="13">
                  <c:v>5</c:v>
                </c:pt>
                <c:pt idx="14">
                  <c:v>4</c:v>
                </c:pt>
              </c:numCache>
            </c:numRef>
          </c:val>
          <c:extLst>
            <c:ext xmlns:c16="http://schemas.microsoft.com/office/drawing/2014/chart" uri="{C3380CC4-5D6E-409C-BE32-E72D297353CC}">
              <c16:uniqueId val="{0000001A-AF78-4B1A-A04C-9A5C95CC5D57}"/>
            </c:ext>
          </c:extLst>
        </c:ser>
        <c:dLbls>
          <c:showLegendKey val="0"/>
          <c:showVal val="0"/>
          <c:showCatName val="0"/>
          <c:showSerName val="0"/>
          <c:showPercent val="0"/>
          <c:showBubbleSize val="0"/>
        </c:dLbls>
        <c:gapWidth val="50"/>
        <c:overlap val="100"/>
        <c:axId val="511659232"/>
        <c:axId val="511652960"/>
      </c:barChart>
      <c:catAx>
        <c:axId val="511659232"/>
        <c:scaling>
          <c:orientation val="maxMin"/>
        </c:scaling>
        <c:delete val="1"/>
        <c:axPos val="l"/>
        <c:numFmt formatCode="General" sourceLinked="0"/>
        <c:majorTickMark val="out"/>
        <c:minorTickMark val="none"/>
        <c:tickLblPos val="nextTo"/>
        <c:crossAx val="511652960"/>
        <c:crosses val="autoZero"/>
        <c:auto val="1"/>
        <c:lblAlgn val="ctr"/>
        <c:lblOffset val="100"/>
        <c:noMultiLvlLbl val="0"/>
      </c:catAx>
      <c:valAx>
        <c:axId val="511652960"/>
        <c:scaling>
          <c:orientation val="minMax"/>
          <c:max val="100"/>
          <c:min val="0"/>
        </c:scaling>
        <c:delete val="0"/>
        <c:axPos val="t"/>
        <c:numFmt formatCode="0\%" sourceLinked="0"/>
        <c:majorTickMark val="none"/>
        <c:minorTickMark val="none"/>
        <c:tickLblPos val="high"/>
        <c:spPr>
          <a:ln>
            <a:noFill/>
          </a:ln>
        </c:spPr>
        <c:txPr>
          <a:bodyPr/>
          <a:lstStyle/>
          <a:p>
            <a:pPr>
              <a:defRPr>
                <a:latin typeface="Arial"/>
                <a:ea typeface="Arial"/>
                <a:cs typeface="Arial"/>
              </a:defRPr>
            </a:pPr>
            <a:endParaRPr lang="et-EE"/>
          </a:p>
        </c:txPr>
        <c:crossAx val="511659232"/>
        <c:crosses val="autoZero"/>
        <c:crossBetween val="between"/>
      </c:valAx>
    </c:plotArea>
    <c:legend>
      <c:legendPos val="t"/>
      <c:legendEntry>
        <c:idx val="0"/>
        <c:txPr>
          <a:bodyPr/>
          <a:lstStyle/>
          <a:p>
            <a:pPr>
              <a:defRPr>
                <a:latin typeface="Arial"/>
                <a:ea typeface="Arial"/>
                <a:cs typeface="Arial"/>
              </a:defRPr>
            </a:pPr>
            <a:endParaRPr lang="et-EE"/>
          </a:p>
        </c:txPr>
      </c:legendEntry>
      <c:legendEntry>
        <c:idx val="1"/>
        <c:txPr>
          <a:bodyPr/>
          <a:lstStyle/>
          <a:p>
            <a:pPr>
              <a:defRPr>
                <a:latin typeface="Arial"/>
                <a:ea typeface="Arial"/>
                <a:cs typeface="Arial"/>
              </a:defRPr>
            </a:pPr>
            <a:endParaRPr lang="et-EE"/>
          </a:p>
        </c:txPr>
      </c:legendEntry>
      <c:legendEntry>
        <c:idx val="2"/>
        <c:delete val="1"/>
      </c:legendEntry>
      <c:layout>
        <c:manualLayout>
          <c:xMode val="edge"/>
          <c:yMode val="edge"/>
          <c:x val="4.9999827534764681E-2"/>
          <c:y val="9.5524010624476307E-3"/>
          <c:w val="0.9033816402826701"/>
          <c:h val="4.7963332820194729E-2"/>
        </c:manualLayout>
      </c:layout>
      <c:overlay val="0"/>
      <c:spPr>
        <a:noFill/>
      </c:spPr>
    </c:legend>
    <c:plotVisOnly val="1"/>
    <c:dispBlanksAs val="gap"/>
    <c:showDLblsOverMax val="0"/>
  </c:chart>
  <c:txPr>
    <a:bodyPr/>
    <a:lstStyle/>
    <a:p>
      <a:pPr>
        <a:defRPr sz="1000"/>
      </a:pPr>
      <a:endParaRPr lang="et-E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735717898608532E-2"/>
          <c:y val="3.2969293151030032E-2"/>
          <c:w val="0.86875712053155374"/>
          <c:h val="0.89681227289859544"/>
        </c:manualLayout>
      </c:layout>
      <c:barChart>
        <c:barDir val="bar"/>
        <c:grouping val="clustered"/>
        <c:varyColors val="0"/>
        <c:ser>
          <c:idx val="0"/>
          <c:order val="0"/>
          <c:tx>
            <c:strRef>
              <c:f>Sheet1!$B$1</c:f>
              <c:strCache>
                <c:ptCount val="1"/>
                <c:pt idx="0">
                  <c:v>2023</c:v>
                </c:pt>
              </c:strCache>
            </c:strRef>
          </c:tx>
          <c:spPr>
            <a:solidFill>
              <a:srgbClr val="802AB7">
                <a:lumMod val="75000"/>
              </a:srgbClr>
            </a:solidFill>
            <a:ln w="6350">
              <a:noFill/>
            </a:ln>
          </c:spPr>
          <c:invertIfNegative val="0"/>
          <c:dPt>
            <c:idx val="0"/>
            <c:invertIfNegative val="0"/>
            <c:bubble3D val="0"/>
            <c:extLst>
              <c:ext xmlns:c16="http://schemas.microsoft.com/office/drawing/2014/chart" uri="{C3380CC4-5D6E-409C-BE32-E72D297353CC}">
                <c16:uniqueId val="{00000000-F124-415B-976F-D29DE08A8574}"/>
              </c:ext>
            </c:extLst>
          </c:dPt>
          <c:dPt>
            <c:idx val="1"/>
            <c:invertIfNegative val="0"/>
            <c:bubble3D val="0"/>
            <c:extLst>
              <c:ext xmlns:c16="http://schemas.microsoft.com/office/drawing/2014/chart" uri="{C3380CC4-5D6E-409C-BE32-E72D297353CC}">
                <c16:uniqueId val="{00000001-F124-415B-976F-D29DE08A8574}"/>
              </c:ext>
            </c:extLst>
          </c:dPt>
          <c:dPt>
            <c:idx val="2"/>
            <c:invertIfNegative val="0"/>
            <c:bubble3D val="0"/>
            <c:extLst>
              <c:ext xmlns:c16="http://schemas.microsoft.com/office/drawing/2014/chart" uri="{C3380CC4-5D6E-409C-BE32-E72D297353CC}">
                <c16:uniqueId val="{00000002-F124-415B-976F-D29DE08A8574}"/>
              </c:ext>
            </c:extLst>
          </c:dPt>
          <c:dPt>
            <c:idx val="3"/>
            <c:invertIfNegative val="0"/>
            <c:bubble3D val="0"/>
            <c:extLst>
              <c:ext xmlns:c16="http://schemas.microsoft.com/office/drawing/2014/chart" uri="{C3380CC4-5D6E-409C-BE32-E72D297353CC}">
                <c16:uniqueId val="{00000003-F124-415B-976F-D29DE08A8574}"/>
              </c:ext>
            </c:extLst>
          </c:dPt>
          <c:dLbls>
            <c:numFmt formatCode="0\%" sourceLinked="0"/>
            <c:spPr>
              <a:noFill/>
              <a:ln>
                <a:noFill/>
              </a:ln>
              <a:effectLst/>
            </c:spPr>
            <c:txPr>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mänginud arv- või kiirloteriid</c:v>
                </c:pt>
                <c:pt idx="1">
                  <c:v>mänginud muid mänge</c:v>
                </c:pt>
                <c:pt idx="2">
                  <c:v>mänginud mänguautomaatidel väljaspool kasiinot (nt laevadel)</c:v>
                </c:pt>
                <c:pt idx="3">
                  <c:v>mänginud kasiinos mänguautomaatidel</c:v>
                </c:pt>
                <c:pt idx="4">
                  <c:v>mänginud kasiinos mängulaudadel (va pokker)</c:v>
                </c:pt>
                <c:pt idx="5">
                  <c:v>osalenud kihlvedudes või spordiennustuses (nt nn spordibaaris)</c:v>
                </c:pt>
                <c:pt idx="6">
                  <c:v>mänginud kasiinos pokkerit (tournament või cash game)</c:v>
                </c:pt>
              </c:strCache>
            </c:strRef>
          </c:cat>
          <c:val>
            <c:numRef>
              <c:f>Sheet1!$B$2:$B$8</c:f>
              <c:numCache>
                <c:formatCode>General</c:formatCode>
                <c:ptCount val="7"/>
                <c:pt idx="0">
                  <c:v>30</c:v>
                </c:pt>
                <c:pt idx="1">
                  <c:v>7</c:v>
                </c:pt>
                <c:pt idx="2">
                  <c:v>4</c:v>
                </c:pt>
                <c:pt idx="3">
                  <c:v>3</c:v>
                </c:pt>
                <c:pt idx="4">
                  <c:v>2</c:v>
                </c:pt>
                <c:pt idx="5">
                  <c:v>2</c:v>
                </c:pt>
                <c:pt idx="6">
                  <c:v>1</c:v>
                </c:pt>
              </c:numCache>
            </c:numRef>
          </c:val>
          <c:extLst>
            <c:ext xmlns:c16="http://schemas.microsoft.com/office/drawing/2014/chart" uri="{C3380CC4-5D6E-409C-BE32-E72D297353CC}">
              <c16:uniqueId val="{00000004-F124-415B-976F-D29DE08A8574}"/>
            </c:ext>
          </c:extLst>
        </c:ser>
        <c:ser>
          <c:idx val="1"/>
          <c:order val="1"/>
          <c:tx>
            <c:strRef>
              <c:f>Sheet1!$C$1</c:f>
              <c:strCache>
                <c:ptCount val="1"/>
                <c:pt idx="0">
                  <c:v>2021</c:v>
                </c:pt>
              </c:strCache>
            </c:strRef>
          </c:tx>
          <c:spPr>
            <a:solidFill>
              <a:srgbClr val="A1A1A1"/>
            </a:solidFill>
          </c:spPr>
          <c:invertIfNegative val="0"/>
          <c:dLbls>
            <c:numFmt formatCode="0\%" sourceLinked="0"/>
            <c:spPr>
              <a:noFill/>
              <a:ln>
                <a:noFill/>
              </a:ln>
              <a:effectLst/>
            </c:spPr>
            <c:txPr>
              <a:bodyPr wrap="square" lIns="38100" tIns="19050" rIns="38100" bIns="19050" anchor="ctr">
                <a:spAutoFit/>
              </a:bodyPr>
              <a:lstStyle/>
              <a:p>
                <a:pPr>
                  <a:defRPr sz="1000"/>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mänginud arv- või kiirloteriid</c:v>
                </c:pt>
                <c:pt idx="1">
                  <c:v>mänginud muid mänge</c:v>
                </c:pt>
                <c:pt idx="2">
                  <c:v>mänginud mänguautomaatidel väljaspool kasiinot (nt laevadel)</c:v>
                </c:pt>
                <c:pt idx="3">
                  <c:v>mänginud kasiinos mänguautomaatidel</c:v>
                </c:pt>
                <c:pt idx="4">
                  <c:v>mänginud kasiinos mängulaudadel (va pokker)</c:v>
                </c:pt>
                <c:pt idx="5">
                  <c:v>osalenud kihlvedudes või spordiennustuses (nt nn spordibaaris)</c:v>
                </c:pt>
                <c:pt idx="6">
                  <c:v>mänginud kasiinos pokkerit (tournament või cash game)</c:v>
                </c:pt>
              </c:strCache>
            </c:strRef>
          </c:cat>
          <c:val>
            <c:numRef>
              <c:f>Sheet1!$C$2:$C$8</c:f>
              <c:numCache>
                <c:formatCode>General</c:formatCode>
                <c:ptCount val="7"/>
                <c:pt idx="0">
                  <c:v>33</c:v>
                </c:pt>
                <c:pt idx="1">
                  <c:v>7</c:v>
                </c:pt>
                <c:pt idx="2">
                  <c:v>3</c:v>
                </c:pt>
                <c:pt idx="3">
                  <c:v>2</c:v>
                </c:pt>
                <c:pt idx="4">
                  <c:v>1</c:v>
                </c:pt>
                <c:pt idx="5">
                  <c:v>3</c:v>
                </c:pt>
                <c:pt idx="6" formatCode="0">
                  <c:v>1</c:v>
                </c:pt>
              </c:numCache>
            </c:numRef>
          </c:val>
          <c:extLst>
            <c:ext xmlns:c16="http://schemas.microsoft.com/office/drawing/2014/chart" uri="{C3380CC4-5D6E-409C-BE32-E72D297353CC}">
              <c16:uniqueId val="{00000005-F124-415B-976F-D29DE08A8574}"/>
            </c:ext>
          </c:extLst>
        </c:ser>
        <c:ser>
          <c:idx val="2"/>
          <c:order val="2"/>
          <c:tx>
            <c:strRef>
              <c:f>Sheet1!$D$1</c:f>
              <c:strCache>
                <c:ptCount val="1"/>
                <c:pt idx="0">
                  <c:v>2019</c:v>
                </c:pt>
              </c:strCache>
            </c:strRef>
          </c:tx>
          <c:spPr>
            <a:solidFill>
              <a:srgbClr val="FFFFFF">
                <a:lumMod val="75000"/>
              </a:srgbClr>
            </a:solidFill>
          </c:spPr>
          <c:invertIfNegative val="0"/>
          <c:dLbls>
            <c:numFmt formatCode="0\%" sourceLinked="0"/>
            <c:spPr>
              <a:noFill/>
              <a:ln>
                <a:noFill/>
              </a:ln>
              <a:effectLst/>
            </c:spPr>
            <c:txPr>
              <a:bodyPr wrap="square" lIns="38100" tIns="19050" rIns="38100" bIns="19050" anchor="ctr">
                <a:spAutoFit/>
              </a:bodyPr>
              <a:lstStyle/>
              <a:p>
                <a:pPr>
                  <a:defRPr sz="1000"/>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mänginud arv- või kiirloteriid</c:v>
                </c:pt>
                <c:pt idx="1">
                  <c:v>mänginud muid mänge</c:v>
                </c:pt>
                <c:pt idx="2">
                  <c:v>mänginud mänguautomaatidel väljaspool kasiinot (nt laevadel)</c:v>
                </c:pt>
                <c:pt idx="3">
                  <c:v>mänginud kasiinos mänguautomaatidel</c:v>
                </c:pt>
                <c:pt idx="4">
                  <c:v>mänginud kasiinos mängulaudadel (va pokker)</c:v>
                </c:pt>
                <c:pt idx="5">
                  <c:v>osalenud kihlvedudes või spordiennustuses (nt nn spordibaaris)</c:v>
                </c:pt>
                <c:pt idx="6">
                  <c:v>mänginud kasiinos pokkerit (tournament või cash game)</c:v>
                </c:pt>
              </c:strCache>
            </c:strRef>
          </c:cat>
          <c:val>
            <c:numRef>
              <c:f>Sheet1!$D$2:$D$8</c:f>
              <c:numCache>
                <c:formatCode>General</c:formatCode>
                <c:ptCount val="7"/>
                <c:pt idx="0">
                  <c:v>36</c:v>
                </c:pt>
                <c:pt idx="1">
                  <c:v>8</c:v>
                </c:pt>
                <c:pt idx="2">
                  <c:v>5</c:v>
                </c:pt>
                <c:pt idx="3">
                  <c:v>3</c:v>
                </c:pt>
                <c:pt idx="4">
                  <c:v>2</c:v>
                </c:pt>
                <c:pt idx="5">
                  <c:v>3</c:v>
                </c:pt>
                <c:pt idx="6">
                  <c:v>1</c:v>
                </c:pt>
              </c:numCache>
            </c:numRef>
          </c:val>
          <c:extLst>
            <c:ext xmlns:c16="http://schemas.microsoft.com/office/drawing/2014/chart" uri="{C3380CC4-5D6E-409C-BE32-E72D297353CC}">
              <c16:uniqueId val="{00000006-F124-415B-976F-D29DE08A8574}"/>
            </c:ext>
          </c:extLst>
        </c:ser>
        <c:dLbls>
          <c:dLblPos val="outEnd"/>
          <c:showLegendKey val="0"/>
          <c:showVal val="1"/>
          <c:showCatName val="0"/>
          <c:showSerName val="0"/>
          <c:showPercent val="0"/>
          <c:showBubbleSize val="0"/>
        </c:dLbls>
        <c:gapWidth val="5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60"/>
          <c:min val="0"/>
        </c:scaling>
        <c:delete val="0"/>
        <c:axPos val="t"/>
        <c:numFmt formatCode="General" sourceLinked="1"/>
        <c:majorTickMark val="none"/>
        <c:minorTickMark val="none"/>
        <c:tickLblPos val="none"/>
        <c:spPr>
          <a:ln>
            <a:noFill/>
          </a:ln>
        </c:spPr>
        <c:crossAx val="352427984"/>
        <c:crosses val="autoZero"/>
        <c:crossBetween val="between"/>
      </c:valAx>
    </c:plotArea>
    <c:legend>
      <c:legendPos val="r"/>
      <c:layout>
        <c:manualLayout>
          <c:xMode val="edge"/>
          <c:yMode val="edge"/>
          <c:x val="0.64559250748155317"/>
          <c:y val="0.51494108689826024"/>
          <c:w val="0.22889529025696825"/>
          <c:h val="0.17079403360305309"/>
        </c:manualLayout>
      </c:layout>
      <c:overlay val="0"/>
      <c:txPr>
        <a:bodyPr/>
        <a:lstStyle/>
        <a:p>
          <a:pPr>
            <a:defRPr sz="1000"/>
          </a:pPr>
          <a:endParaRPr lang="et-EE"/>
        </a:p>
      </c:txPr>
    </c:legend>
    <c:plotVisOnly val="1"/>
    <c:dispBlanksAs val="gap"/>
    <c:showDLblsOverMax val="0"/>
  </c:chart>
  <c:txPr>
    <a:bodyPr/>
    <a:lstStyle/>
    <a:p>
      <a:pPr>
        <a:defRPr sz="1400">
          <a:solidFill>
            <a:schemeClr val="tx1"/>
          </a:solidFill>
        </a:defRPr>
      </a:pPr>
      <a:endParaRPr lang="et-EE"/>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514809673323593"/>
          <c:y val="0.15438455562390638"/>
          <c:w val="0.73096406446209983"/>
          <c:h val="0.78636227297238304"/>
        </c:manualLayout>
      </c:layout>
      <c:barChart>
        <c:barDir val="bar"/>
        <c:grouping val="percentStacked"/>
        <c:varyColors val="0"/>
        <c:ser>
          <c:idx val="0"/>
          <c:order val="0"/>
          <c:tx>
            <c:strRef>
              <c:f>Sheet1!$C$1</c:f>
              <c:strCache>
                <c:ptCount val="1"/>
                <c:pt idx="0">
                  <c:v>Jah, olen loobunud blokeeringu tõttu</c:v>
                </c:pt>
              </c:strCache>
            </c:strRef>
          </c:tx>
          <c:spPr>
            <a:solidFill>
              <a:schemeClr val="bg2">
                <a:lumMod val="75000"/>
              </a:schemeClr>
            </a:solidFill>
          </c:spPr>
          <c:invertIfNegative val="0"/>
          <c:dLbls>
            <c:spPr>
              <a:noFill/>
              <a:ln>
                <a:noFill/>
              </a:ln>
              <a:effectLst/>
            </c:spPr>
            <c:txPr>
              <a:bodyPr/>
              <a:lstStyle/>
              <a:p>
                <a:pPr>
                  <a:defRPr>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Sheet1!$B$2:$B$24</c:f>
              <c:strCache>
                <c:ptCount val="23"/>
                <c:pt idx="0">
                  <c:v>Total</c:v>
                </c:pt>
                <c:pt idx="2">
                  <c:v>15 kuni 19</c:v>
                </c:pt>
                <c:pt idx="3">
                  <c:v>20 kuni 29</c:v>
                </c:pt>
                <c:pt idx="4">
                  <c:v>30 kuni 39</c:v>
                </c:pt>
                <c:pt idx="5">
                  <c:v>40 kuni 49</c:v>
                </c:pt>
                <c:pt idx="6">
                  <c:v>55 kuni 59</c:v>
                </c:pt>
                <c:pt idx="7">
                  <c:v>60 kuni 74</c:v>
                </c:pt>
                <c:pt idx="9">
                  <c:v>15-20</c:v>
                </c:pt>
                <c:pt idx="10">
                  <c:v>21-74</c:v>
                </c:pt>
                <c:pt idx="12">
                  <c:v>Mees</c:v>
                </c:pt>
                <c:pt idx="13">
                  <c:v>Naine</c:v>
                </c:pt>
                <c:pt idx="15">
                  <c:v>Eestlane</c:v>
                </c:pt>
                <c:pt idx="16">
                  <c:v>Muu rahvus</c:v>
                </c:pt>
                <c:pt idx="18">
                  <c:v>hasartmängud 2 aasta jooksul kokku</c:v>
                </c:pt>
                <c:pt idx="20">
                  <c:v>probleemideta mängija</c:v>
                </c:pt>
                <c:pt idx="21">
                  <c:v>mõningate pobleemidega mängija</c:v>
                </c:pt>
                <c:pt idx="22">
                  <c:v>tõenäoline pataloogiline mängija</c:v>
                </c:pt>
              </c:strCache>
            </c:strRef>
          </c:cat>
          <c:val>
            <c:numRef>
              <c:f>Sheet1!$C$2:$C$24</c:f>
              <c:numCache>
                <c:formatCode>General</c:formatCode>
                <c:ptCount val="23"/>
                <c:pt idx="0">
                  <c:v>6</c:v>
                </c:pt>
                <c:pt idx="2">
                  <c:v>4</c:v>
                </c:pt>
                <c:pt idx="3">
                  <c:v>6</c:v>
                </c:pt>
                <c:pt idx="4">
                  <c:v>5</c:v>
                </c:pt>
                <c:pt idx="5">
                  <c:v>7</c:v>
                </c:pt>
                <c:pt idx="6">
                  <c:v>6</c:v>
                </c:pt>
                <c:pt idx="7">
                  <c:v>5</c:v>
                </c:pt>
                <c:pt idx="9">
                  <c:v>5</c:v>
                </c:pt>
                <c:pt idx="10">
                  <c:v>6</c:v>
                </c:pt>
                <c:pt idx="12">
                  <c:v>8</c:v>
                </c:pt>
                <c:pt idx="13">
                  <c:v>3</c:v>
                </c:pt>
                <c:pt idx="15">
                  <c:v>4</c:v>
                </c:pt>
                <c:pt idx="16">
                  <c:v>9</c:v>
                </c:pt>
                <c:pt idx="18">
                  <c:v>7</c:v>
                </c:pt>
                <c:pt idx="20">
                  <c:v>5</c:v>
                </c:pt>
                <c:pt idx="21">
                  <c:v>13</c:v>
                </c:pt>
                <c:pt idx="22">
                  <c:v>24</c:v>
                </c:pt>
              </c:numCache>
            </c:numRef>
          </c:val>
          <c:extLst>
            <c:ext xmlns:c16="http://schemas.microsoft.com/office/drawing/2014/chart" uri="{C3380CC4-5D6E-409C-BE32-E72D297353CC}">
              <c16:uniqueId val="{00000000-0980-4F22-B347-637BB9718C31}"/>
            </c:ext>
          </c:extLst>
        </c:ser>
        <c:ser>
          <c:idx val="1"/>
          <c:order val="1"/>
          <c:tx>
            <c:strRef>
              <c:f>Sheet1!$D$1</c:f>
              <c:strCache>
                <c:ptCount val="1"/>
                <c:pt idx="0">
                  <c:v>Ei, pole sellist blokeeringut kohanud</c:v>
                </c:pt>
              </c:strCache>
            </c:strRef>
          </c:tx>
          <c:spPr>
            <a:solidFill>
              <a:srgbClr val="FFC000"/>
            </a:solidFill>
          </c:spPr>
          <c:invertIfNegative val="0"/>
          <c:dLbls>
            <c:spPr>
              <a:noFill/>
              <a:ln>
                <a:noFill/>
              </a:ln>
              <a:effectLst/>
            </c:spPr>
            <c:txPr>
              <a:bodyPr/>
              <a:lstStyle/>
              <a:p>
                <a:pPr>
                  <a:defRPr>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Sheet1!$B$2:$B$24</c:f>
              <c:strCache>
                <c:ptCount val="23"/>
                <c:pt idx="0">
                  <c:v>Total</c:v>
                </c:pt>
                <c:pt idx="2">
                  <c:v>15 kuni 19</c:v>
                </c:pt>
                <c:pt idx="3">
                  <c:v>20 kuni 29</c:v>
                </c:pt>
                <c:pt idx="4">
                  <c:v>30 kuni 39</c:v>
                </c:pt>
                <c:pt idx="5">
                  <c:v>40 kuni 49</c:v>
                </c:pt>
                <c:pt idx="6">
                  <c:v>55 kuni 59</c:v>
                </c:pt>
                <c:pt idx="7">
                  <c:v>60 kuni 74</c:v>
                </c:pt>
                <c:pt idx="9">
                  <c:v>15-20</c:v>
                </c:pt>
                <c:pt idx="10">
                  <c:v>21-74</c:v>
                </c:pt>
                <c:pt idx="12">
                  <c:v>Mees</c:v>
                </c:pt>
                <c:pt idx="13">
                  <c:v>Naine</c:v>
                </c:pt>
                <c:pt idx="15">
                  <c:v>Eestlane</c:v>
                </c:pt>
                <c:pt idx="16">
                  <c:v>Muu rahvus</c:v>
                </c:pt>
                <c:pt idx="18">
                  <c:v>hasartmängud 2 aasta jooksul kokku</c:v>
                </c:pt>
                <c:pt idx="20">
                  <c:v>probleemideta mängija</c:v>
                </c:pt>
                <c:pt idx="21">
                  <c:v>mõningate pobleemidega mängija</c:v>
                </c:pt>
                <c:pt idx="22">
                  <c:v>tõenäoline pataloogiline mängija</c:v>
                </c:pt>
              </c:strCache>
            </c:strRef>
          </c:cat>
          <c:val>
            <c:numRef>
              <c:f>Sheet1!$D$2:$D$24</c:f>
              <c:numCache>
                <c:formatCode>General</c:formatCode>
                <c:ptCount val="23"/>
                <c:pt idx="0">
                  <c:v>87</c:v>
                </c:pt>
                <c:pt idx="2">
                  <c:v>88</c:v>
                </c:pt>
                <c:pt idx="3">
                  <c:v>86</c:v>
                </c:pt>
                <c:pt idx="4">
                  <c:v>87</c:v>
                </c:pt>
                <c:pt idx="5">
                  <c:v>86</c:v>
                </c:pt>
                <c:pt idx="6">
                  <c:v>88</c:v>
                </c:pt>
                <c:pt idx="7">
                  <c:v>86</c:v>
                </c:pt>
                <c:pt idx="9">
                  <c:v>87</c:v>
                </c:pt>
                <c:pt idx="10">
                  <c:v>87</c:v>
                </c:pt>
                <c:pt idx="12">
                  <c:v>84</c:v>
                </c:pt>
                <c:pt idx="13">
                  <c:v>89</c:v>
                </c:pt>
                <c:pt idx="15">
                  <c:v>89</c:v>
                </c:pt>
                <c:pt idx="16">
                  <c:v>82</c:v>
                </c:pt>
                <c:pt idx="18">
                  <c:v>88</c:v>
                </c:pt>
                <c:pt idx="20">
                  <c:v>89</c:v>
                </c:pt>
                <c:pt idx="21">
                  <c:v>83</c:v>
                </c:pt>
                <c:pt idx="22">
                  <c:v>60</c:v>
                </c:pt>
              </c:numCache>
            </c:numRef>
          </c:val>
          <c:extLst>
            <c:ext xmlns:c16="http://schemas.microsoft.com/office/drawing/2014/chart" uri="{C3380CC4-5D6E-409C-BE32-E72D297353CC}">
              <c16:uniqueId val="{00000001-0980-4F22-B347-637BB9718C31}"/>
            </c:ext>
          </c:extLst>
        </c:ser>
        <c:ser>
          <c:idx val="2"/>
          <c:order val="2"/>
          <c:tx>
            <c:strRef>
              <c:f>Sheet1!$E$1</c:f>
              <c:strCache>
                <c:ptCount val="1"/>
                <c:pt idx="0">
                  <c:v>Ei, olen sellest blokeeringust mööda läinud</c:v>
                </c:pt>
              </c:strCache>
            </c:strRef>
          </c:tx>
          <c:spPr>
            <a:solidFill>
              <a:schemeClr val="accent6">
                <a:lumMod val="75000"/>
              </a:schemeClr>
            </a:solidFill>
          </c:spPr>
          <c:invertIfNegative val="0"/>
          <c:dLbls>
            <c:spPr>
              <a:noFill/>
              <a:ln>
                <a:noFill/>
              </a:ln>
              <a:effectLst/>
            </c:spPr>
            <c:txPr>
              <a:bodyPr/>
              <a:lstStyle/>
              <a:p>
                <a:pPr>
                  <a:defRPr>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Sheet1!$B$2:$B$24</c:f>
              <c:strCache>
                <c:ptCount val="23"/>
                <c:pt idx="0">
                  <c:v>Total</c:v>
                </c:pt>
                <c:pt idx="2">
                  <c:v>15 kuni 19</c:v>
                </c:pt>
                <c:pt idx="3">
                  <c:v>20 kuni 29</c:v>
                </c:pt>
                <c:pt idx="4">
                  <c:v>30 kuni 39</c:v>
                </c:pt>
                <c:pt idx="5">
                  <c:v>40 kuni 49</c:v>
                </c:pt>
                <c:pt idx="6">
                  <c:v>55 kuni 59</c:v>
                </c:pt>
                <c:pt idx="7">
                  <c:v>60 kuni 74</c:v>
                </c:pt>
                <c:pt idx="9">
                  <c:v>15-20</c:v>
                </c:pt>
                <c:pt idx="10">
                  <c:v>21-74</c:v>
                </c:pt>
                <c:pt idx="12">
                  <c:v>Mees</c:v>
                </c:pt>
                <c:pt idx="13">
                  <c:v>Naine</c:v>
                </c:pt>
                <c:pt idx="15">
                  <c:v>Eestlane</c:v>
                </c:pt>
                <c:pt idx="16">
                  <c:v>Muu rahvus</c:v>
                </c:pt>
                <c:pt idx="18">
                  <c:v>hasartmängud 2 aasta jooksul kokku</c:v>
                </c:pt>
                <c:pt idx="20">
                  <c:v>probleemideta mängija</c:v>
                </c:pt>
                <c:pt idx="21">
                  <c:v>mõningate pobleemidega mängija</c:v>
                </c:pt>
                <c:pt idx="22">
                  <c:v>tõenäoline pataloogiline mängija</c:v>
                </c:pt>
              </c:strCache>
            </c:strRef>
          </c:cat>
          <c:val>
            <c:numRef>
              <c:f>Sheet1!$E$2:$E$24</c:f>
              <c:numCache>
                <c:formatCode>General</c:formatCode>
                <c:ptCount val="23"/>
                <c:pt idx="0">
                  <c:v>8</c:v>
                </c:pt>
                <c:pt idx="2">
                  <c:v>7</c:v>
                </c:pt>
                <c:pt idx="3">
                  <c:v>8</c:v>
                </c:pt>
                <c:pt idx="4">
                  <c:v>8</c:v>
                </c:pt>
                <c:pt idx="5">
                  <c:v>7</c:v>
                </c:pt>
                <c:pt idx="6">
                  <c:v>6</c:v>
                </c:pt>
                <c:pt idx="7">
                  <c:v>9</c:v>
                </c:pt>
                <c:pt idx="9">
                  <c:v>7</c:v>
                </c:pt>
                <c:pt idx="10">
                  <c:v>8</c:v>
                </c:pt>
                <c:pt idx="12">
                  <c:v>8</c:v>
                </c:pt>
                <c:pt idx="13">
                  <c:v>8</c:v>
                </c:pt>
                <c:pt idx="15">
                  <c:v>7</c:v>
                </c:pt>
                <c:pt idx="16">
                  <c:v>9</c:v>
                </c:pt>
                <c:pt idx="18">
                  <c:v>6</c:v>
                </c:pt>
                <c:pt idx="20">
                  <c:v>6</c:v>
                </c:pt>
                <c:pt idx="21">
                  <c:v>4</c:v>
                </c:pt>
                <c:pt idx="22">
                  <c:v>16</c:v>
                </c:pt>
              </c:numCache>
            </c:numRef>
          </c:val>
          <c:extLst>
            <c:ext xmlns:c16="http://schemas.microsoft.com/office/drawing/2014/chart" uri="{C3380CC4-5D6E-409C-BE32-E72D297353CC}">
              <c16:uniqueId val="{00000002-0980-4F22-B347-637BB9718C31}"/>
            </c:ext>
          </c:extLst>
        </c:ser>
        <c:dLbls>
          <c:showLegendKey val="0"/>
          <c:showVal val="0"/>
          <c:showCatName val="0"/>
          <c:showSerName val="0"/>
          <c:showPercent val="0"/>
          <c:showBubbleSize val="0"/>
        </c:dLbls>
        <c:gapWidth val="20"/>
        <c:overlap val="100"/>
        <c:axId val="777990256"/>
        <c:axId val="777978496"/>
      </c:barChart>
      <c:catAx>
        <c:axId val="777990256"/>
        <c:scaling>
          <c:orientation val="maxMin"/>
        </c:scaling>
        <c:delete val="0"/>
        <c:axPos val="l"/>
        <c:numFmt formatCode="General" sourceLinked="1"/>
        <c:majorTickMark val="out"/>
        <c:minorTickMark val="none"/>
        <c:tickLblPos val="none"/>
        <c:spPr>
          <a:ln>
            <a:noFill/>
          </a:ln>
        </c:spPr>
        <c:crossAx val="777978496"/>
        <c:crosses val="autoZero"/>
        <c:auto val="1"/>
        <c:lblAlgn val="ctr"/>
        <c:lblOffset val="100"/>
        <c:noMultiLvlLbl val="0"/>
      </c:catAx>
      <c:valAx>
        <c:axId val="777978496"/>
        <c:scaling>
          <c:orientation val="minMax"/>
          <c:max val="1"/>
          <c:min val="0"/>
        </c:scaling>
        <c:delete val="0"/>
        <c:axPos val="t"/>
        <c:numFmt formatCode="0%" sourceLinked="1"/>
        <c:majorTickMark val="none"/>
        <c:minorTickMark val="none"/>
        <c:tickLblPos val="high"/>
        <c:spPr>
          <a:ln>
            <a:noFill/>
          </a:ln>
        </c:spPr>
        <c:crossAx val="777990256"/>
        <c:crosses val="autoZero"/>
        <c:crossBetween val="between"/>
      </c:valAx>
      <c:spPr>
        <a:ln>
          <a:noFill/>
        </a:ln>
      </c:spPr>
    </c:plotArea>
    <c:plotVisOnly val="1"/>
    <c:dispBlanksAs val="gap"/>
    <c:showDLblsOverMax val="0"/>
  </c:chart>
  <c:txPr>
    <a:bodyPr/>
    <a:lstStyle/>
    <a:p>
      <a:pPr>
        <a:defRPr sz="1000"/>
      </a:pPr>
      <a:endParaRPr lang="et-EE"/>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514809673323593"/>
          <c:y val="0.15438455562390638"/>
          <c:w val="0.73096406446209983"/>
          <c:h val="0.78636227297238304"/>
        </c:manualLayout>
      </c:layout>
      <c:barChart>
        <c:barDir val="bar"/>
        <c:grouping val="percentStacked"/>
        <c:varyColors val="0"/>
        <c:ser>
          <c:idx val="0"/>
          <c:order val="0"/>
          <c:tx>
            <c:strRef>
              <c:f>Sheet1!$C$1</c:f>
              <c:strCache>
                <c:ptCount val="1"/>
                <c:pt idx="0">
                  <c:v>Jah, olen loobunud blokeeringu tõttu</c:v>
                </c:pt>
              </c:strCache>
            </c:strRef>
          </c:tx>
          <c:spPr>
            <a:solidFill>
              <a:schemeClr val="bg2">
                <a:lumMod val="75000"/>
              </a:schemeClr>
            </a:solidFill>
          </c:spPr>
          <c:invertIfNegative val="0"/>
          <c:dLbls>
            <c:spPr>
              <a:noFill/>
              <a:ln>
                <a:noFill/>
              </a:ln>
              <a:effectLst/>
            </c:spPr>
            <c:txPr>
              <a:bodyPr/>
              <a:lstStyle/>
              <a:p>
                <a:pPr>
                  <a:defRPr>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Sheet1!$B$2:$B$24</c:f>
              <c:strCache>
                <c:ptCount val="23"/>
                <c:pt idx="0">
                  <c:v>Total</c:v>
                </c:pt>
                <c:pt idx="2">
                  <c:v>15 kuni 19</c:v>
                </c:pt>
                <c:pt idx="3">
                  <c:v>20 kuni 29</c:v>
                </c:pt>
                <c:pt idx="4">
                  <c:v>30 kuni 39</c:v>
                </c:pt>
                <c:pt idx="5">
                  <c:v>40 kuni 49</c:v>
                </c:pt>
                <c:pt idx="6">
                  <c:v>55 kuni 59</c:v>
                </c:pt>
                <c:pt idx="7">
                  <c:v>60 kuni 74</c:v>
                </c:pt>
                <c:pt idx="9">
                  <c:v>15-20</c:v>
                </c:pt>
                <c:pt idx="10">
                  <c:v>21-74</c:v>
                </c:pt>
                <c:pt idx="12">
                  <c:v>Mees</c:v>
                </c:pt>
                <c:pt idx="13">
                  <c:v>Naine</c:v>
                </c:pt>
                <c:pt idx="15">
                  <c:v>Eestlane</c:v>
                </c:pt>
                <c:pt idx="16">
                  <c:v>Muu rahvus</c:v>
                </c:pt>
                <c:pt idx="18">
                  <c:v>hasartmängud 2 aasta jooksul kokku</c:v>
                </c:pt>
                <c:pt idx="20">
                  <c:v>probleemideta mängija</c:v>
                </c:pt>
                <c:pt idx="21">
                  <c:v>mõningate pobleemidega mängija</c:v>
                </c:pt>
                <c:pt idx="22">
                  <c:v>tõenäoline pataloogiline mängija</c:v>
                </c:pt>
              </c:strCache>
            </c:strRef>
          </c:cat>
          <c:val>
            <c:numRef>
              <c:f>Sheet1!$C$2:$C$24</c:f>
              <c:numCache>
                <c:formatCode>General</c:formatCode>
                <c:ptCount val="23"/>
                <c:pt idx="0">
                  <c:v>5</c:v>
                </c:pt>
                <c:pt idx="2">
                  <c:v>4</c:v>
                </c:pt>
                <c:pt idx="3">
                  <c:v>5</c:v>
                </c:pt>
                <c:pt idx="4">
                  <c:v>5</c:v>
                </c:pt>
                <c:pt idx="5">
                  <c:v>7</c:v>
                </c:pt>
                <c:pt idx="6">
                  <c:v>5</c:v>
                </c:pt>
                <c:pt idx="7">
                  <c:v>2</c:v>
                </c:pt>
                <c:pt idx="9">
                  <c:v>5</c:v>
                </c:pt>
                <c:pt idx="10">
                  <c:v>5</c:v>
                </c:pt>
                <c:pt idx="12">
                  <c:v>6</c:v>
                </c:pt>
                <c:pt idx="13">
                  <c:v>4</c:v>
                </c:pt>
                <c:pt idx="15">
                  <c:v>3</c:v>
                </c:pt>
                <c:pt idx="16">
                  <c:v>7</c:v>
                </c:pt>
                <c:pt idx="18">
                  <c:v>6</c:v>
                </c:pt>
                <c:pt idx="20">
                  <c:v>3</c:v>
                </c:pt>
                <c:pt idx="21">
                  <c:v>13</c:v>
                </c:pt>
                <c:pt idx="22">
                  <c:v>30</c:v>
                </c:pt>
              </c:numCache>
            </c:numRef>
          </c:val>
          <c:extLst>
            <c:ext xmlns:c16="http://schemas.microsoft.com/office/drawing/2014/chart" uri="{C3380CC4-5D6E-409C-BE32-E72D297353CC}">
              <c16:uniqueId val="{00000000-AF56-49F6-89FD-211FC9C1F7E9}"/>
            </c:ext>
          </c:extLst>
        </c:ser>
        <c:ser>
          <c:idx val="1"/>
          <c:order val="1"/>
          <c:tx>
            <c:strRef>
              <c:f>Sheet1!$D$1</c:f>
              <c:strCache>
                <c:ptCount val="1"/>
                <c:pt idx="0">
                  <c:v>Ei, pole sellist blokeeringut kohanud</c:v>
                </c:pt>
              </c:strCache>
            </c:strRef>
          </c:tx>
          <c:spPr>
            <a:solidFill>
              <a:srgbClr val="FFC000"/>
            </a:solidFill>
          </c:spPr>
          <c:invertIfNegative val="0"/>
          <c:dLbls>
            <c:spPr>
              <a:noFill/>
              <a:ln>
                <a:noFill/>
              </a:ln>
              <a:effectLst/>
            </c:spPr>
            <c:txPr>
              <a:bodyPr/>
              <a:lstStyle/>
              <a:p>
                <a:pPr>
                  <a:defRPr>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Sheet1!$B$2:$B$24</c:f>
              <c:strCache>
                <c:ptCount val="23"/>
                <c:pt idx="0">
                  <c:v>Total</c:v>
                </c:pt>
                <c:pt idx="2">
                  <c:v>15 kuni 19</c:v>
                </c:pt>
                <c:pt idx="3">
                  <c:v>20 kuni 29</c:v>
                </c:pt>
                <c:pt idx="4">
                  <c:v>30 kuni 39</c:v>
                </c:pt>
                <c:pt idx="5">
                  <c:v>40 kuni 49</c:v>
                </c:pt>
                <c:pt idx="6">
                  <c:v>55 kuni 59</c:v>
                </c:pt>
                <c:pt idx="7">
                  <c:v>60 kuni 74</c:v>
                </c:pt>
                <c:pt idx="9">
                  <c:v>15-20</c:v>
                </c:pt>
                <c:pt idx="10">
                  <c:v>21-74</c:v>
                </c:pt>
                <c:pt idx="12">
                  <c:v>Mees</c:v>
                </c:pt>
                <c:pt idx="13">
                  <c:v>Naine</c:v>
                </c:pt>
                <c:pt idx="15">
                  <c:v>Eestlane</c:v>
                </c:pt>
                <c:pt idx="16">
                  <c:v>Muu rahvus</c:v>
                </c:pt>
                <c:pt idx="18">
                  <c:v>hasartmängud 2 aasta jooksul kokku</c:v>
                </c:pt>
                <c:pt idx="20">
                  <c:v>probleemideta mängija</c:v>
                </c:pt>
                <c:pt idx="21">
                  <c:v>mõningate pobleemidega mängija</c:v>
                </c:pt>
                <c:pt idx="22">
                  <c:v>tõenäoline pataloogiline mängija</c:v>
                </c:pt>
              </c:strCache>
            </c:strRef>
          </c:cat>
          <c:val>
            <c:numRef>
              <c:f>Sheet1!$D$2:$D$24</c:f>
              <c:numCache>
                <c:formatCode>General</c:formatCode>
                <c:ptCount val="23"/>
                <c:pt idx="0">
                  <c:v>90</c:v>
                </c:pt>
                <c:pt idx="2">
                  <c:v>87</c:v>
                </c:pt>
                <c:pt idx="3">
                  <c:v>90</c:v>
                </c:pt>
                <c:pt idx="4">
                  <c:v>89</c:v>
                </c:pt>
                <c:pt idx="5">
                  <c:v>89</c:v>
                </c:pt>
                <c:pt idx="6">
                  <c:v>91</c:v>
                </c:pt>
                <c:pt idx="7">
                  <c:v>91</c:v>
                </c:pt>
                <c:pt idx="9">
                  <c:v>87</c:v>
                </c:pt>
                <c:pt idx="10">
                  <c:v>90</c:v>
                </c:pt>
                <c:pt idx="12">
                  <c:v>89</c:v>
                </c:pt>
                <c:pt idx="13">
                  <c:v>90</c:v>
                </c:pt>
                <c:pt idx="15">
                  <c:v>91</c:v>
                </c:pt>
                <c:pt idx="16">
                  <c:v>88</c:v>
                </c:pt>
                <c:pt idx="18">
                  <c:v>89</c:v>
                </c:pt>
                <c:pt idx="20">
                  <c:v>92</c:v>
                </c:pt>
                <c:pt idx="21">
                  <c:v>81</c:v>
                </c:pt>
                <c:pt idx="22">
                  <c:v>61</c:v>
                </c:pt>
              </c:numCache>
            </c:numRef>
          </c:val>
          <c:extLst>
            <c:ext xmlns:c16="http://schemas.microsoft.com/office/drawing/2014/chart" uri="{C3380CC4-5D6E-409C-BE32-E72D297353CC}">
              <c16:uniqueId val="{00000001-AF56-49F6-89FD-211FC9C1F7E9}"/>
            </c:ext>
          </c:extLst>
        </c:ser>
        <c:ser>
          <c:idx val="2"/>
          <c:order val="2"/>
          <c:tx>
            <c:strRef>
              <c:f>Sheet1!$E$1</c:f>
              <c:strCache>
                <c:ptCount val="1"/>
                <c:pt idx="0">
                  <c:v>Ei, olen sellest blokeeringust mööda läinud</c:v>
                </c:pt>
              </c:strCache>
            </c:strRef>
          </c:tx>
          <c:spPr>
            <a:solidFill>
              <a:schemeClr val="accent6">
                <a:lumMod val="75000"/>
              </a:schemeClr>
            </a:solidFill>
          </c:spPr>
          <c:invertIfNegative val="0"/>
          <c:dLbls>
            <c:spPr>
              <a:noFill/>
              <a:ln>
                <a:noFill/>
              </a:ln>
              <a:effectLst/>
            </c:spPr>
            <c:txPr>
              <a:bodyPr/>
              <a:lstStyle/>
              <a:p>
                <a:pPr>
                  <a:defRPr>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Sheet1!$B$2:$B$24</c:f>
              <c:strCache>
                <c:ptCount val="23"/>
                <c:pt idx="0">
                  <c:v>Total</c:v>
                </c:pt>
                <c:pt idx="2">
                  <c:v>15 kuni 19</c:v>
                </c:pt>
                <c:pt idx="3">
                  <c:v>20 kuni 29</c:v>
                </c:pt>
                <c:pt idx="4">
                  <c:v>30 kuni 39</c:v>
                </c:pt>
                <c:pt idx="5">
                  <c:v>40 kuni 49</c:v>
                </c:pt>
                <c:pt idx="6">
                  <c:v>55 kuni 59</c:v>
                </c:pt>
                <c:pt idx="7">
                  <c:v>60 kuni 74</c:v>
                </c:pt>
                <c:pt idx="9">
                  <c:v>15-20</c:v>
                </c:pt>
                <c:pt idx="10">
                  <c:v>21-74</c:v>
                </c:pt>
                <c:pt idx="12">
                  <c:v>Mees</c:v>
                </c:pt>
                <c:pt idx="13">
                  <c:v>Naine</c:v>
                </c:pt>
                <c:pt idx="15">
                  <c:v>Eestlane</c:v>
                </c:pt>
                <c:pt idx="16">
                  <c:v>Muu rahvus</c:v>
                </c:pt>
                <c:pt idx="18">
                  <c:v>hasartmängud 2 aasta jooksul kokku</c:v>
                </c:pt>
                <c:pt idx="20">
                  <c:v>probleemideta mängija</c:v>
                </c:pt>
                <c:pt idx="21">
                  <c:v>mõningate pobleemidega mängija</c:v>
                </c:pt>
                <c:pt idx="22">
                  <c:v>tõenäoline pataloogiline mängija</c:v>
                </c:pt>
              </c:strCache>
            </c:strRef>
          </c:cat>
          <c:val>
            <c:numRef>
              <c:f>Sheet1!$E$2:$E$24</c:f>
              <c:numCache>
                <c:formatCode>General</c:formatCode>
                <c:ptCount val="23"/>
                <c:pt idx="0">
                  <c:v>6</c:v>
                </c:pt>
                <c:pt idx="2">
                  <c:v>9</c:v>
                </c:pt>
                <c:pt idx="3">
                  <c:v>6</c:v>
                </c:pt>
                <c:pt idx="4">
                  <c:v>7</c:v>
                </c:pt>
                <c:pt idx="5">
                  <c:v>4</c:v>
                </c:pt>
                <c:pt idx="6">
                  <c:v>4</c:v>
                </c:pt>
                <c:pt idx="7">
                  <c:v>7</c:v>
                </c:pt>
                <c:pt idx="9">
                  <c:v>8</c:v>
                </c:pt>
                <c:pt idx="10">
                  <c:v>5</c:v>
                </c:pt>
                <c:pt idx="12">
                  <c:v>6</c:v>
                </c:pt>
                <c:pt idx="13">
                  <c:v>6</c:v>
                </c:pt>
                <c:pt idx="15">
                  <c:v>6</c:v>
                </c:pt>
                <c:pt idx="16">
                  <c:v>5</c:v>
                </c:pt>
                <c:pt idx="18">
                  <c:v>5</c:v>
                </c:pt>
                <c:pt idx="20">
                  <c:v>5</c:v>
                </c:pt>
                <c:pt idx="21">
                  <c:v>6</c:v>
                </c:pt>
                <c:pt idx="22">
                  <c:v>9</c:v>
                </c:pt>
              </c:numCache>
            </c:numRef>
          </c:val>
          <c:extLst>
            <c:ext xmlns:c16="http://schemas.microsoft.com/office/drawing/2014/chart" uri="{C3380CC4-5D6E-409C-BE32-E72D297353CC}">
              <c16:uniqueId val="{00000002-AF56-49F6-89FD-211FC9C1F7E9}"/>
            </c:ext>
          </c:extLst>
        </c:ser>
        <c:dLbls>
          <c:showLegendKey val="0"/>
          <c:showVal val="0"/>
          <c:showCatName val="0"/>
          <c:showSerName val="0"/>
          <c:showPercent val="0"/>
          <c:showBubbleSize val="0"/>
        </c:dLbls>
        <c:gapWidth val="20"/>
        <c:overlap val="100"/>
        <c:axId val="777990256"/>
        <c:axId val="777978496"/>
      </c:barChart>
      <c:catAx>
        <c:axId val="777990256"/>
        <c:scaling>
          <c:orientation val="maxMin"/>
        </c:scaling>
        <c:delete val="0"/>
        <c:axPos val="l"/>
        <c:numFmt formatCode="General" sourceLinked="1"/>
        <c:majorTickMark val="out"/>
        <c:minorTickMark val="none"/>
        <c:tickLblPos val="none"/>
        <c:spPr>
          <a:ln>
            <a:noFill/>
          </a:ln>
        </c:spPr>
        <c:crossAx val="777978496"/>
        <c:crosses val="autoZero"/>
        <c:auto val="1"/>
        <c:lblAlgn val="ctr"/>
        <c:lblOffset val="100"/>
        <c:noMultiLvlLbl val="0"/>
      </c:catAx>
      <c:valAx>
        <c:axId val="777978496"/>
        <c:scaling>
          <c:orientation val="minMax"/>
          <c:max val="1"/>
          <c:min val="0"/>
        </c:scaling>
        <c:delete val="0"/>
        <c:axPos val="t"/>
        <c:numFmt formatCode="0%" sourceLinked="1"/>
        <c:majorTickMark val="none"/>
        <c:minorTickMark val="none"/>
        <c:tickLblPos val="high"/>
        <c:spPr>
          <a:ln>
            <a:noFill/>
          </a:ln>
        </c:spPr>
        <c:crossAx val="777990256"/>
        <c:crosses val="autoZero"/>
        <c:crossBetween val="between"/>
      </c:valAx>
      <c:spPr>
        <a:ln>
          <a:noFill/>
        </a:ln>
      </c:spPr>
    </c:plotArea>
    <c:plotVisOnly val="1"/>
    <c:dispBlanksAs val="gap"/>
    <c:showDLblsOverMax val="0"/>
  </c:chart>
  <c:txPr>
    <a:bodyPr/>
    <a:lstStyle/>
    <a:p>
      <a:pPr>
        <a:defRPr sz="1000"/>
      </a:pPr>
      <a:endParaRPr lang="et-EE"/>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514809673323593"/>
          <c:y val="0.15438455562390638"/>
          <c:w val="0.73096406446209983"/>
          <c:h val="0.78636227297238304"/>
        </c:manualLayout>
      </c:layout>
      <c:barChart>
        <c:barDir val="bar"/>
        <c:grouping val="percentStacked"/>
        <c:varyColors val="0"/>
        <c:ser>
          <c:idx val="0"/>
          <c:order val="0"/>
          <c:tx>
            <c:strRef>
              <c:f>Sheet1!$C$1</c:f>
              <c:strCache>
                <c:ptCount val="1"/>
                <c:pt idx="0">
                  <c:v>Jah, olen loobunud blokeeringu tõttu</c:v>
                </c:pt>
              </c:strCache>
            </c:strRef>
          </c:tx>
          <c:spPr>
            <a:solidFill>
              <a:schemeClr val="bg2">
                <a:lumMod val="75000"/>
              </a:schemeClr>
            </a:solidFill>
          </c:spPr>
          <c:invertIfNegative val="0"/>
          <c:dLbls>
            <c:spPr>
              <a:noFill/>
              <a:ln>
                <a:noFill/>
              </a:ln>
              <a:effectLst/>
            </c:spPr>
            <c:txPr>
              <a:bodyPr/>
              <a:lstStyle/>
              <a:p>
                <a:pPr>
                  <a:defRPr>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Sheet1!$B$2:$B$2</c:f>
              <c:strCache>
                <c:ptCount val="1"/>
                <c:pt idx="0">
                  <c:v>Total</c:v>
                </c:pt>
              </c:strCache>
            </c:strRef>
          </c:cat>
          <c:val>
            <c:numRef>
              <c:f>Sheet1!$C$2:$C$2</c:f>
              <c:numCache>
                <c:formatCode>General</c:formatCode>
                <c:ptCount val="1"/>
              </c:numCache>
            </c:numRef>
          </c:val>
          <c:extLst>
            <c:ext xmlns:c16="http://schemas.microsoft.com/office/drawing/2014/chart" uri="{C3380CC4-5D6E-409C-BE32-E72D297353CC}">
              <c16:uniqueId val="{00000000-E0CF-4A46-A5B8-5BD9155094BF}"/>
            </c:ext>
          </c:extLst>
        </c:ser>
        <c:ser>
          <c:idx val="1"/>
          <c:order val="1"/>
          <c:tx>
            <c:strRef>
              <c:f>Sheet1!$D$1</c:f>
              <c:strCache>
                <c:ptCount val="1"/>
                <c:pt idx="0">
                  <c:v>Ei, pole sellist blokeeringut kohanud</c:v>
                </c:pt>
              </c:strCache>
            </c:strRef>
          </c:tx>
          <c:spPr>
            <a:solidFill>
              <a:srgbClr val="FFC000"/>
            </a:solidFill>
          </c:spPr>
          <c:invertIfNegative val="0"/>
          <c:dLbls>
            <c:spPr>
              <a:noFill/>
              <a:ln>
                <a:noFill/>
              </a:ln>
              <a:effectLst/>
            </c:spPr>
            <c:txPr>
              <a:bodyPr/>
              <a:lstStyle/>
              <a:p>
                <a:pPr>
                  <a:defRPr>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Sheet1!$B$2:$B$2</c:f>
              <c:strCache>
                <c:ptCount val="1"/>
                <c:pt idx="0">
                  <c:v>Total</c:v>
                </c:pt>
              </c:strCache>
            </c:strRef>
          </c:cat>
          <c:val>
            <c:numRef>
              <c:f>Sheet1!$D$2:$D$2</c:f>
              <c:numCache>
                <c:formatCode>General</c:formatCode>
                <c:ptCount val="1"/>
              </c:numCache>
            </c:numRef>
          </c:val>
          <c:extLst>
            <c:ext xmlns:c16="http://schemas.microsoft.com/office/drawing/2014/chart" uri="{C3380CC4-5D6E-409C-BE32-E72D297353CC}">
              <c16:uniqueId val="{00000001-E0CF-4A46-A5B8-5BD9155094BF}"/>
            </c:ext>
          </c:extLst>
        </c:ser>
        <c:ser>
          <c:idx val="2"/>
          <c:order val="2"/>
          <c:tx>
            <c:strRef>
              <c:f>Sheet1!$E$1</c:f>
              <c:strCache>
                <c:ptCount val="1"/>
                <c:pt idx="0">
                  <c:v>Ei, olen sellest blokeeringust mööda läinud</c:v>
                </c:pt>
              </c:strCache>
            </c:strRef>
          </c:tx>
          <c:spPr>
            <a:solidFill>
              <a:schemeClr val="accent6">
                <a:lumMod val="75000"/>
              </a:schemeClr>
            </a:solidFill>
          </c:spPr>
          <c:invertIfNegative val="0"/>
          <c:dLbls>
            <c:spPr>
              <a:noFill/>
              <a:ln>
                <a:noFill/>
              </a:ln>
              <a:effectLst/>
            </c:spPr>
            <c:txPr>
              <a:bodyPr/>
              <a:lstStyle/>
              <a:p>
                <a:pPr>
                  <a:defRPr>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Sheet1!$B$2:$B$2</c:f>
              <c:strCache>
                <c:ptCount val="1"/>
                <c:pt idx="0">
                  <c:v>Total</c:v>
                </c:pt>
              </c:strCache>
            </c:strRef>
          </c:cat>
          <c:val>
            <c:numRef>
              <c:f>Sheet1!$E$2:$E$2</c:f>
              <c:numCache>
                <c:formatCode>General</c:formatCode>
                <c:ptCount val="1"/>
              </c:numCache>
            </c:numRef>
          </c:val>
          <c:extLst>
            <c:ext xmlns:c16="http://schemas.microsoft.com/office/drawing/2014/chart" uri="{C3380CC4-5D6E-409C-BE32-E72D297353CC}">
              <c16:uniqueId val="{00000002-E0CF-4A46-A5B8-5BD9155094BF}"/>
            </c:ext>
          </c:extLst>
        </c:ser>
        <c:dLbls>
          <c:showLegendKey val="0"/>
          <c:showVal val="0"/>
          <c:showCatName val="0"/>
          <c:showSerName val="0"/>
          <c:showPercent val="0"/>
          <c:showBubbleSize val="0"/>
        </c:dLbls>
        <c:gapWidth val="20"/>
        <c:overlap val="100"/>
        <c:axId val="777990256"/>
        <c:axId val="777978496"/>
      </c:barChart>
      <c:catAx>
        <c:axId val="777990256"/>
        <c:scaling>
          <c:orientation val="maxMin"/>
        </c:scaling>
        <c:delete val="0"/>
        <c:axPos val="l"/>
        <c:numFmt formatCode="General" sourceLinked="1"/>
        <c:majorTickMark val="out"/>
        <c:minorTickMark val="none"/>
        <c:tickLblPos val="none"/>
        <c:spPr>
          <a:ln>
            <a:noFill/>
          </a:ln>
        </c:spPr>
        <c:crossAx val="777978496"/>
        <c:crosses val="autoZero"/>
        <c:auto val="1"/>
        <c:lblAlgn val="ctr"/>
        <c:lblOffset val="100"/>
        <c:noMultiLvlLbl val="0"/>
      </c:catAx>
      <c:valAx>
        <c:axId val="777978496"/>
        <c:scaling>
          <c:orientation val="minMax"/>
          <c:max val="1"/>
          <c:min val="0"/>
        </c:scaling>
        <c:delete val="1"/>
        <c:axPos val="t"/>
        <c:numFmt formatCode="0%" sourceLinked="1"/>
        <c:majorTickMark val="none"/>
        <c:minorTickMark val="none"/>
        <c:tickLblPos val="high"/>
        <c:crossAx val="777990256"/>
        <c:crosses val="autoZero"/>
        <c:crossBetween val="between"/>
      </c:valAx>
      <c:spPr>
        <a:ln>
          <a:noFill/>
        </a:ln>
      </c:spPr>
    </c:plotArea>
    <c:legend>
      <c:legendPos val="t"/>
      <c:layout>
        <c:manualLayout>
          <c:xMode val="edge"/>
          <c:yMode val="edge"/>
          <c:x val="0.11554628667632315"/>
          <c:y val="7.234584887854012E-2"/>
          <c:w val="0.8459570918301571"/>
          <c:h val="0.75963361821854136"/>
        </c:manualLayout>
      </c:layout>
      <c:overlay val="0"/>
    </c:legend>
    <c:plotVisOnly val="1"/>
    <c:dispBlanksAs val="gap"/>
    <c:showDLblsOverMax val="0"/>
  </c:chart>
  <c:txPr>
    <a:bodyPr/>
    <a:lstStyle/>
    <a:p>
      <a:pPr>
        <a:defRPr sz="1000"/>
      </a:pPr>
      <a:endParaRPr lang="et-EE"/>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735717898608532E-2"/>
          <c:y val="6.5084292348071879E-2"/>
          <c:w val="0.87739505273037532"/>
          <c:h val="0.90788600343226311"/>
        </c:manualLayout>
      </c:layout>
      <c:barChart>
        <c:barDir val="bar"/>
        <c:grouping val="clustered"/>
        <c:varyColors val="0"/>
        <c:ser>
          <c:idx val="0"/>
          <c:order val="0"/>
          <c:tx>
            <c:strRef>
              <c:f>Sheet1!$B$1</c:f>
              <c:strCache>
                <c:ptCount val="1"/>
                <c:pt idx="0">
                  <c:v>KOKKU</c:v>
                </c:pt>
              </c:strCache>
            </c:strRef>
          </c:tx>
          <c:spPr>
            <a:solidFill>
              <a:srgbClr val="802AB7">
                <a:lumMod val="60000"/>
                <a:lumOff val="40000"/>
              </a:srgbClr>
            </a:solidFill>
            <a:ln w="6350">
              <a:noFill/>
            </a:ln>
          </c:spPr>
          <c:invertIfNegative val="0"/>
          <c:dPt>
            <c:idx val="0"/>
            <c:invertIfNegative val="0"/>
            <c:bubble3D val="0"/>
            <c:extLst>
              <c:ext xmlns:c16="http://schemas.microsoft.com/office/drawing/2014/chart" uri="{C3380CC4-5D6E-409C-BE32-E72D297353CC}">
                <c16:uniqueId val="{00000000-24E1-4F8F-B469-C763D8CBC176}"/>
              </c:ext>
            </c:extLst>
          </c:dPt>
          <c:dPt>
            <c:idx val="1"/>
            <c:invertIfNegative val="0"/>
            <c:bubble3D val="0"/>
            <c:extLst>
              <c:ext xmlns:c16="http://schemas.microsoft.com/office/drawing/2014/chart" uri="{C3380CC4-5D6E-409C-BE32-E72D297353CC}">
                <c16:uniqueId val="{00000001-24E1-4F8F-B469-C763D8CBC176}"/>
              </c:ext>
            </c:extLst>
          </c:dPt>
          <c:dPt>
            <c:idx val="2"/>
            <c:invertIfNegative val="0"/>
            <c:bubble3D val="0"/>
            <c:extLst>
              <c:ext xmlns:c16="http://schemas.microsoft.com/office/drawing/2014/chart" uri="{C3380CC4-5D6E-409C-BE32-E72D297353CC}">
                <c16:uniqueId val="{00000002-24E1-4F8F-B469-C763D8CBC176}"/>
              </c:ext>
            </c:extLst>
          </c:dPt>
          <c:dPt>
            <c:idx val="3"/>
            <c:invertIfNegative val="0"/>
            <c:bubble3D val="0"/>
            <c:extLst>
              <c:ext xmlns:c16="http://schemas.microsoft.com/office/drawing/2014/chart" uri="{C3380CC4-5D6E-409C-BE32-E72D297353CC}">
                <c16:uniqueId val="{00000003-24E1-4F8F-B469-C763D8CBC176}"/>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23"/>
                <c:pt idx="0">
                  <c:v>Total</c:v>
                </c:pt>
                <c:pt idx="2">
                  <c:v>15-19</c:v>
                </c:pt>
                <c:pt idx="3">
                  <c:v>20-29</c:v>
                </c:pt>
                <c:pt idx="4">
                  <c:v>30-39</c:v>
                </c:pt>
                <c:pt idx="5">
                  <c:v>40-49</c:v>
                </c:pt>
                <c:pt idx="6">
                  <c:v>50-59</c:v>
                </c:pt>
                <c:pt idx="7">
                  <c:v>60-74</c:v>
                </c:pt>
                <c:pt idx="9">
                  <c:v>15-20</c:v>
                </c:pt>
                <c:pt idx="10">
                  <c:v>21-74</c:v>
                </c:pt>
                <c:pt idx="12">
                  <c:v>Mees</c:v>
                </c:pt>
                <c:pt idx="13">
                  <c:v>Naine</c:v>
                </c:pt>
                <c:pt idx="15">
                  <c:v>Eestlane</c:v>
                </c:pt>
                <c:pt idx="16">
                  <c:v>Muu rahvus</c:v>
                </c:pt>
                <c:pt idx="18">
                  <c:v>hasartmängud 2 aasta jooksul kokku</c:v>
                </c:pt>
                <c:pt idx="20">
                  <c:v>probleemideta mängija</c:v>
                </c:pt>
                <c:pt idx="21">
                  <c:v>mõningate pobleemidega mängija</c:v>
                </c:pt>
                <c:pt idx="22">
                  <c:v>tõenäoline pataloogiline mängija</c:v>
                </c:pt>
              </c:strCache>
            </c:strRef>
          </c:cat>
          <c:val>
            <c:numRef>
              <c:f>Sheet1!$B$2:$B$24</c:f>
              <c:numCache>
                <c:formatCode>General</c:formatCode>
                <c:ptCount val="23"/>
                <c:pt idx="0">
                  <c:v>11</c:v>
                </c:pt>
                <c:pt idx="2">
                  <c:v>24</c:v>
                </c:pt>
                <c:pt idx="3">
                  <c:v>23</c:v>
                </c:pt>
                <c:pt idx="4">
                  <c:v>18</c:v>
                </c:pt>
                <c:pt idx="5">
                  <c:v>8</c:v>
                </c:pt>
                <c:pt idx="6">
                  <c:v>4</c:v>
                </c:pt>
                <c:pt idx="7">
                  <c:v>2</c:v>
                </c:pt>
                <c:pt idx="9">
                  <c:v>25</c:v>
                </c:pt>
                <c:pt idx="10">
                  <c:v>10</c:v>
                </c:pt>
                <c:pt idx="12">
                  <c:v>16</c:v>
                </c:pt>
                <c:pt idx="13">
                  <c:v>6</c:v>
                </c:pt>
                <c:pt idx="15">
                  <c:v>11</c:v>
                </c:pt>
                <c:pt idx="16">
                  <c:v>11</c:v>
                </c:pt>
                <c:pt idx="18">
                  <c:v>16</c:v>
                </c:pt>
                <c:pt idx="20">
                  <c:v>13</c:v>
                </c:pt>
                <c:pt idx="21">
                  <c:v>26</c:v>
                </c:pt>
                <c:pt idx="22">
                  <c:v>24</c:v>
                </c:pt>
              </c:numCache>
            </c:numRef>
          </c:val>
          <c:extLst>
            <c:ext xmlns:c16="http://schemas.microsoft.com/office/drawing/2014/chart" uri="{C3380CC4-5D6E-409C-BE32-E72D297353CC}">
              <c16:uniqueId val="{00000004-24E1-4F8F-B469-C763D8CBC176}"/>
            </c:ext>
          </c:extLst>
        </c:ser>
        <c:ser>
          <c:idx val="1"/>
          <c:order val="1"/>
          <c:tx>
            <c:strRef>
              <c:f>Sheet1!$C$1</c:f>
              <c:strCache>
                <c:ptCount val="1"/>
                <c:pt idx="0">
                  <c:v>2 aasta jooksul</c:v>
                </c:pt>
              </c:strCache>
            </c:strRef>
          </c:tx>
          <c:spPr>
            <a:solidFill>
              <a:srgbClr val="802AB7">
                <a:lumMod val="75000"/>
              </a:srgbClr>
            </a:solidFill>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7-24E1-4F8F-B469-C763D8CBC176}"/>
                </c:ext>
              </c:extLst>
            </c:dLbl>
            <c:numFmt formatCode="0\%" sourceLinked="0"/>
            <c:spPr>
              <a:noFill/>
              <a:ln>
                <a:noFill/>
              </a:ln>
              <a:effectLst/>
            </c:spPr>
            <c:txPr>
              <a:bodyPr/>
              <a:lstStyle/>
              <a:p>
                <a:pPr>
                  <a:defRPr>
                    <a:solidFill>
                      <a:schemeClr val="bg1"/>
                    </a:solidFill>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23"/>
                <c:pt idx="0">
                  <c:v>Total</c:v>
                </c:pt>
                <c:pt idx="2">
                  <c:v>15-19</c:v>
                </c:pt>
                <c:pt idx="3">
                  <c:v>20-29</c:v>
                </c:pt>
                <c:pt idx="4">
                  <c:v>30-39</c:v>
                </c:pt>
                <c:pt idx="5">
                  <c:v>40-49</c:v>
                </c:pt>
                <c:pt idx="6">
                  <c:v>50-59</c:v>
                </c:pt>
                <c:pt idx="7">
                  <c:v>60-74</c:v>
                </c:pt>
                <c:pt idx="9">
                  <c:v>15-20</c:v>
                </c:pt>
                <c:pt idx="10">
                  <c:v>21-74</c:v>
                </c:pt>
                <c:pt idx="12">
                  <c:v>Mees</c:v>
                </c:pt>
                <c:pt idx="13">
                  <c:v>Naine</c:v>
                </c:pt>
                <c:pt idx="15">
                  <c:v>Eestlane</c:v>
                </c:pt>
                <c:pt idx="16">
                  <c:v>Muu rahvus</c:v>
                </c:pt>
                <c:pt idx="18">
                  <c:v>hasartmängud 2 aasta jooksul kokku</c:v>
                </c:pt>
                <c:pt idx="20">
                  <c:v>probleemideta mängija</c:v>
                </c:pt>
                <c:pt idx="21">
                  <c:v>mõningate pobleemidega mängija</c:v>
                </c:pt>
                <c:pt idx="22">
                  <c:v>tõenäoline pataloogiline mängija</c:v>
                </c:pt>
              </c:strCache>
            </c:strRef>
          </c:cat>
          <c:val>
            <c:numRef>
              <c:f>Sheet1!$C$2:$C$24</c:f>
              <c:numCache>
                <c:formatCode>General</c:formatCode>
                <c:ptCount val="23"/>
                <c:pt idx="0">
                  <c:v>6</c:v>
                </c:pt>
                <c:pt idx="2">
                  <c:v>15</c:v>
                </c:pt>
                <c:pt idx="3">
                  <c:v>11</c:v>
                </c:pt>
                <c:pt idx="4">
                  <c:v>9</c:v>
                </c:pt>
                <c:pt idx="5">
                  <c:v>6</c:v>
                </c:pt>
                <c:pt idx="6">
                  <c:v>2</c:v>
                </c:pt>
                <c:pt idx="7">
                  <c:v>1</c:v>
                </c:pt>
                <c:pt idx="9">
                  <c:v>16</c:v>
                </c:pt>
                <c:pt idx="10">
                  <c:v>5</c:v>
                </c:pt>
                <c:pt idx="12">
                  <c:v>8</c:v>
                </c:pt>
                <c:pt idx="13">
                  <c:v>4</c:v>
                </c:pt>
                <c:pt idx="15">
                  <c:v>6</c:v>
                </c:pt>
                <c:pt idx="16">
                  <c:v>6</c:v>
                </c:pt>
                <c:pt idx="18">
                  <c:v>9</c:v>
                </c:pt>
                <c:pt idx="20">
                  <c:v>7</c:v>
                </c:pt>
                <c:pt idx="21">
                  <c:v>17</c:v>
                </c:pt>
                <c:pt idx="22">
                  <c:v>14</c:v>
                </c:pt>
              </c:numCache>
            </c:numRef>
          </c:val>
          <c:extLst>
            <c:ext xmlns:c16="http://schemas.microsoft.com/office/drawing/2014/chart" uri="{C3380CC4-5D6E-409C-BE32-E72D297353CC}">
              <c16:uniqueId val="{00000005-24E1-4F8F-B469-C763D8CBC176}"/>
            </c:ext>
          </c:extLst>
        </c:ser>
        <c:dLbls>
          <c:dLblPos val="outEnd"/>
          <c:showLegendKey val="0"/>
          <c:showVal val="1"/>
          <c:showCatName val="0"/>
          <c:showSerName val="0"/>
          <c:showPercent val="0"/>
          <c:showBubbleSize val="0"/>
        </c:dLbls>
        <c:gapWidth val="30"/>
        <c:overlap val="10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00"/>
          <c:min val="0"/>
        </c:scaling>
        <c:delete val="0"/>
        <c:axPos val="t"/>
        <c:numFmt formatCode="General" sourceLinked="1"/>
        <c:majorTickMark val="none"/>
        <c:minorTickMark val="none"/>
        <c:tickLblPos val="none"/>
        <c:spPr>
          <a:ln>
            <a:noFill/>
          </a:ln>
        </c:spPr>
        <c:crossAx val="352427984"/>
        <c:crosses val="autoZero"/>
        <c:crossBetween val="between"/>
      </c:valAx>
    </c:plotArea>
    <c:legend>
      <c:legendPos val="t"/>
      <c:layout>
        <c:manualLayout>
          <c:xMode val="edge"/>
          <c:yMode val="edge"/>
          <c:x val="0.25218445615739898"/>
          <c:y val="1.0927255026214657E-2"/>
          <c:w val="0.71060117230460251"/>
          <c:h val="3.8418120658405837E-2"/>
        </c:manualLayout>
      </c:layout>
      <c:overlay val="0"/>
    </c:legend>
    <c:plotVisOnly val="1"/>
    <c:dispBlanksAs val="gap"/>
    <c:showDLblsOverMax val="0"/>
  </c:chart>
  <c:txPr>
    <a:bodyPr/>
    <a:lstStyle/>
    <a:p>
      <a:pPr>
        <a:defRPr sz="1000">
          <a:solidFill>
            <a:schemeClr val="tx1"/>
          </a:solidFill>
        </a:defRPr>
      </a:pPr>
      <a:endParaRPr lang="et-EE"/>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735717898608532E-2"/>
          <c:y val="6.5084292348071879E-2"/>
          <c:w val="0.87739505273037532"/>
          <c:h val="0.90788600343226311"/>
        </c:manualLayout>
      </c:layout>
      <c:barChart>
        <c:barDir val="bar"/>
        <c:grouping val="clustered"/>
        <c:varyColors val="0"/>
        <c:ser>
          <c:idx val="0"/>
          <c:order val="0"/>
          <c:tx>
            <c:strRef>
              <c:f>Sheet1!$B$1</c:f>
              <c:strCache>
                <c:ptCount val="1"/>
                <c:pt idx="0">
                  <c:v>KOKKU</c:v>
                </c:pt>
              </c:strCache>
            </c:strRef>
          </c:tx>
          <c:spPr>
            <a:solidFill>
              <a:srgbClr val="802AB7">
                <a:lumMod val="60000"/>
                <a:lumOff val="40000"/>
              </a:srgbClr>
            </a:solidFill>
            <a:ln w="6350">
              <a:noFill/>
            </a:ln>
          </c:spPr>
          <c:invertIfNegative val="0"/>
          <c:dPt>
            <c:idx val="0"/>
            <c:invertIfNegative val="0"/>
            <c:bubble3D val="0"/>
            <c:extLst>
              <c:ext xmlns:c16="http://schemas.microsoft.com/office/drawing/2014/chart" uri="{C3380CC4-5D6E-409C-BE32-E72D297353CC}">
                <c16:uniqueId val="{00000000-AA65-48EE-B07B-91E4AF521CE2}"/>
              </c:ext>
            </c:extLst>
          </c:dPt>
          <c:dPt>
            <c:idx val="1"/>
            <c:invertIfNegative val="0"/>
            <c:bubble3D val="0"/>
            <c:extLst>
              <c:ext xmlns:c16="http://schemas.microsoft.com/office/drawing/2014/chart" uri="{C3380CC4-5D6E-409C-BE32-E72D297353CC}">
                <c16:uniqueId val="{00000001-AA65-48EE-B07B-91E4AF521CE2}"/>
              </c:ext>
            </c:extLst>
          </c:dPt>
          <c:dPt>
            <c:idx val="2"/>
            <c:invertIfNegative val="0"/>
            <c:bubble3D val="0"/>
            <c:extLst>
              <c:ext xmlns:c16="http://schemas.microsoft.com/office/drawing/2014/chart" uri="{C3380CC4-5D6E-409C-BE32-E72D297353CC}">
                <c16:uniqueId val="{00000002-AA65-48EE-B07B-91E4AF521CE2}"/>
              </c:ext>
            </c:extLst>
          </c:dPt>
          <c:dPt>
            <c:idx val="3"/>
            <c:invertIfNegative val="0"/>
            <c:bubble3D val="0"/>
            <c:extLst>
              <c:ext xmlns:c16="http://schemas.microsoft.com/office/drawing/2014/chart" uri="{C3380CC4-5D6E-409C-BE32-E72D297353CC}">
                <c16:uniqueId val="{00000003-AA65-48EE-B07B-91E4AF521CE2}"/>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23"/>
                <c:pt idx="0">
                  <c:v>Total</c:v>
                </c:pt>
                <c:pt idx="2">
                  <c:v>15-19</c:v>
                </c:pt>
                <c:pt idx="3">
                  <c:v>20-29</c:v>
                </c:pt>
                <c:pt idx="4">
                  <c:v>30-39</c:v>
                </c:pt>
                <c:pt idx="5">
                  <c:v>40-49</c:v>
                </c:pt>
                <c:pt idx="6">
                  <c:v>50-59</c:v>
                </c:pt>
                <c:pt idx="7">
                  <c:v>60-74</c:v>
                </c:pt>
                <c:pt idx="9">
                  <c:v>15-20</c:v>
                </c:pt>
                <c:pt idx="10">
                  <c:v>21-74</c:v>
                </c:pt>
                <c:pt idx="12">
                  <c:v>Mees</c:v>
                </c:pt>
                <c:pt idx="13">
                  <c:v>Naine</c:v>
                </c:pt>
                <c:pt idx="15">
                  <c:v>Eestlane</c:v>
                </c:pt>
                <c:pt idx="16">
                  <c:v>Muu rahvus</c:v>
                </c:pt>
                <c:pt idx="18">
                  <c:v>hasartmängud 2 aasta jooksul kokku</c:v>
                </c:pt>
                <c:pt idx="20">
                  <c:v>probleemideta mängija</c:v>
                </c:pt>
                <c:pt idx="21">
                  <c:v>mõningate pobleemidega mängija</c:v>
                </c:pt>
                <c:pt idx="22">
                  <c:v>tõenäoline pataloogiline mängija</c:v>
                </c:pt>
              </c:strCache>
            </c:strRef>
          </c:cat>
          <c:val>
            <c:numRef>
              <c:f>Sheet1!$B$2:$B$24</c:f>
              <c:numCache>
                <c:formatCode>General</c:formatCode>
                <c:ptCount val="23"/>
                <c:pt idx="0" formatCode="0">
                  <c:v>8.9499999999999993</c:v>
                </c:pt>
                <c:pt idx="2" formatCode="0">
                  <c:v>21.01</c:v>
                </c:pt>
                <c:pt idx="3" formatCode="0">
                  <c:v>16.2</c:v>
                </c:pt>
                <c:pt idx="4" formatCode="0">
                  <c:v>13.04</c:v>
                </c:pt>
                <c:pt idx="5" formatCode="0">
                  <c:v>8.48</c:v>
                </c:pt>
                <c:pt idx="6" formatCode="0">
                  <c:v>4.78</c:v>
                </c:pt>
                <c:pt idx="7" formatCode="0">
                  <c:v>0.34</c:v>
                </c:pt>
                <c:pt idx="9" formatCode="0">
                  <c:v>19.32</c:v>
                </c:pt>
                <c:pt idx="10" formatCode="0">
                  <c:v>8.1199999999999992</c:v>
                </c:pt>
                <c:pt idx="12" formatCode="0">
                  <c:v>13.86</c:v>
                </c:pt>
                <c:pt idx="13" formatCode="0">
                  <c:v>4.33</c:v>
                </c:pt>
                <c:pt idx="15" formatCode="0">
                  <c:v>7.89</c:v>
                </c:pt>
                <c:pt idx="16" formatCode="0">
                  <c:v>11.18</c:v>
                </c:pt>
                <c:pt idx="18">
                  <c:v>12</c:v>
                </c:pt>
                <c:pt idx="20">
                  <c:v>10</c:v>
                </c:pt>
                <c:pt idx="21">
                  <c:v>22</c:v>
                </c:pt>
                <c:pt idx="22">
                  <c:v>36</c:v>
                </c:pt>
              </c:numCache>
            </c:numRef>
          </c:val>
          <c:extLst>
            <c:ext xmlns:c16="http://schemas.microsoft.com/office/drawing/2014/chart" uri="{C3380CC4-5D6E-409C-BE32-E72D297353CC}">
              <c16:uniqueId val="{00000004-AA65-48EE-B07B-91E4AF521CE2}"/>
            </c:ext>
          </c:extLst>
        </c:ser>
        <c:ser>
          <c:idx val="1"/>
          <c:order val="1"/>
          <c:tx>
            <c:strRef>
              <c:f>Sheet1!$C$1</c:f>
              <c:strCache>
                <c:ptCount val="1"/>
                <c:pt idx="0">
                  <c:v>2 aasta jooksul</c:v>
                </c:pt>
              </c:strCache>
            </c:strRef>
          </c:tx>
          <c:spPr>
            <a:solidFill>
              <a:srgbClr val="802AB7">
                <a:lumMod val="75000"/>
              </a:srgbClr>
            </a:solidFill>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7-AA65-48EE-B07B-91E4AF521CE2}"/>
                </c:ext>
              </c:extLst>
            </c:dLbl>
            <c:numFmt formatCode="0\%" sourceLinked="0"/>
            <c:spPr>
              <a:noFill/>
              <a:ln>
                <a:noFill/>
              </a:ln>
              <a:effectLst/>
            </c:spPr>
            <c:txPr>
              <a:bodyPr/>
              <a:lstStyle/>
              <a:p>
                <a:pPr>
                  <a:defRPr>
                    <a:solidFill>
                      <a:schemeClr val="bg1"/>
                    </a:solidFill>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23"/>
                <c:pt idx="0">
                  <c:v>Total</c:v>
                </c:pt>
                <c:pt idx="2">
                  <c:v>15-19</c:v>
                </c:pt>
                <c:pt idx="3">
                  <c:v>20-29</c:v>
                </c:pt>
                <c:pt idx="4">
                  <c:v>30-39</c:v>
                </c:pt>
                <c:pt idx="5">
                  <c:v>40-49</c:v>
                </c:pt>
                <c:pt idx="6">
                  <c:v>50-59</c:v>
                </c:pt>
                <c:pt idx="7">
                  <c:v>60-74</c:v>
                </c:pt>
                <c:pt idx="9">
                  <c:v>15-20</c:v>
                </c:pt>
                <c:pt idx="10">
                  <c:v>21-74</c:v>
                </c:pt>
                <c:pt idx="12">
                  <c:v>Mees</c:v>
                </c:pt>
                <c:pt idx="13">
                  <c:v>Naine</c:v>
                </c:pt>
                <c:pt idx="15">
                  <c:v>Eestlane</c:v>
                </c:pt>
                <c:pt idx="16">
                  <c:v>Muu rahvus</c:v>
                </c:pt>
                <c:pt idx="18">
                  <c:v>hasartmängud 2 aasta jooksul kokku</c:v>
                </c:pt>
                <c:pt idx="20">
                  <c:v>probleemideta mängija</c:v>
                </c:pt>
                <c:pt idx="21">
                  <c:v>mõningate pobleemidega mängija</c:v>
                </c:pt>
                <c:pt idx="22">
                  <c:v>tõenäoline pataloogiline mängija</c:v>
                </c:pt>
              </c:strCache>
            </c:strRef>
          </c:cat>
          <c:val>
            <c:numRef>
              <c:f>Sheet1!$C$2:$C$24</c:f>
              <c:numCache>
                <c:formatCode>General</c:formatCode>
                <c:ptCount val="23"/>
                <c:pt idx="0" formatCode="0">
                  <c:v>4.92</c:v>
                </c:pt>
                <c:pt idx="2" formatCode="0">
                  <c:v>14.36</c:v>
                </c:pt>
                <c:pt idx="3" formatCode="0">
                  <c:v>8.64</c:v>
                </c:pt>
                <c:pt idx="4" formatCode="0">
                  <c:v>6.16</c:v>
                </c:pt>
                <c:pt idx="5" formatCode="0">
                  <c:v>4.8600000000000003</c:v>
                </c:pt>
                <c:pt idx="6" formatCode="0">
                  <c:v>2.77</c:v>
                </c:pt>
                <c:pt idx="7" formatCode="0">
                  <c:v>0.2</c:v>
                </c:pt>
                <c:pt idx="9" formatCode="0">
                  <c:v>13.38</c:v>
                </c:pt>
                <c:pt idx="10" formatCode="0">
                  <c:v>4.24</c:v>
                </c:pt>
                <c:pt idx="12" formatCode="0">
                  <c:v>7.1</c:v>
                </c:pt>
                <c:pt idx="13" formatCode="0">
                  <c:v>2.86</c:v>
                </c:pt>
                <c:pt idx="15" formatCode="0">
                  <c:v>4.68</c:v>
                </c:pt>
                <c:pt idx="16" formatCode="0">
                  <c:v>5.42</c:v>
                </c:pt>
                <c:pt idx="18">
                  <c:v>8</c:v>
                </c:pt>
                <c:pt idx="20">
                  <c:v>6</c:v>
                </c:pt>
                <c:pt idx="21">
                  <c:v>15</c:v>
                </c:pt>
                <c:pt idx="22">
                  <c:v>25</c:v>
                </c:pt>
              </c:numCache>
            </c:numRef>
          </c:val>
          <c:extLst>
            <c:ext xmlns:c16="http://schemas.microsoft.com/office/drawing/2014/chart" uri="{C3380CC4-5D6E-409C-BE32-E72D297353CC}">
              <c16:uniqueId val="{00000005-AA65-48EE-B07B-91E4AF521CE2}"/>
            </c:ext>
          </c:extLst>
        </c:ser>
        <c:dLbls>
          <c:dLblPos val="outEnd"/>
          <c:showLegendKey val="0"/>
          <c:showVal val="1"/>
          <c:showCatName val="0"/>
          <c:showSerName val="0"/>
          <c:showPercent val="0"/>
          <c:showBubbleSize val="0"/>
        </c:dLbls>
        <c:gapWidth val="35"/>
        <c:overlap val="10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00"/>
          <c:min val="0"/>
        </c:scaling>
        <c:delete val="0"/>
        <c:axPos val="t"/>
        <c:numFmt formatCode="0" sourceLinked="1"/>
        <c:majorTickMark val="none"/>
        <c:minorTickMark val="none"/>
        <c:tickLblPos val="none"/>
        <c:spPr>
          <a:ln>
            <a:noFill/>
          </a:ln>
        </c:spPr>
        <c:crossAx val="352427984"/>
        <c:crosses val="autoZero"/>
        <c:crossBetween val="between"/>
      </c:valAx>
    </c:plotArea>
    <c:legend>
      <c:legendPos val="t"/>
      <c:layout>
        <c:manualLayout>
          <c:xMode val="edge"/>
          <c:yMode val="edge"/>
          <c:x val="0.26519337016574585"/>
          <c:y val="1.0927255026214657E-2"/>
          <c:w val="0.69759225829625571"/>
          <c:h val="3.8418120658405837E-2"/>
        </c:manualLayout>
      </c:layout>
      <c:overlay val="0"/>
    </c:legend>
    <c:plotVisOnly val="1"/>
    <c:dispBlanksAs val="gap"/>
    <c:showDLblsOverMax val="0"/>
  </c:chart>
  <c:txPr>
    <a:bodyPr/>
    <a:lstStyle/>
    <a:p>
      <a:pPr>
        <a:defRPr sz="1000">
          <a:solidFill>
            <a:schemeClr val="tx1"/>
          </a:solidFill>
        </a:defRPr>
      </a:pPr>
      <a:endParaRPr lang="et-EE"/>
    </a:p>
  </c:txPr>
  <c:externalData r:id="rId2">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735717898608532E-2"/>
          <c:y val="0.12600688056707512"/>
          <c:w val="0.79535844861644878"/>
          <c:h val="0.83213579282370809"/>
        </c:manualLayout>
      </c:layout>
      <c:barChart>
        <c:barDir val="bar"/>
        <c:grouping val="percentStacked"/>
        <c:varyColors val="0"/>
        <c:ser>
          <c:idx val="1"/>
          <c:order val="0"/>
          <c:tx>
            <c:strRef>
              <c:f>Sheet1!$C$1</c:f>
              <c:strCache>
                <c:ptCount val="1"/>
                <c:pt idx="0">
                  <c:v>jah, sh viimase kahe aasta jooksul</c:v>
                </c:pt>
              </c:strCache>
            </c:strRef>
          </c:tx>
          <c:spPr>
            <a:solidFill>
              <a:srgbClr val="802AB7">
                <a:lumMod val="75000"/>
              </a:srgbClr>
            </a:solidFill>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5-26E0-45C5-9ABE-F7EDBE04A782}"/>
                </c:ext>
              </c:extLst>
            </c:dLbl>
            <c:numFmt formatCode="#,##0" sourceLinked="0"/>
            <c:spPr>
              <a:noFill/>
              <a:ln>
                <a:noFill/>
              </a:ln>
              <a:effectLst/>
            </c:spPr>
            <c:txPr>
              <a:bodyPr/>
              <a:lstStyle/>
              <a:p>
                <a:pPr>
                  <a:defRPr>
                    <a:solidFill>
                      <a:schemeClr val="bg1"/>
                    </a:solidFill>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23"/>
                <c:pt idx="0">
                  <c:v>Total</c:v>
                </c:pt>
                <c:pt idx="2">
                  <c:v>15-19</c:v>
                </c:pt>
                <c:pt idx="3">
                  <c:v>20-29</c:v>
                </c:pt>
                <c:pt idx="4">
                  <c:v>30-39</c:v>
                </c:pt>
                <c:pt idx="5">
                  <c:v>40-49</c:v>
                </c:pt>
                <c:pt idx="6">
                  <c:v>50-59</c:v>
                </c:pt>
                <c:pt idx="7">
                  <c:v>60-74</c:v>
                </c:pt>
                <c:pt idx="9">
                  <c:v>15-20</c:v>
                </c:pt>
                <c:pt idx="10">
                  <c:v>21-74</c:v>
                </c:pt>
                <c:pt idx="12">
                  <c:v>Mees</c:v>
                </c:pt>
                <c:pt idx="13">
                  <c:v>Naine</c:v>
                </c:pt>
                <c:pt idx="15">
                  <c:v>Eestlane</c:v>
                </c:pt>
                <c:pt idx="16">
                  <c:v>Muu rahvus</c:v>
                </c:pt>
                <c:pt idx="18">
                  <c:v>hasartmängud 2 aasta jooksul kokku</c:v>
                </c:pt>
                <c:pt idx="20">
                  <c:v>probleemideta mängija</c:v>
                </c:pt>
                <c:pt idx="21">
                  <c:v>mõningate pobleemidega mängija</c:v>
                </c:pt>
                <c:pt idx="22">
                  <c:v>tõenäoline pataloogiline mängija</c:v>
                </c:pt>
              </c:strCache>
            </c:strRef>
          </c:cat>
          <c:val>
            <c:numRef>
              <c:f>Sheet1!$C$2:$C$24</c:f>
              <c:numCache>
                <c:formatCode>General</c:formatCode>
                <c:ptCount val="23"/>
                <c:pt idx="0">
                  <c:v>7</c:v>
                </c:pt>
                <c:pt idx="2">
                  <c:v>20</c:v>
                </c:pt>
                <c:pt idx="3">
                  <c:v>14</c:v>
                </c:pt>
                <c:pt idx="4">
                  <c:v>8</c:v>
                </c:pt>
                <c:pt idx="5">
                  <c:v>7</c:v>
                </c:pt>
                <c:pt idx="6">
                  <c:v>1</c:v>
                </c:pt>
                <c:pt idx="7">
                  <c:v>1</c:v>
                </c:pt>
                <c:pt idx="9">
                  <c:v>21</c:v>
                </c:pt>
                <c:pt idx="10">
                  <c:v>5</c:v>
                </c:pt>
                <c:pt idx="12">
                  <c:v>9</c:v>
                </c:pt>
                <c:pt idx="13">
                  <c:v>4</c:v>
                </c:pt>
                <c:pt idx="15">
                  <c:v>6</c:v>
                </c:pt>
                <c:pt idx="16">
                  <c:v>7</c:v>
                </c:pt>
                <c:pt idx="18">
                  <c:v>10</c:v>
                </c:pt>
                <c:pt idx="20">
                  <c:v>7</c:v>
                </c:pt>
                <c:pt idx="21">
                  <c:v>16</c:v>
                </c:pt>
                <c:pt idx="22">
                  <c:v>19</c:v>
                </c:pt>
              </c:numCache>
            </c:numRef>
          </c:val>
          <c:extLst>
            <c:ext xmlns:c16="http://schemas.microsoft.com/office/drawing/2014/chart" uri="{C3380CC4-5D6E-409C-BE32-E72D297353CC}">
              <c16:uniqueId val="{00000006-26E0-45C5-9ABE-F7EDBE04A782}"/>
            </c:ext>
          </c:extLst>
        </c:ser>
        <c:ser>
          <c:idx val="0"/>
          <c:order val="1"/>
          <c:tx>
            <c:strRef>
              <c:f>Sheet1!$B$1</c:f>
              <c:strCache>
                <c:ptCount val="1"/>
                <c:pt idx="0">
                  <c:v>jah, kuid mitte viimase kahe aasta jooksul</c:v>
                </c:pt>
              </c:strCache>
            </c:strRef>
          </c:tx>
          <c:spPr>
            <a:solidFill>
              <a:srgbClr val="802AB7">
                <a:lumMod val="60000"/>
                <a:lumOff val="40000"/>
              </a:srgbClr>
            </a:solidFill>
            <a:ln w="6350">
              <a:noFill/>
            </a:ln>
          </c:spPr>
          <c:invertIfNegative val="0"/>
          <c:dPt>
            <c:idx val="0"/>
            <c:invertIfNegative val="0"/>
            <c:bubble3D val="0"/>
            <c:extLst>
              <c:ext xmlns:c16="http://schemas.microsoft.com/office/drawing/2014/chart" uri="{C3380CC4-5D6E-409C-BE32-E72D297353CC}">
                <c16:uniqueId val="{00000000-26E0-45C5-9ABE-F7EDBE04A782}"/>
              </c:ext>
            </c:extLst>
          </c:dPt>
          <c:dPt>
            <c:idx val="1"/>
            <c:invertIfNegative val="0"/>
            <c:bubble3D val="0"/>
            <c:extLst>
              <c:ext xmlns:c16="http://schemas.microsoft.com/office/drawing/2014/chart" uri="{C3380CC4-5D6E-409C-BE32-E72D297353CC}">
                <c16:uniqueId val="{00000001-26E0-45C5-9ABE-F7EDBE04A782}"/>
              </c:ext>
            </c:extLst>
          </c:dPt>
          <c:dPt>
            <c:idx val="2"/>
            <c:invertIfNegative val="0"/>
            <c:bubble3D val="0"/>
            <c:extLst>
              <c:ext xmlns:c16="http://schemas.microsoft.com/office/drawing/2014/chart" uri="{C3380CC4-5D6E-409C-BE32-E72D297353CC}">
                <c16:uniqueId val="{00000002-26E0-45C5-9ABE-F7EDBE04A782}"/>
              </c:ext>
            </c:extLst>
          </c:dPt>
          <c:dPt>
            <c:idx val="3"/>
            <c:invertIfNegative val="0"/>
            <c:bubble3D val="0"/>
            <c:extLst>
              <c:ext xmlns:c16="http://schemas.microsoft.com/office/drawing/2014/chart" uri="{C3380CC4-5D6E-409C-BE32-E72D297353CC}">
                <c16:uniqueId val="{00000003-26E0-45C5-9ABE-F7EDBE04A782}"/>
              </c:ext>
            </c:extLst>
          </c:dPt>
          <c:dLbls>
            <c:numFmt formatCode="#,##0" sourceLinked="0"/>
            <c:spPr>
              <a:noFill/>
              <a:ln>
                <a:noFill/>
              </a:ln>
              <a:effectLst/>
            </c:spPr>
            <c:txPr>
              <a:bodyPr wrap="square" lIns="38100" tIns="19050" rIns="38100" bIns="19050" anchor="ctr">
                <a:spAutoFit/>
              </a:bodyPr>
              <a:lstStyle/>
              <a:p>
                <a:pPr>
                  <a:defRPr>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23"/>
                <c:pt idx="0">
                  <c:v>Total</c:v>
                </c:pt>
                <c:pt idx="2">
                  <c:v>15-19</c:v>
                </c:pt>
                <c:pt idx="3">
                  <c:v>20-29</c:v>
                </c:pt>
                <c:pt idx="4">
                  <c:v>30-39</c:v>
                </c:pt>
                <c:pt idx="5">
                  <c:v>40-49</c:v>
                </c:pt>
                <c:pt idx="6">
                  <c:v>50-59</c:v>
                </c:pt>
                <c:pt idx="7">
                  <c:v>60-74</c:v>
                </c:pt>
                <c:pt idx="9">
                  <c:v>15-20</c:v>
                </c:pt>
                <c:pt idx="10">
                  <c:v>21-74</c:v>
                </c:pt>
                <c:pt idx="12">
                  <c:v>Mees</c:v>
                </c:pt>
                <c:pt idx="13">
                  <c:v>Naine</c:v>
                </c:pt>
                <c:pt idx="15">
                  <c:v>Eestlane</c:v>
                </c:pt>
                <c:pt idx="16">
                  <c:v>Muu rahvus</c:v>
                </c:pt>
                <c:pt idx="18">
                  <c:v>hasartmängud 2 aasta jooksul kokku</c:v>
                </c:pt>
                <c:pt idx="20">
                  <c:v>probleemideta mängija</c:v>
                </c:pt>
                <c:pt idx="21">
                  <c:v>mõningate pobleemidega mängija</c:v>
                </c:pt>
                <c:pt idx="22">
                  <c:v>tõenäoline pataloogiline mängija</c:v>
                </c:pt>
              </c:strCache>
            </c:strRef>
          </c:cat>
          <c:val>
            <c:numRef>
              <c:f>Sheet1!$B$2:$B$24</c:f>
              <c:numCache>
                <c:formatCode>General</c:formatCode>
                <c:ptCount val="23"/>
                <c:pt idx="0">
                  <c:v>6</c:v>
                </c:pt>
                <c:pt idx="2">
                  <c:v>12</c:v>
                </c:pt>
                <c:pt idx="3">
                  <c:v>14</c:v>
                </c:pt>
                <c:pt idx="4">
                  <c:v>11</c:v>
                </c:pt>
                <c:pt idx="5">
                  <c:v>4</c:v>
                </c:pt>
                <c:pt idx="6">
                  <c:v>3</c:v>
                </c:pt>
                <c:pt idx="9">
                  <c:v>13</c:v>
                </c:pt>
                <c:pt idx="10">
                  <c:v>5</c:v>
                </c:pt>
                <c:pt idx="12">
                  <c:v>9</c:v>
                </c:pt>
                <c:pt idx="13">
                  <c:v>4</c:v>
                </c:pt>
                <c:pt idx="15">
                  <c:v>6</c:v>
                </c:pt>
                <c:pt idx="16">
                  <c:v>7</c:v>
                </c:pt>
                <c:pt idx="18">
                  <c:v>8</c:v>
                </c:pt>
                <c:pt idx="20">
                  <c:v>6</c:v>
                </c:pt>
                <c:pt idx="21">
                  <c:v>9</c:v>
                </c:pt>
                <c:pt idx="22">
                  <c:v>27</c:v>
                </c:pt>
              </c:numCache>
            </c:numRef>
          </c:val>
          <c:extLst>
            <c:ext xmlns:c16="http://schemas.microsoft.com/office/drawing/2014/chart" uri="{C3380CC4-5D6E-409C-BE32-E72D297353CC}">
              <c16:uniqueId val="{00000004-26E0-45C5-9ABE-F7EDBE04A782}"/>
            </c:ext>
          </c:extLst>
        </c:ser>
        <c:ser>
          <c:idx val="2"/>
          <c:order val="2"/>
          <c:tx>
            <c:strRef>
              <c:f>Sheet1!$D$1</c:f>
              <c:strCache>
                <c:ptCount val="1"/>
                <c:pt idx="0">
                  <c:v>mitte kunagi</c:v>
                </c:pt>
              </c:strCache>
            </c:strRef>
          </c:tx>
          <c:spPr>
            <a:solidFill>
              <a:srgbClr val="FFFFFF">
                <a:lumMod val="75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23"/>
                <c:pt idx="0">
                  <c:v>Total</c:v>
                </c:pt>
                <c:pt idx="2">
                  <c:v>15-19</c:v>
                </c:pt>
                <c:pt idx="3">
                  <c:v>20-29</c:v>
                </c:pt>
                <c:pt idx="4">
                  <c:v>30-39</c:v>
                </c:pt>
                <c:pt idx="5">
                  <c:v>40-49</c:v>
                </c:pt>
                <c:pt idx="6">
                  <c:v>50-59</c:v>
                </c:pt>
                <c:pt idx="7">
                  <c:v>60-74</c:v>
                </c:pt>
                <c:pt idx="9">
                  <c:v>15-20</c:v>
                </c:pt>
                <c:pt idx="10">
                  <c:v>21-74</c:v>
                </c:pt>
                <c:pt idx="12">
                  <c:v>Mees</c:v>
                </c:pt>
                <c:pt idx="13">
                  <c:v>Naine</c:v>
                </c:pt>
                <c:pt idx="15">
                  <c:v>Eestlane</c:v>
                </c:pt>
                <c:pt idx="16">
                  <c:v>Muu rahvus</c:v>
                </c:pt>
                <c:pt idx="18">
                  <c:v>hasartmängud 2 aasta jooksul kokku</c:v>
                </c:pt>
                <c:pt idx="20">
                  <c:v>probleemideta mängija</c:v>
                </c:pt>
                <c:pt idx="21">
                  <c:v>mõningate pobleemidega mängija</c:v>
                </c:pt>
                <c:pt idx="22">
                  <c:v>tõenäoline pataloogiline mängija</c:v>
                </c:pt>
              </c:strCache>
            </c:strRef>
          </c:cat>
          <c:val>
            <c:numRef>
              <c:f>Sheet1!$D$2:$D$24</c:f>
              <c:numCache>
                <c:formatCode>General</c:formatCode>
                <c:ptCount val="23"/>
                <c:pt idx="0">
                  <c:v>87</c:v>
                </c:pt>
                <c:pt idx="2">
                  <c:v>68</c:v>
                </c:pt>
                <c:pt idx="3">
                  <c:v>73</c:v>
                </c:pt>
                <c:pt idx="4">
                  <c:v>81</c:v>
                </c:pt>
                <c:pt idx="5">
                  <c:v>89</c:v>
                </c:pt>
                <c:pt idx="6">
                  <c:v>95</c:v>
                </c:pt>
                <c:pt idx="7">
                  <c:v>99</c:v>
                </c:pt>
                <c:pt idx="9">
                  <c:v>66</c:v>
                </c:pt>
                <c:pt idx="10">
                  <c:v>90</c:v>
                </c:pt>
                <c:pt idx="12">
                  <c:v>82</c:v>
                </c:pt>
                <c:pt idx="13">
                  <c:v>92</c:v>
                </c:pt>
                <c:pt idx="15">
                  <c:v>88</c:v>
                </c:pt>
                <c:pt idx="16">
                  <c:v>86</c:v>
                </c:pt>
                <c:pt idx="18">
                  <c:v>83</c:v>
                </c:pt>
                <c:pt idx="20">
                  <c:v>86</c:v>
                </c:pt>
                <c:pt idx="21">
                  <c:v>75</c:v>
                </c:pt>
                <c:pt idx="22">
                  <c:v>54</c:v>
                </c:pt>
              </c:numCache>
            </c:numRef>
          </c:val>
          <c:extLst>
            <c:ext xmlns:c16="http://schemas.microsoft.com/office/drawing/2014/chart" uri="{C3380CC4-5D6E-409C-BE32-E72D297353CC}">
              <c16:uniqueId val="{00000004-576A-4528-AD2E-E1573898BD2B}"/>
            </c:ext>
          </c:extLst>
        </c:ser>
        <c:dLbls>
          <c:showLegendKey val="0"/>
          <c:showVal val="1"/>
          <c:showCatName val="0"/>
          <c:showSerName val="0"/>
          <c:showPercent val="0"/>
          <c:showBubbleSize val="0"/>
        </c:dLbls>
        <c:gapWidth val="30"/>
        <c:overlap val="10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
          <c:min val="0"/>
        </c:scaling>
        <c:delete val="0"/>
        <c:axPos val="t"/>
        <c:numFmt formatCode="0%" sourceLinked="1"/>
        <c:majorTickMark val="none"/>
        <c:minorTickMark val="none"/>
        <c:tickLblPos val="high"/>
        <c:spPr>
          <a:ln>
            <a:noFill/>
          </a:ln>
        </c:spPr>
        <c:crossAx val="352427984"/>
        <c:crosses val="autoZero"/>
        <c:crossBetween val="between"/>
      </c:valAx>
    </c:plotArea>
    <c:legend>
      <c:legendPos val="t"/>
      <c:layout>
        <c:manualLayout>
          <c:xMode val="edge"/>
          <c:yMode val="edge"/>
          <c:x val="9.7328437991966735E-2"/>
          <c:y val="2.3619469302485107E-2"/>
          <c:w val="0.90267156200803322"/>
          <c:h val="8.1496063621659953E-2"/>
        </c:manualLayout>
      </c:layout>
      <c:overlay val="0"/>
    </c:legend>
    <c:plotVisOnly val="1"/>
    <c:dispBlanksAs val="gap"/>
    <c:showDLblsOverMax val="0"/>
  </c:chart>
  <c:txPr>
    <a:bodyPr/>
    <a:lstStyle/>
    <a:p>
      <a:pPr>
        <a:defRPr sz="1000">
          <a:solidFill>
            <a:schemeClr val="tx1"/>
          </a:solidFill>
        </a:defRPr>
      </a:pPr>
      <a:endParaRPr lang="et-EE"/>
    </a:p>
  </c:txPr>
  <c:externalData r:id="rId2">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40853674313221"/>
          <c:y val="0.13962390705356514"/>
          <c:w val="0.82154691058341234"/>
          <c:h val="0.70371513725919954"/>
        </c:manualLayout>
      </c:layout>
      <c:barChart>
        <c:barDir val="bar"/>
        <c:grouping val="percentStacked"/>
        <c:varyColors val="0"/>
        <c:ser>
          <c:idx val="0"/>
          <c:order val="0"/>
          <c:tx>
            <c:strRef>
              <c:f>Sheet1!$C$1</c:f>
              <c:strCache>
                <c:ptCount val="1"/>
                <c:pt idx="0">
                  <c:v>vähemalt kord päevas</c:v>
                </c:pt>
              </c:strCache>
            </c:strRef>
          </c:tx>
          <c:spPr>
            <a:solidFill>
              <a:schemeClr val="accent6">
                <a:lumMod val="75000"/>
              </a:schemeClr>
            </a:solidFill>
          </c:spPr>
          <c:invertIfNegative val="0"/>
          <c:dLbls>
            <c:spPr>
              <a:noFill/>
              <a:ln>
                <a:noFill/>
              </a:ln>
              <a:effectLst/>
            </c:spPr>
            <c:txPr>
              <a:bodyPr/>
              <a:lstStyle/>
              <a:p>
                <a:pPr>
                  <a:defRPr>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Sheet1!$B$2:$B$12</c:f>
              <c:numCache>
                <c:formatCode>General</c:formatCode>
                <c:ptCount val="11"/>
                <c:pt idx="0">
                  <c:v>2023</c:v>
                </c:pt>
                <c:pt idx="1">
                  <c:v>2021</c:v>
                </c:pt>
                <c:pt idx="2">
                  <c:v>2019</c:v>
                </c:pt>
                <c:pt idx="4">
                  <c:v>2023</c:v>
                </c:pt>
                <c:pt idx="5">
                  <c:v>2021</c:v>
                </c:pt>
                <c:pt idx="6">
                  <c:v>2019</c:v>
                </c:pt>
                <c:pt idx="8">
                  <c:v>2023</c:v>
                </c:pt>
                <c:pt idx="9">
                  <c:v>2021</c:v>
                </c:pt>
                <c:pt idx="10">
                  <c:v>2019</c:v>
                </c:pt>
              </c:numCache>
            </c:numRef>
          </c:cat>
          <c:val>
            <c:numRef>
              <c:f>Sheet1!$C$2:$C$12</c:f>
              <c:numCache>
                <c:formatCode>General</c:formatCode>
                <c:ptCount val="11"/>
                <c:pt idx="2">
                  <c:v>1</c:v>
                </c:pt>
                <c:pt idx="6">
                  <c:v>2</c:v>
                </c:pt>
              </c:numCache>
            </c:numRef>
          </c:val>
          <c:extLst>
            <c:ext xmlns:c16="http://schemas.microsoft.com/office/drawing/2014/chart" uri="{C3380CC4-5D6E-409C-BE32-E72D297353CC}">
              <c16:uniqueId val="{00000000-76C8-4630-B0BD-06D32F3C19D2}"/>
            </c:ext>
          </c:extLst>
        </c:ser>
        <c:ser>
          <c:idx val="1"/>
          <c:order val="1"/>
          <c:tx>
            <c:strRef>
              <c:f>Sheet1!$D$1</c:f>
              <c:strCache>
                <c:ptCount val="1"/>
                <c:pt idx="0">
                  <c:v>vähemalt kord nädalas</c:v>
                </c:pt>
              </c:strCache>
            </c:strRef>
          </c:tx>
          <c:spPr>
            <a:solidFill>
              <a:schemeClr val="accent6"/>
            </a:solidFill>
          </c:spPr>
          <c:invertIfNegative val="0"/>
          <c:dLbls>
            <c:spPr>
              <a:noFill/>
              <a:ln>
                <a:noFill/>
              </a:ln>
              <a:effectLst/>
            </c:spPr>
            <c:txPr>
              <a:bodyPr/>
              <a:lstStyle/>
              <a:p>
                <a:pPr>
                  <a:defRPr>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Sheet1!$B$2:$B$12</c:f>
              <c:numCache>
                <c:formatCode>General</c:formatCode>
                <c:ptCount val="11"/>
                <c:pt idx="0">
                  <c:v>2023</c:v>
                </c:pt>
                <c:pt idx="1">
                  <c:v>2021</c:v>
                </c:pt>
                <c:pt idx="2">
                  <c:v>2019</c:v>
                </c:pt>
                <c:pt idx="4">
                  <c:v>2023</c:v>
                </c:pt>
                <c:pt idx="5">
                  <c:v>2021</c:v>
                </c:pt>
                <c:pt idx="6">
                  <c:v>2019</c:v>
                </c:pt>
                <c:pt idx="8">
                  <c:v>2023</c:v>
                </c:pt>
                <c:pt idx="9">
                  <c:v>2021</c:v>
                </c:pt>
                <c:pt idx="10">
                  <c:v>2019</c:v>
                </c:pt>
              </c:numCache>
            </c:numRef>
          </c:cat>
          <c:val>
            <c:numRef>
              <c:f>Sheet1!$D$2:$D$12</c:f>
              <c:numCache>
                <c:formatCode>General</c:formatCode>
                <c:ptCount val="11"/>
                <c:pt idx="0">
                  <c:v>2</c:v>
                </c:pt>
                <c:pt idx="1">
                  <c:v>3</c:v>
                </c:pt>
                <c:pt idx="2">
                  <c:v>6</c:v>
                </c:pt>
                <c:pt idx="4">
                  <c:v>1</c:v>
                </c:pt>
                <c:pt idx="5">
                  <c:v>5</c:v>
                </c:pt>
                <c:pt idx="6">
                  <c:v>1</c:v>
                </c:pt>
                <c:pt idx="8">
                  <c:v>7</c:v>
                </c:pt>
                <c:pt idx="10">
                  <c:v>20</c:v>
                </c:pt>
              </c:numCache>
            </c:numRef>
          </c:val>
          <c:extLst>
            <c:ext xmlns:c16="http://schemas.microsoft.com/office/drawing/2014/chart" uri="{C3380CC4-5D6E-409C-BE32-E72D297353CC}">
              <c16:uniqueId val="{00000001-76C8-4630-B0BD-06D32F3C19D2}"/>
            </c:ext>
          </c:extLst>
        </c:ser>
        <c:ser>
          <c:idx val="2"/>
          <c:order val="2"/>
          <c:tx>
            <c:strRef>
              <c:f>Sheet1!$E$1</c:f>
              <c:strCache>
                <c:ptCount val="1"/>
                <c:pt idx="0">
                  <c:v>vähemalt kord kuus</c:v>
                </c:pt>
              </c:strCache>
            </c:strRef>
          </c:tx>
          <c:spPr>
            <a:solidFill>
              <a:srgbClr val="FFC000"/>
            </a:solidFill>
          </c:spPr>
          <c:invertIfNegative val="0"/>
          <c:dLbls>
            <c:spPr>
              <a:noFill/>
              <a:ln>
                <a:noFill/>
              </a:ln>
              <a:effectLst/>
            </c:spPr>
            <c:txPr>
              <a:bodyPr/>
              <a:lstStyle/>
              <a:p>
                <a:pPr>
                  <a:defRPr>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Sheet1!$B$2:$B$12</c:f>
              <c:numCache>
                <c:formatCode>General</c:formatCode>
                <c:ptCount val="11"/>
                <c:pt idx="0">
                  <c:v>2023</c:v>
                </c:pt>
                <c:pt idx="1">
                  <c:v>2021</c:v>
                </c:pt>
                <c:pt idx="2">
                  <c:v>2019</c:v>
                </c:pt>
                <c:pt idx="4">
                  <c:v>2023</c:v>
                </c:pt>
                <c:pt idx="5">
                  <c:v>2021</c:v>
                </c:pt>
                <c:pt idx="6">
                  <c:v>2019</c:v>
                </c:pt>
                <c:pt idx="8">
                  <c:v>2023</c:v>
                </c:pt>
                <c:pt idx="9">
                  <c:v>2021</c:v>
                </c:pt>
                <c:pt idx="10">
                  <c:v>2019</c:v>
                </c:pt>
              </c:numCache>
            </c:numRef>
          </c:cat>
          <c:val>
            <c:numRef>
              <c:f>Sheet1!$E$2:$E$12</c:f>
              <c:numCache>
                <c:formatCode>General</c:formatCode>
                <c:ptCount val="11"/>
                <c:pt idx="0">
                  <c:v>26</c:v>
                </c:pt>
                <c:pt idx="1">
                  <c:v>19</c:v>
                </c:pt>
                <c:pt idx="2">
                  <c:v>22</c:v>
                </c:pt>
                <c:pt idx="4">
                  <c:v>23</c:v>
                </c:pt>
                <c:pt idx="5">
                  <c:v>20</c:v>
                </c:pt>
                <c:pt idx="6">
                  <c:v>26</c:v>
                </c:pt>
                <c:pt idx="8">
                  <c:v>29</c:v>
                </c:pt>
                <c:pt idx="9">
                  <c:v>25</c:v>
                </c:pt>
                <c:pt idx="10">
                  <c:v>18</c:v>
                </c:pt>
              </c:numCache>
            </c:numRef>
          </c:val>
          <c:extLst>
            <c:ext xmlns:c16="http://schemas.microsoft.com/office/drawing/2014/chart" uri="{C3380CC4-5D6E-409C-BE32-E72D297353CC}">
              <c16:uniqueId val="{00000002-76C8-4630-B0BD-06D32F3C19D2}"/>
            </c:ext>
          </c:extLst>
        </c:ser>
        <c:ser>
          <c:idx val="3"/>
          <c:order val="3"/>
          <c:tx>
            <c:strRef>
              <c:f>Sheet1!$F$1</c:f>
              <c:strCache>
                <c:ptCount val="1"/>
                <c:pt idx="0">
                  <c:v>harvemini kui kord kuus</c:v>
                </c:pt>
              </c:strCache>
            </c:strRef>
          </c:tx>
          <c:spPr>
            <a:solidFill>
              <a:schemeClr val="bg1">
                <a:lumMod val="65000"/>
              </a:schemeClr>
            </a:solidFill>
          </c:spPr>
          <c:invertIfNegative val="0"/>
          <c:dLbls>
            <c:spPr>
              <a:noFill/>
              <a:ln>
                <a:noFill/>
              </a:ln>
              <a:effectLst/>
            </c:spPr>
            <c:txPr>
              <a:bodyPr/>
              <a:lstStyle/>
              <a:p>
                <a:pPr>
                  <a:defRPr>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Sheet1!$B$2:$B$12</c:f>
              <c:numCache>
                <c:formatCode>General</c:formatCode>
                <c:ptCount val="11"/>
                <c:pt idx="0">
                  <c:v>2023</c:v>
                </c:pt>
                <c:pt idx="1">
                  <c:v>2021</c:v>
                </c:pt>
                <c:pt idx="2">
                  <c:v>2019</c:v>
                </c:pt>
                <c:pt idx="4">
                  <c:v>2023</c:v>
                </c:pt>
                <c:pt idx="5">
                  <c:v>2021</c:v>
                </c:pt>
                <c:pt idx="6">
                  <c:v>2019</c:v>
                </c:pt>
                <c:pt idx="8">
                  <c:v>2023</c:v>
                </c:pt>
                <c:pt idx="9">
                  <c:v>2021</c:v>
                </c:pt>
                <c:pt idx="10">
                  <c:v>2019</c:v>
                </c:pt>
              </c:numCache>
            </c:numRef>
          </c:cat>
          <c:val>
            <c:numRef>
              <c:f>Sheet1!$F$2:$F$12</c:f>
              <c:numCache>
                <c:formatCode>General</c:formatCode>
                <c:ptCount val="11"/>
                <c:pt idx="0">
                  <c:v>72</c:v>
                </c:pt>
                <c:pt idx="1">
                  <c:v>79</c:v>
                </c:pt>
                <c:pt idx="2">
                  <c:v>70</c:v>
                </c:pt>
                <c:pt idx="4">
                  <c:v>76</c:v>
                </c:pt>
                <c:pt idx="5">
                  <c:v>75</c:v>
                </c:pt>
                <c:pt idx="6">
                  <c:v>71</c:v>
                </c:pt>
                <c:pt idx="8">
                  <c:v>64</c:v>
                </c:pt>
                <c:pt idx="9">
                  <c:v>75</c:v>
                </c:pt>
                <c:pt idx="10">
                  <c:v>63</c:v>
                </c:pt>
              </c:numCache>
            </c:numRef>
          </c:val>
          <c:extLst>
            <c:ext xmlns:c16="http://schemas.microsoft.com/office/drawing/2014/chart" uri="{C3380CC4-5D6E-409C-BE32-E72D297353CC}">
              <c16:uniqueId val="{00000003-76C8-4630-B0BD-06D32F3C19D2}"/>
            </c:ext>
          </c:extLst>
        </c:ser>
        <c:dLbls>
          <c:showLegendKey val="0"/>
          <c:showVal val="0"/>
          <c:showCatName val="0"/>
          <c:showSerName val="0"/>
          <c:showPercent val="0"/>
          <c:showBubbleSize val="0"/>
        </c:dLbls>
        <c:gapWidth val="40"/>
        <c:overlap val="100"/>
        <c:axId val="777990256"/>
        <c:axId val="777978496"/>
      </c:barChart>
      <c:catAx>
        <c:axId val="777990256"/>
        <c:scaling>
          <c:orientation val="maxMin"/>
        </c:scaling>
        <c:delete val="0"/>
        <c:axPos val="l"/>
        <c:numFmt formatCode="General" sourceLinked="1"/>
        <c:majorTickMark val="out"/>
        <c:minorTickMark val="none"/>
        <c:tickLblPos val="nextTo"/>
        <c:spPr>
          <a:ln>
            <a:noFill/>
          </a:ln>
        </c:spPr>
        <c:crossAx val="777978496"/>
        <c:crosses val="autoZero"/>
        <c:auto val="1"/>
        <c:lblAlgn val="ctr"/>
        <c:lblOffset val="100"/>
        <c:noMultiLvlLbl val="0"/>
      </c:catAx>
      <c:valAx>
        <c:axId val="777978496"/>
        <c:scaling>
          <c:orientation val="minMax"/>
          <c:max val="1"/>
          <c:min val="0"/>
        </c:scaling>
        <c:delete val="0"/>
        <c:axPos val="t"/>
        <c:numFmt formatCode="0%" sourceLinked="1"/>
        <c:majorTickMark val="none"/>
        <c:minorTickMark val="none"/>
        <c:tickLblPos val="high"/>
        <c:spPr>
          <a:ln>
            <a:noFill/>
          </a:ln>
        </c:spPr>
        <c:crossAx val="777990256"/>
        <c:crosses val="autoZero"/>
        <c:crossBetween val="between"/>
      </c:valAx>
      <c:spPr>
        <a:ln>
          <a:noFill/>
        </a:ln>
      </c:spPr>
    </c:plotArea>
    <c:legend>
      <c:legendPos val="t"/>
      <c:layout>
        <c:manualLayout>
          <c:xMode val="edge"/>
          <c:yMode val="edge"/>
          <c:x val="6.7692417027929788E-2"/>
          <c:y val="3.5039534829655376E-2"/>
          <c:w val="0.93230758297207006"/>
          <c:h val="8.7252051652300155E-2"/>
        </c:manualLayout>
      </c:layout>
      <c:overlay val="0"/>
    </c:legend>
    <c:plotVisOnly val="1"/>
    <c:dispBlanksAs val="gap"/>
    <c:showDLblsOverMax val="0"/>
  </c:chart>
  <c:txPr>
    <a:bodyPr/>
    <a:lstStyle/>
    <a:p>
      <a:pPr>
        <a:defRPr sz="1000">
          <a:solidFill>
            <a:schemeClr val="tx1"/>
          </a:solidFill>
          <a:latin typeface="+mn-lt"/>
        </a:defRPr>
      </a:pPr>
      <a:endParaRPr lang="et-EE"/>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735717898608532E-2"/>
          <c:y val="2.7834731135600654E-2"/>
          <c:w val="0.85444284385015679"/>
          <c:h val="0.93527515154390917"/>
        </c:manualLayout>
      </c:layout>
      <c:barChart>
        <c:barDir val="bar"/>
        <c:grouping val="clustered"/>
        <c:varyColors val="0"/>
        <c:ser>
          <c:idx val="0"/>
          <c:order val="0"/>
          <c:tx>
            <c:strRef>
              <c:f>Sheet1!$B$1</c:f>
              <c:strCache>
                <c:ptCount val="1"/>
                <c:pt idx="0">
                  <c:v>2023</c:v>
                </c:pt>
              </c:strCache>
            </c:strRef>
          </c:tx>
          <c:spPr>
            <a:solidFill>
              <a:srgbClr val="802AB7">
                <a:lumMod val="75000"/>
              </a:srgbClr>
            </a:solidFill>
            <a:ln w="6350">
              <a:noFill/>
            </a:ln>
          </c:spPr>
          <c:invertIfNegative val="0"/>
          <c:dPt>
            <c:idx val="0"/>
            <c:invertIfNegative val="0"/>
            <c:bubble3D val="0"/>
            <c:extLst>
              <c:ext xmlns:c16="http://schemas.microsoft.com/office/drawing/2014/chart" uri="{C3380CC4-5D6E-409C-BE32-E72D297353CC}">
                <c16:uniqueId val="{00000000-4CF7-4E45-A631-BD90F50EE8B1}"/>
              </c:ext>
            </c:extLst>
          </c:dPt>
          <c:dPt>
            <c:idx val="1"/>
            <c:invertIfNegative val="0"/>
            <c:bubble3D val="0"/>
            <c:extLst>
              <c:ext xmlns:c16="http://schemas.microsoft.com/office/drawing/2014/chart" uri="{C3380CC4-5D6E-409C-BE32-E72D297353CC}">
                <c16:uniqueId val="{00000001-4CF7-4E45-A631-BD90F50EE8B1}"/>
              </c:ext>
            </c:extLst>
          </c:dPt>
          <c:dPt>
            <c:idx val="2"/>
            <c:invertIfNegative val="0"/>
            <c:bubble3D val="0"/>
            <c:extLst>
              <c:ext xmlns:c16="http://schemas.microsoft.com/office/drawing/2014/chart" uri="{C3380CC4-5D6E-409C-BE32-E72D297353CC}">
                <c16:uniqueId val="{00000002-4CF7-4E45-A631-BD90F50EE8B1}"/>
              </c:ext>
            </c:extLst>
          </c:dPt>
          <c:dPt>
            <c:idx val="3"/>
            <c:invertIfNegative val="0"/>
            <c:bubble3D val="0"/>
            <c:extLst>
              <c:ext xmlns:c16="http://schemas.microsoft.com/office/drawing/2014/chart" uri="{C3380CC4-5D6E-409C-BE32-E72D297353CC}">
                <c16:uniqueId val="{00000003-4CF7-4E45-A631-BD90F50EE8B1}"/>
              </c:ext>
            </c:extLst>
          </c:dPt>
          <c:dLbls>
            <c:numFmt formatCode="0\%" sourceLinked="0"/>
            <c:spPr>
              <a:noFill/>
              <a:ln>
                <a:noFill/>
              </a:ln>
              <a:effectLst/>
            </c:spPr>
            <c:txPr>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Internet, sotsiaalmeedia</c:v>
                </c:pt>
                <c:pt idx="1">
                  <c:v>Televisioon</c:v>
                </c:pt>
                <c:pt idx="2">
                  <c:v>Tänavareklaam</c:v>
                </c:pt>
                <c:pt idx="3">
                  <c:v>Avalikud üritused (spordiüritused, kultuuriüritused)</c:v>
                </c:pt>
                <c:pt idx="4">
                  <c:v>Raadio</c:v>
                </c:pt>
                <c:pt idx="5">
                  <c:v>Ajalehed, ajakirjad</c:v>
                </c:pt>
                <c:pt idx="6">
                  <c:v>Mujal, igal pool</c:v>
                </c:pt>
                <c:pt idx="7">
                  <c:v>Ei ole märganud</c:v>
                </c:pt>
              </c:strCache>
            </c:strRef>
          </c:cat>
          <c:val>
            <c:numRef>
              <c:f>Sheet1!$B$2:$B$9</c:f>
              <c:numCache>
                <c:formatCode>General</c:formatCode>
                <c:ptCount val="8"/>
                <c:pt idx="0">
                  <c:v>58</c:v>
                </c:pt>
                <c:pt idx="1">
                  <c:v>39</c:v>
                </c:pt>
                <c:pt idx="2">
                  <c:v>28</c:v>
                </c:pt>
                <c:pt idx="3">
                  <c:v>17</c:v>
                </c:pt>
                <c:pt idx="4">
                  <c:v>14</c:v>
                </c:pt>
                <c:pt idx="5">
                  <c:v>12</c:v>
                </c:pt>
                <c:pt idx="6">
                  <c:v>1</c:v>
                </c:pt>
                <c:pt idx="7">
                  <c:v>24</c:v>
                </c:pt>
              </c:numCache>
            </c:numRef>
          </c:val>
          <c:extLst>
            <c:ext xmlns:c16="http://schemas.microsoft.com/office/drawing/2014/chart" uri="{C3380CC4-5D6E-409C-BE32-E72D297353CC}">
              <c16:uniqueId val="{00000004-4CF7-4E45-A631-BD90F50EE8B1}"/>
            </c:ext>
          </c:extLst>
        </c:ser>
        <c:ser>
          <c:idx val="1"/>
          <c:order val="1"/>
          <c:tx>
            <c:strRef>
              <c:f>Sheet1!$C$1</c:f>
              <c:strCache>
                <c:ptCount val="1"/>
                <c:pt idx="0">
                  <c:v>2021</c:v>
                </c:pt>
              </c:strCache>
            </c:strRef>
          </c:tx>
          <c:invertIfNegative val="0"/>
          <c:dLbls>
            <c:numFmt formatCode="0\%" sourceLinked="0"/>
            <c:spPr>
              <a:noFill/>
              <a:ln>
                <a:noFill/>
              </a:ln>
              <a:effectLst/>
            </c:spPr>
            <c:txPr>
              <a:bodyPr wrap="square" lIns="38100" tIns="19050" rIns="38100" bIns="19050" anchor="ctr">
                <a:spAutoFit/>
              </a:bodyPr>
              <a:lstStyle/>
              <a:p>
                <a:pPr>
                  <a:defRPr sz="1000"/>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Internet, sotsiaalmeedia</c:v>
                </c:pt>
                <c:pt idx="1">
                  <c:v>Televisioon</c:v>
                </c:pt>
                <c:pt idx="2">
                  <c:v>Tänavareklaam</c:v>
                </c:pt>
                <c:pt idx="3">
                  <c:v>Avalikud üritused (spordiüritused, kultuuriüritused)</c:v>
                </c:pt>
                <c:pt idx="4">
                  <c:v>Raadio</c:v>
                </c:pt>
                <c:pt idx="5">
                  <c:v>Ajalehed, ajakirjad</c:v>
                </c:pt>
                <c:pt idx="6">
                  <c:v>Mujal, igal pool</c:v>
                </c:pt>
                <c:pt idx="7">
                  <c:v>Ei ole märganud</c:v>
                </c:pt>
              </c:strCache>
            </c:strRef>
          </c:cat>
          <c:val>
            <c:numRef>
              <c:f>Sheet1!$C$2:$C$9</c:f>
              <c:numCache>
                <c:formatCode>General</c:formatCode>
                <c:ptCount val="8"/>
                <c:pt idx="0">
                  <c:v>52</c:v>
                </c:pt>
                <c:pt idx="1">
                  <c:v>39</c:v>
                </c:pt>
                <c:pt idx="2">
                  <c:v>22</c:v>
                </c:pt>
                <c:pt idx="3">
                  <c:v>15</c:v>
                </c:pt>
                <c:pt idx="4">
                  <c:v>11</c:v>
                </c:pt>
                <c:pt idx="5">
                  <c:v>13</c:v>
                </c:pt>
                <c:pt idx="7">
                  <c:v>31</c:v>
                </c:pt>
              </c:numCache>
            </c:numRef>
          </c:val>
          <c:extLst>
            <c:ext xmlns:c16="http://schemas.microsoft.com/office/drawing/2014/chart" uri="{C3380CC4-5D6E-409C-BE32-E72D297353CC}">
              <c16:uniqueId val="{00000004-48C2-4458-9A47-3FE950C2A483}"/>
            </c:ext>
          </c:extLst>
        </c:ser>
        <c:dLbls>
          <c:dLblPos val="outEnd"/>
          <c:showLegendKey val="0"/>
          <c:showVal val="1"/>
          <c:showCatName val="0"/>
          <c:showSerName val="0"/>
          <c:showPercent val="0"/>
          <c:showBubbleSize val="0"/>
        </c:dLbls>
        <c:gapWidth val="5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70"/>
          <c:min val="0"/>
        </c:scaling>
        <c:delete val="0"/>
        <c:axPos val="t"/>
        <c:numFmt formatCode="General" sourceLinked="1"/>
        <c:majorTickMark val="none"/>
        <c:minorTickMark val="none"/>
        <c:tickLblPos val="none"/>
        <c:spPr>
          <a:ln>
            <a:noFill/>
          </a:ln>
        </c:spPr>
        <c:crossAx val="352427984"/>
        <c:crosses val="autoZero"/>
        <c:crossBetween val="between"/>
      </c:valAx>
    </c:plotArea>
    <c:legend>
      <c:legendPos val="r"/>
      <c:layout>
        <c:manualLayout>
          <c:xMode val="edge"/>
          <c:yMode val="edge"/>
          <c:x val="0.77486907674811323"/>
          <c:y val="0.64187436153260347"/>
          <c:w val="0.13409463417996348"/>
          <c:h val="0.13342564840150037"/>
        </c:manualLayout>
      </c:layout>
      <c:overlay val="0"/>
      <c:spPr>
        <a:solidFill>
          <a:srgbClr val="FFFFFF"/>
        </a:solidFill>
      </c:spPr>
      <c:txPr>
        <a:bodyPr/>
        <a:lstStyle/>
        <a:p>
          <a:pPr>
            <a:defRPr sz="1000"/>
          </a:pPr>
          <a:endParaRPr lang="et-EE"/>
        </a:p>
      </c:txPr>
    </c:legend>
    <c:plotVisOnly val="1"/>
    <c:dispBlanksAs val="gap"/>
    <c:showDLblsOverMax val="0"/>
  </c:chart>
  <c:txPr>
    <a:bodyPr/>
    <a:lstStyle/>
    <a:p>
      <a:pPr>
        <a:defRPr sz="1400">
          <a:solidFill>
            <a:schemeClr val="tx1"/>
          </a:solidFill>
        </a:defRPr>
      </a:pPr>
      <a:endParaRPr lang="et-EE"/>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05455732865805"/>
          <c:y val="2.5399719913276289E-2"/>
          <c:w val="0.62853999554051954"/>
          <c:h val="0.94436599837239188"/>
        </c:manualLayout>
      </c:layout>
      <c:barChart>
        <c:barDir val="bar"/>
        <c:grouping val="clustered"/>
        <c:varyColors val="0"/>
        <c:ser>
          <c:idx val="1"/>
          <c:order val="0"/>
          <c:tx>
            <c:strRef>
              <c:f>Sheet1!$C$1</c:f>
              <c:strCache>
                <c:ptCount val="1"/>
                <c:pt idx="0">
                  <c:v>Nõustun täielikult</c:v>
                </c:pt>
              </c:strCache>
            </c:strRef>
          </c:tx>
          <c:spPr>
            <a:solidFill>
              <a:schemeClr val="bg2"/>
            </a:solidFill>
          </c:spPr>
          <c:invertIfNegative val="0"/>
          <c:dPt>
            <c:idx val="0"/>
            <c:invertIfNegative val="0"/>
            <c:bubble3D val="0"/>
            <c:spPr>
              <a:solidFill>
                <a:schemeClr val="bg2">
                  <a:lumMod val="75000"/>
                </a:schemeClr>
              </a:solidFill>
            </c:spPr>
            <c:extLst>
              <c:ext xmlns:c16="http://schemas.microsoft.com/office/drawing/2014/chart" uri="{C3380CC4-5D6E-409C-BE32-E72D297353CC}">
                <c16:uniqueId val="{00000001-0093-4F5C-9E08-CBED1BD7C5BE}"/>
              </c:ext>
            </c:extLst>
          </c:dPt>
          <c:dLbls>
            <c:numFmt formatCode="0&quot;%&quot;" sourceLinked="0"/>
            <c:spPr>
              <a:noFill/>
              <a:ln>
                <a:noFill/>
              </a:ln>
              <a:effectLst/>
            </c:spPr>
            <c:txPr>
              <a:bodyPr wrap="square" lIns="38100" tIns="19050" rIns="38100" bIns="19050" anchor="ctr">
                <a:spAutoFit/>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Sheet1!$B$2:$B$248</c:f>
              <c:numCache>
                <c:formatCode>General</c:formatCode>
                <c:ptCount val="247"/>
                <c:pt idx="0">
                  <c:v>58</c:v>
                </c:pt>
                <c:pt idx="2">
                  <c:v>84</c:v>
                </c:pt>
                <c:pt idx="3">
                  <c:v>80</c:v>
                </c:pt>
                <c:pt idx="4">
                  <c:v>72</c:v>
                </c:pt>
                <c:pt idx="5">
                  <c:v>59</c:v>
                </c:pt>
                <c:pt idx="6">
                  <c:v>48</c:v>
                </c:pt>
                <c:pt idx="7">
                  <c:v>32</c:v>
                </c:pt>
                <c:pt idx="9">
                  <c:v>85</c:v>
                </c:pt>
                <c:pt idx="10">
                  <c:v>55</c:v>
                </c:pt>
                <c:pt idx="12">
                  <c:v>62</c:v>
                </c:pt>
                <c:pt idx="13">
                  <c:v>54</c:v>
                </c:pt>
                <c:pt idx="15">
                  <c:v>57</c:v>
                </c:pt>
                <c:pt idx="16">
                  <c:v>60</c:v>
                </c:pt>
                <c:pt idx="18">
                  <c:v>66</c:v>
                </c:pt>
                <c:pt idx="20">
                  <c:v>63</c:v>
                </c:pt>
                <c:pt idx="21">
                  <c:v>73</c:v>
                </c:pt>
                <c:pt idx="22">
                  <c:v>81</c:v>
                </c:pt>
                <c:pt idx="24">
                  <c:v>74</c:v>
                </c:pt>
                <c:pt idx="25" formatCode="0.00">
                  <c:v>58</c:v>
                </c:pt>
                <c:pt idx="26" formatCode="0.00">
                  <c:v>58</c:v>
                </c:pt>
                <c:pt idx="27" formatCode="0.00">
                  <c:v>58</c:v>
                </c:pt>
                <c:pt idx="28" formatCode="0.00">
                  <c:v>58</c:v>
                </c:pt>
                <c:pt idx="29" formatCode="0.00">
                  <c:v>58</c:v>
                </c:pt>
                <c:pt idx="30" formatCode="0.00">
                  <c:v>58</c:v>
                </c:pt>
                <c:pt idx="31" formatCode="0.00">
                  <c:v>58</c:v>
                </c:pt>
                <c:pt idx="32" formatCode="0.00">
                  <c:v>58</c:v>
                </c:pt>
                <c:pt idx="33" formatCode="0.00">
                  <c:v>58</c:v>
                </c:pt>
                <c:pt idx="34" formatCode="0.00">
                  <c:v>58</c:v>
                </c:pt>
                <c:pt idx="35" formatCode="0.00">
                  <c:v>58</c:v>
                </c:pt>
                <c:pt idx="36" formatCode="0.00">
                  <c:v>58</c:v>
                </c:pt>
                <c:pt idx="37" formatCode="0.00">
                  <c:v>58</c:v>
                </c:pt>
                <c:pt idx="38" formatCode="0.00">
                  <c:v>58</c:v>
                </c:pt>
                <c:pt idx="39" formatCode="0.00">
                  <c:v>58</c:v>
                </c:pt>
                <c:pt idx="40" formatCode="0.00">
                  <c:v>58</c:v>
                </c:pt>
                <c:pt idx="41" formatCode="0.00">
                  <c:v>58</c:v>
                </c:pt>
                <c:pt idx="42" formatCode="0.00">
                  <c:v>58</c:v>
                </c:pt>
                <c:pt idx="43" formatCode="0.00">
                  <c:v>58</c:v>
                </c:pt>
                <c:pt idx="44" formatCode="0.00">
                  <c:v>58</c:v>
                </c:pt>
                <c:pt idx="45" formatCode="0.00">
                  <c:v>58</c:v>
                </c:pt>
                <c:pt idx="46" formatCode="0.00">
                  <c:v>58</c:v>
                </c:pt>
                <c:pt idx="47" formatCode="0.00">
                  <c:v>58</c:v>
                </c:pt>
                <c:pt idx="48" formatCode="0.00">
                  <c:v>58</c:v>
                </c:pt>
                <c:pt idx="49" formatCode="0.00">
                  <c:v>58</c:v>
                </c:pt>
                <c:pt idx="50" formatCode="0.00">
                  <c:v>58</c:v>
                </c:pt>
                <c:pt idx="51" formatCode="0.00">
                  <c:v>58</c:v>
                </c:pt>
                <c:pt idx="52" formatCode="0.00">
                  <c:v>58</c:v>
                </c:pt>
                <c:pt idx="53" formatCode="0.00">
                  <c:v>58</c:v>
                </c:pt>
                <c:pt idx="54" formatCode="0.00">
                  <c:v>58</c:v>
                </c:pt>
                <c:pt idx="55" formatCode="0.00">
                  <c:v>58</c:v>
                </c:pt>
                <c:pt idx="56" formatCode="0.00">
                  <c:v>58</c:v>
                </c:pt>
                <c:pt idx="57" formatCode="0.00">
                  <c:v>58</c:v>
                </c:pt>
                <c:pt idx="58" formatCode="0.00">
                  <c:v>58</c:v>
                </c:pt>
                <c:pt idx="59" formatCode="0.00">
                  <c:v>58</c:v>
                </c:pt>
                <c:pt idx="60" formatCode="0.00">
                  <c:v>58</c:v>
                </c:pt>
                <c:pt idx="61" formatCode="0.00">
                  <c:v>58</c:v>
                </c:pt>
                <c:pt idx="62" formatCode="0.00">
                  <c:v>58</c:v>
                </c:pt>
                <c:pt idx="63" formatCode="0.00">
                  <c:v>58</c:v>
                </c:pt>
                <c:pt idx="64" formatCode="0.00">
                  <c:v>58</c:v>
                </c:pt>
                <c:pt idx="65" formatCode="0.00">
                  <c:v>58</c:v>
                </c:pt>
                <c:pt idx="66" formatCode="0.00">
                  <c:v>58</c:v>
                </c:pt>
                <c:pt idx="67" formatCode="0.00">
                  <c:v>58</c:v>
                </c:pt>
                <c:pt idx="68" formatCode="0.00">
                  <c:v>58</c:v>
                </c:pt>
                <c:pt idx="69" formatCode="0.00">
                  <c:v>58</c:v>
                </c:pt>
              </c:numCache>
            </c:numRef>
          </c:cat>
          <c:val>
            <c:numRef>
              <c:f>Sheet1!$B$2:$B$26</c:f>
              <c:numCache>
                <c:formatCode>General</c:formatCode>
                <c:ptCount val="25"/>
                <c:pt idx="0">
                  <c:v>58</c:v>
                </c:pt>
                <c:pt idx="2">
                  <c:v>84</c:v>
                </c:pt>
                <c:pt idx="3">
                  <c:v>80</c:v>
                </c:pt>
                <c:pt idx="4">
                  <c:v>72</c:v>
                </c:pt>
                <c:pt idx="5">
                  <c:v>59</c:v>
                </c:pt>
                <c:pt idx="6">
                  <c:v>48</c:v>
                </c:pt>
                <c:pt idx="7">
                  <c:v>32</c:v>
                </c:pt>
                <c:pt idx="9">
                  <c:v>85</c:v>
                </c:pt>
                <c:pt idx="10">
                  <c:v>55</c:v>
                </c:pt>
                <c:pt idx="12">
                  <c:v>62</c:v>
                </c:pt>
                <c:pt idx="13">
                  <c:v>54</c:v>
                </c:pt>
                <c:pt idx="15">
                  <c:v>57</c:v>
                </c:pt>
                <c:pt idx="16">
                  <c:v>60</c:v>
                </c:pt>
                <c:pt idx="18">
                  <c:v>66</c:v>
                </c:pt>
                <c:pt idx="20">
                  <c:v>63</c:v>
                </c:pt>
                <c:pt idx="21">
                  <c:v>73</c:v>
                </c:pt>
                <c:pt idx="22">
                  <c:v>81</c:v>
                </c:pt>
                <c:pt idx="24">
                  <c:v>74</c:v>
                </c:pt>
              </c:numCache>
            </c:numRef>
          </c:val>
          <c:extLst>
            <c:ext xmlns:c16="http://schemas.microsoft.com/office/drawing/2014/chart" uri="{C3380CC4-5D6E-409C-BE32-E72D297353CC}">
              <c16:uniqueId val="{00000002-0093-4F5C-9E08-CBED1BD7C5BE}"/>
            </c:ext>
          </c:extLst>
        </c:ser>
        <c:dLbls>
          <c:showLegendKey val="0"/>
          <c:showVal val="0"/>
          <c:showCatName val="0"/>
          <c:showSerName val="0"/>
          <c:showPercent val="0"/>
          <c:showBubbleSize val="0"/>
        </c:dLbls>
        <c:gapWidth val="20"/>
        <c:axId val="1071160296"/>
        <c:axId val="1071155592"/>
      </c:barChart>
      <c:scatterChart>
        <c:scatterStyle val="lineMarker"/>
        <c:varyColors val="0"/>
        <c:ser>
          <c:idx val="0"/>
          <c:order val="1"/>
          <c:tx>
            <c:strRef>
              <c:f>Sheet1!$D$1</c:f>
              <c:strCache>
                <c:ptCount val="1"/>
                <c:pt idx="0">
                  <c:v>KESKMINE</c:v>
                </c:pt>
              </c:strCache>
            </c:strRef>
          </c:tx>
          <c:spPr>
            <a:ln w="19050">
              <a:solidFill>
                <a:schemeClr val="bg2">
                  <a:lumMod val="75000"/>
                </a:schemeClr>
              </a:solidFill>
            </a:ln>
          </c:spPr>
          <c:marker>
            <c:symbol val="none"/>
          </c:marker>
          <c:dLbls>
            <c:delete val="1"/>
          </c:dLbls>
          <c:xVal>
            <c:numRef>
              <c:f>Sheet1!$B$2:$B$248</c:f>
              <c:numCache>
                <c:formatCode>General</c:formatCode>
                <c:ptCount val="247"/>
                <c:pt idx="0">
                  <c:v>58</c:v>
                </c:pt>
                <c:pt idx="2">
                  <c:v>84</c:v>
                </c:pt>
                <c:pt idx="3">
                  <c:v>80</c:v>
                </c:pt>
                <c:pt idx="4">
                  <c:v>72</c:v>
                </c:pt>
                <c:pt idx="5">
                  <c:v>59</c:v>
                </c:pt>
                <c:pt idx="6">
                  <c:v>48</c:v>
                </c:pt>
                <c:pt idx="7">
                  <c:v>32</c:v>
                </c:pt>
                <c:pt idx="9">
                  <c:v>85</c:v>
                </c:pt>
                <c:pt idx="10">
                  <c:v>55</c:v>
                </c:pt>
                <c:pt idx="12">
                  <c:v>62</c:v>
                </c:pt>
                <c:pt idx="13">
                  <c:v>54</c:v>
                </c:pt>
                <c:pt idx="15">
                  <c:v>57</c:v>
                </c:pt>
                <c:pt idx="16">
                  <c:v>60</c:v>
                </c:pt>
                <c:pt idx="18">
                  <c:v>66</c:v>
                </c:pt>
                <c:pt idx="20">
                  <c:v>63</c:v>
                </c:pt>
                <c:pt idx="21">
                  <c:v>73</c:v>
                </c:pt>
                <c:pt idx="22">
                  <c:v>81</c:v>
                </c:pt>
                <c:pt idx="24">
                  <c:v>74</c:v>
                </c:pt>
                <c:pt idx="25" formatCode="0.00">
                  <c:v>58</c:v>
                </c:pt>
                <c:pt idx="26" formatCode="0.00">
                  <c:v>58</c:v>
                </c:pt>
                <c:pt idx="27" formatCode="0.00">
                  <c:v>58</c:v>
                </c:pt>
                <c:pt idx="28" formatCode="0.00">
                  <c:v>58</c:v>
                </c:pt>
                <c:pt idx="29" formatCode="0.00">
                  <c:v>58</c:v>
                </c:pt>
                <c:pt idx="30" formatCode="0.00">
                  <c:v>58</c:v>
                </c:pt>
                <c:pt idx="31" formatCode="0.00">
                  <c:v>58</c:v>
                </c:pt>
                <c:pt idx="32" formatCode="0.00">
                  <c:v>58</c:v>
                </c:pt>
                <c:pt idx="33" formatCode="0.00">
                  <c:v>58</c:v>
                </c:pt>
                <c:pt idx="34" formatCode="0.00">
                  <c:v>58</c:v>
                </c:pt>
                <c:pt idx="35" formatCode="0.00">
                  <c:v>58</c:v>
                </c:pt>
                <c:pt idx="36" formatCode="0.00">
                  <c:v>58</c:v>
                </c:pt>
                <c:pt idx="37" formatCode="0.00">
                  <c:v>58</c:v>
                </c:pt>
                <c:pt idx="38" formatCode="0.00">
                  <c:v>58</c:v>
                </c:pt>
                <c:pt idx="39" formatCode="0.00">
                  <c:v>58</c:v>
                </c:pt>
                <c:pt idx="40" formatCode="0.00">
                  <c:v>58</c:v>
                </c:pt>
                <c:pt idx="41" formatCode="0.00">
                  <c:v>58</c:v>
                </c:pt>
                <c:pt idx="42" formatCode="0.00">
                  <c:v>58</c:v>
                </c:pt>
                <c:pt idx="43" formatCode="0.00">
                  <c:v>58</c:v>
                </c:pt>
                <c:pt idx="44" formatCode="0.00">
                  <c:v>58</c:v>
                </c:pt>
                <c:pt idx="45" formatCode="0.00">
                  <c:v>58</c:v>
                </c:pt>
                <c:pt idx="46" formatCode="0.00">
                  <c:v>58</c:v>
                </c:pt>
                <c:pt idx="47" formatCode="0.00">
                  <c:v>58</c:v>
                </c:pt>
                <c:pt idx="48" formatCode="0.00">
                  <c:v>58</c:v>
                </c:pt>
                <c:pt idx="49" formatCode="0.00">
                  <c:v>58</c:v>
                </c:pt>
                <c:pt idx="50" formatCode="0.00">
                  <c:v>58</c:v>
                </c:pt>
                <c:pt idx="51" formatCode="0.00">
                  <c:v>58</c:v>
                </c:pt>
                <c:pt idx="52" formatCode="0.00">
                  <c:v>58</c:v>
                </c:pt>
                <c:pt idx="53" formatCode="0.00">
                  <c:v>58</c:v>
                </c:pt>
                <c:pt idx="54" formatCode="0.00">
                  <c:v>58</c:v>
                </c:pt>
                <c:pt idx="55" formatCode="0.00">
                  <c:v>58</c:v>
                </c:pt>
                <c:pt idx="56" formatCode="0.00">
                  <c:v>58</c:v>
                </c:pt>
                <c:pt idx="57" formatCode="0.00">
                  <c:v>58</c:v>
                </c:pt>
                <c:pt idx="58" formatCode="0.00">
                  <c:v>58</c:v>
                </c:pt>
                <c:pt idx="59" formatCode="0.00">
                  <c:v>58</c:v>
                </c:pt>
                <c:pt idx="60" formatCode="0.00">
                  <c:v>58</c:v>
                </c:pt>
                <c:pt idx="61" formatCode="0.00">
                  <c:v>58</c:v>
                </c:pt>
                <c:pt idx="62" formatCode="0.00">
                  <c:v>58</c:v>
                </c:pt>
                <c:pt idx="63" formatCode="0.00">
                  <c:v>58</c:v>
                </c:pt>
                <c:pt idx="64" formatCode="0.00">
                  <c:v>58</c:v>
                </c:pt>
                <c:pt idx="65" formatCode="0.00">
                  <c:v>58</c:v>
                </c:pt>
                <c:pt idx="66" formatCode="0.00">
                  <c:v>58</c:v>
                </c:pt>
                <c:pt idx="67" formatCode="0.00">
                  <c:v>58</c:v>
                </c:pt>
                <c:pt idx="68" formatCode="0.00">
                  <c:v>58</c:v>
                </c:pt>
                <c:pt idx="69" formatCode="0.00">
                  <c:v>58</c:v>
                </c:pt>
              </c:numCache>
            </c:numRef>
          </c:xVal>
          <c:yVal>
            <c:numRef>
              <c:f>Sheet1!$D$2:$D$248</c:f>
              <c:numCache>
                <c:formatCode>General</c:formatCode>
                <c:ptCount val="247"/>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24</c:v>
                </c:pt>
                <c:pt idx="49">
                  <c:v>25</c:v>
                </c:pt>
                <c:pt idx="50">
                  <c:v>26</c:v>
                </c:pt>
                <c:pt idx="51">
                  <c:v>27</c:v>
                </c:pt>
                <c:pt idx="52">
                  <c:v>28</c:v>
                </c:pt>
                <c:pt idx="53">
                  <c:v>29</c:v>
                </c:pt>
                <c:pt idx="54">
                  <c:v>30</c:v>
                </c:pt>
                <c:pt idx="55">
                  <c:v>31</c:v>
                </c:pt>
                <c:pt idx="56">
                  <c:v>32</c:v>
                </c:pt>
                <c:pt idx="57">
                  <c:v>33</c:v>
                </c:pt>
                <c:pt idx="58">
                  <c:v>34</c:v>
                </c:pt>
                <c:pt idx="59">
                  <c:v>35</c:v>
                </c:pt>
                <c:pt idx="60">
                  <c:v>36</c:v>
                </c:pt>
                <c:pt idx="61">
                  <c:v>37</c:v>
                </c:pt>
                <c:pt idx="62">
                  <c:v>38</c:v>
                </c:pt>
                <c:pt idx="63">
                  <c:v>39</c:v>
                </c:pt>
                <c:pt idx="64">
                  <c:v>40</c:v>
                </c:pt>
                <c:pt idx="65">
                  <c:v>41</c:v>
                </c:pt>
                <c:pt idx="66">
                  <c:v>42</c:v>
                </c:pt>
                <c:pt idx="67">
                  <c:v>43</c:v>
                </c:pt>
                <c:pt idx="68">
                  <c:v>44</c:v>
                </c:pt>
                <c:pt idx="69">
                  <c:v>45</c:v>
                </c:pt>
                <c:pt idx="70">
                  <c:v>46</c:v>
                </c:pt>
              </c:numCache>
            </c:numRef>
          </c:yVal>
          <c:smooth val="0"/>
          <c:extLst>
            <c:ext xmlns:c16="http://schemas.microsoft.com/office/drawing/2014/chart" uri="{C3380CC4-5D6E-409C-BE32-E72D297353CC}">
              <c16:uniqueId val="{00000003-0093-4F5C-9E08-CBED1BD7C5BE}"/>
            </c:ext>
          </c:extLst>
        </c:ser>
        <c:ser>
          <c:idx val="2"/>
          <c:order val="2"/>
          <c:tx>
            <c:strRef>
              <c:f>Sheet1!$E$1</c:f>
              <c:strCache>
                <c:ptCount val="1"/>
                <c:pt idx="0">
                  <c:v>joon 2</c:v>
                </c:pt>
              </c:strCache>
            </c:strRef>
          </c:tx>
          <c:spPr>
            <a:ln w="28575">
              <a:solidFill>
                <a:schemeClr val="accent6"/>
              </a:solidFill>
            </a:ln>
          </c:spPr>
          <c:marker>
            <c:symbol val="none"/>
          </c:marker>
          <c:dLbls>
            <c:delete val="1"/>
          </c:dLbls>
          <c:xVal>
            <c:numRef>
              <c:f>Sheet1!$B$2:$B$248</c:f>
              <c:numCache>
                <c:formatCode>General</c:formatCode>
                <c:ptCount val="247"/>
                <c:pt idx="0">
                  <c:v>58</c:v>
                </c:pt>
                <c:pt idx="2">
                  <c:v>84</c:v>
                </c:pt>
                <c:pt idx="3">
                  <c:v>80</c:v>
                </c:pt>
                <c:pt idx="4">
                  <c:v>72</c:v>
                </c:pt>
                <c:pt idx="5">
                  <c:v>59</c:v>
                </c:pt>
                <c:pt idx="6">
                  <c:v>48</c:v>
                </c:pt>
                <c:pt idx="7">
                  <c:v>32</c:v>
                </c:pt>
                <c:pt idx="9">
                  <c:v>85</c:v>
                </c:pt>
                <c:pt idx="10">
                  <c:v>55</c:v>
                </c:pt>
                <c:pt idx="12">
                  <c:v>62</c:v>
                </c:pt>
                <c:pt idx="13">
                  <c:v>54</c:v>
                </c:pt>
                <c:pt idx="15">
                  <c:v>57</c:v>
                </c:pt>
                <c:pt idx="16">
                  <c:v>60</c:v>
                </c:pt>
                <c:pt idx="18">
                  <c:v>66</c:v>
                </c:pt>
                <c:pt idx="20">
                  <c:v>63</c:v>
                </c:pt>
                <c:pt idx="21">
                  <c:v>73</c:v>
                </c:pt>
                <c:pt idx="22">
                  <c:v>81</c:v>
                </c:pt>
                <c:pt idx="24">
                  <c:v>74</c:v>
                </c:pt>
                <c:pt idx="25" formatCode="0.00">
                  <c:v>58</c:v>
                </c:pt>
                <c:pt idx="26" formatCode="0.00">
                  <c:v>58</c:v>
                </c:pt>
                <c:pt idx="27" formatCode="0.00">
                  <c:v>58</c:v>
                </c:pt>
                <c:pt idx="28" formatCode="0.00">
                  <c:v>58</c:v>
                </c:pt>
                <c:pt idx="29" formatCode="0.00">
                  <c:v>58</c:v>
                </c:pt>
                <c:pt idx="30" formatCode="0.00">
                  <c:v>58</c:v>
                </c:pt>
                <c:pt idx="31" formatCode="0.00">
                  <c:v>58</c:v>
                </c:pt>
                <c:pt idx="32" formatCode="0.00">
                  <c:v>58</c:v>
                </c:pt>
                <c:pt idx="33" formatCode="0.00">
                  <c:v>58</c:v>
                </c:pt>
                <c:pt idx="34" formatCode="0.00">
                  <c:v>58</c:v>
                </c:pt>
                <c:pt idx="35" formatCode="0.00">
                  <c:v>58</c:v>
                </c:pt>
                <c:pt idx="36" formatCode="0.00">
                  <c:v>58</c:v>
                </c:pt>
                <c:pt idx="37" formatCode="0.00">
                  <c:v>58</c:v>
                </c:pt>
                <c:pt idx="38" formatCode="0.00">
                  <c:v>58</c:v>
                </c:pt>
                <c:pt idx="39" formatCode="0.00">
                  <c:v>58</c:v>
                </c:pt>
                <c:pt idx="40" formatCode="0.00">
                  <c:v>58</c:v>
                </c:pt>
                <c:pt idx="41" formatCode="0.00">
                  <c:v>58</c:v>
                </c:pt>
                <c:pt idx="42" formatCode="0.00">
                  <c:v>58</c:v>
                </c:pt>
                <c:pt idx="43" formatCode="0.00">
                  <c:v>58</c:v>
                </c:pt>
                <c:pt idx="44" formatCode="0.00">
                  <c:v>58</c:v>
                </c:pt>
                <c:pt idx="45" formatCode="0.00">
                  <c:v>58</c:v>
                </c:pt>
                <c:pt idx="46" formatCode="0.00">
                  <c:v>58</c:v>
                </c:pt>
                <c:pt idx="47" formatCode="0.00">
                  <c:v>58</c:v>
                </c:pt>
                <c:pt idx="48" formatCode="0.00">
                  <c:v>58</c:v>
                </c:pt>
                <c:pt idx="49" formatCode="0.00">
                  <c:v>58</c:v>
                </c:pt>
                <c:pt idx="50" formatCode="0.00">
                  <c:v>58</c:v>
                </c:pt>
                <c:pt idx="51" formatCode="0.00">
                  <c:v>58</c:v>
                </c:pt>
                <c:pt idx="52" formatCode="0.00">
                  <c:v>58</c:v>
                </c:pt>
                <c:pt idx="53" formatCode="0.00">
                  <c:v>58</c:v>
                </c:pt>
                <c:pt idx="54" formatCode="0.00">
                  <c:v>58</c:v>
                </c:pt>
                <c:pt idx="55" formatCode="0.00">
                  <c:v>58</c:v>
                </c:pt>
                <c:pt idx="56" formatCode="0.00">
                  <c:v>58</c:v>
                </c:pt>
                <c:pt idx="57" formatCode="0.00">
                  <c:v>58</c:v>
                </c:pt>
                <c:pt idx="58" formatCode="0.00">
                  <c:v>58</c:v>
                </c:pt>
                <c:pt idx="59" formatCode="0.00">
                  <c:v>58</c:v>
                </c:pt>
                <c:pt idx="60" formatCode="0.00">
                  <c:v>58</c:v>
                </c:pt>
                <c:pt idx="61" formatCode="0.00">
                  <c:v>58</c:v>
                </c:pt>
                <c:pt idx="62" formatCode="0.00">
                  <c:v>58</c:v>
                </c:pt>
                <c:pt idx="63" formatCode="0.00">
                  <c:v>58</c:v>
                </c:pt>
                <c:pt idx="64" formatCode="0.00">
                  <c:v>58</c:v>
                </c:pt>
                <c:pt idx="65" formatCode="0.00">
                  <c:v>58</c:v>
                </c:pt>
                <c:pt idx="66" formatCode="0.00">
                  <c:v>58</c:v>
                </c:pt>
                <c:pt idx="67" formatCode="0.00">
                  <c:v>58</c:v>
                </c:pt>
                <c:pt idx="68" formatCode="0.00">
                  <c:v>58</c:v>
                </c:pt>
                <c:pt idx="69" formatCode="0.00">
                  <c:v>58</c:v>
                </c:pt>
              </c:numCache>
            </c:numRef>
          </c:xVal>
          <c:yVal>
            <c:numRef>
              <c:f>Sheet1!$E$2:$E$248</c:f>
              <c:numCache>
                <c:formatCode>General</c:formatCode>
                <c:ptCount val="247"/>
                <c:pt idx="71">
                  <c:v>1</c:v>
                </c:pt>
                <c:pt idx="72">
                  <c:v>2</c:v>
                </c:pt>
                <c:pt idx="73">
                  <c:v>3</c:v>
                </c:pt>
                <c:pt idx="74">
                  <c:v>4</c:v>
                </c:pt>
                <c:pt idx="75">
                  <c:v>5</c:v>
                </c:pt>
                <c:pt idx="76">
                  <c:v>6</c:v>
                </c:pt>
                <c:pt idx="77">
                  <c:v>7</c:v>
                </c:pt>
                <c:pt idx="78">
                  <c:v>8</c:v>
                </c:pt>
                <c:pt idx="79">
                  <c:v>9</c:v>
                </c:pt>
                <c:pt idx="80">
                  <c:v>10</c:v>
                </c:pt>
                <c:pt idx="81">
                  <c:v>11</c:v>
                </c:pt>
                <c:pt idx="82">
                  <c:v>12</c:v>
                </c:pt>
                <c:pt idx="83">
                  <c:v>13</c:v>
                </c:pt>
                <c:pt idx="84">
                  <c:v>14</c:v>
                </c:pt>
                <c:pt idx="85">
                  <c:v>15</c:v>
                </c:pt>
                <c:pt idx="86">
                  <c:v>16</c:v>
                </c:pt>
                <c:pt idx="87">
                  <c:v>17</c:v>
                </c:pt>
                <c:pt idx="88">
                  <c:v>18</c:v>
                </c:pt>
                <c:pt idx="89">
                  <c:v>19</c:v>
                </c:pt>
                <c:pt idx="90">
                  <c:v>20</c:v>
                </c:pt>
                <c:pt idx="91">
                  <c:v>21</c:v>
                </c:pt>
                <c:pt idx="92">
                  <c:v>22</c:v>
                </c:pt>
                <c:pt idx="93">
                  <c:v>23</c:v>
                </c:pt>
                <c:pt idx="94">
                  <c:v>24</c:v>
                </c:pt>
                <c:pt idx="95">
                  <c:v>25</c:v>
                </c:pt>
                <c:pt idx="96">
                  <c:v>26</c:v>
                </c:pt>
                <c:pt idx="97">
                  <c:v>27</c:v>
                </c:pt>
                <c:pt idx="98">
                  <c:v>28</c:v>
                </c:pt>
                <c:pt idx="99">
                  <c:v>29</c:v>
                </c:pt>
                <c:pt idx="100">
                  <c:v>30</c:v>
                </c:pt>
                <c:pt idx="101">
                  <c:v>31</c:v>
                </c:pt>
                <c:pt idx="102">
                  <c:v>32</c:v>
                </c:pt>
                <c:pt idx="103">
                  <c:v>33</c:v>
                </c:pt>
                <c:pt idx="104">
                  <c:v>34</c:v>
                </c:pt>
                <c:pt idx="105">
                  <c:v>35</c:v>
                </c:pt>
                <c:pt idx="106">
                  <c:v>36</c:v>
                </c:pt>
                <c:pt idx="107">
                  <c:v>37</c:v>
                </c:pt>
                <c:pt idx="108">
                  <c:v>38</c:v>
                </c:pt>
              </c:numCache>
            </c:numRef>
          </c:yVal>
          <c:smooth val="0"/>
          <c:extLst>
            <c:ext xmlns:c16="http://schemas.microsoft.com/office/drawing/2014/chart" uri="{C3380CC4-5D6E-409C-BE32-E72D297353CC}">
              <c16:uniqueId val="{00000004-0093-4F5C-9E08-CBED1BD7C5BE}"/>
            </c:ext>
          </c:extLst>
        </c:ser>
        <c:dLbls>
          <c:showLegendKey val="0"/>
          <c:showVal val="1"/>
          <c:showCatName val="0"/>
          <c:showSerName val="0"/>
          <c:showPercent val="0"/>
          <c:showBubbleSize val="0"/>
        </c:dLbls>
        <c:axId val="1071154416"/>
        <c:axId val="1071155200"/>
        <c:extLst>
          <c:ext xmlns:c15="http://schemas.microsoft.com/office/drawing/2012/chart" uri="{02D57815-91ED-43cb-92C2-25804820EDAC}">
            <c15:filteredScatterSeries>
              <c15:ser>
                <c:idx val="3"/>
                <c:order val="3"/>
                <c:tx>
                  <c:strRef>
                    <c:extLst>
                      <c:ext uri="{02D57815-91ED-43cb-92C2-25804820EDAC}">
                        <c15:formulaRef>
                          <c15:sqref>Sheet1!$F$1</c15:sqref>
                        </c15:formulaRef>
                      </c:ext>
                    </c:extLst>
                    <c:strCache>
                      <c:ptCount val="1"/>
                      <c:pt idx="0">
                        <c:v>joon 3</c:v>
                      </c:pt>
                    </c:strCache>
                  </c:strRef>
                </c:tx>
                <c:spPr>
                  <a:ln>
                    <a:solidFill>
                      <a:schemeClr val="accent4"/>
                    </a:solidFill>
                  </a:ln>
                </c:spPr>
                <c:marker>
                  <c:symbol val="circle"/>
                  <c:size val="10"/>
                  <c:spPr>
                    <a:solidFill>
                      <a:schemeClr val="accent4"/>
                    </a:solidFill>
                    <a:ln>
                      <a:solidFill>
                        <a:schemeClr val="accent4"/>
                      </a:solidFill>
                    </a:ln>
                  </c:spPr>
                </c:marker>
                <c:dLbls>
                  <c:delete val="1"/>
                </c:dLbls>
                <c:xVal>
                  <c:numRef>
                    <c:extLst>
                      <c:ext uri="{02D57815-91ED-43cb-92C2-25804820EDAC}">
                        <c15:formulaRef>
                          <c15:sqref>Sheet1!$B$2:$B$248</c15:sqref>
                        </c15:formulaRef>
                      </c:ext>
                    </c:extLst>
                    <c:numCache>
                      <c:formatCode>General</c:formatCode>
                      <c:ptCount val="247"/>
                      <c:pt idx="0">
                        <c:v>58</c:v>
                      </c:pt>
                      <c:pt idx="2">
                        <c:v>84</c:v>
                      </c:pt>
                      <c:pt idx="3">
                        <c:v>80</c:v>
                      </c:pt>
                      <c:pt idx="4">
                        <c:v>72</c:v>
                      </c:pt>
                      <c:pt idx="5">
                        <c:v>59</c:v>
                      </c:pt>
                      <c:pt idx="6">
                        <c:v>48</c:v>
                      </c:pt>
                      <c:pt idx="7">
                        <c:v>32</c:v>
                      </c:pt>
                      <c:pt idx="9">
                        <c:v>85</c:v>
                      </c:pt>
                      <c:pt idx="10">
                        <c:v>55</c:v>
                      </c:pt>
                      <c:pt idx="12">
                        <c:v>62</c:v>
                      </c:pt>
                      <c:pt idx="13">
                        <c:v>54</c:v>
                      </c:pt>
                      <c:pt idx="15">
                        <c:v>57</c:v>
                      </c:pt>
                      <c:pt idx="16">
                        <c:v>60</c:v>
                      </c:pt>
                      <c:pt idx="18">
                        <c:v>66</c:v>
                      </c:pt>
                      <c:pt idx="20">
                        <c:v>63</c:v>
                      </c:pt>
                      <c:pt idx="21">
                        <c:v>73</c:v>
                      </c:pt>
                      <c:pt idx="22">
                        <c:v>81</c:v>
                      </c:pt>
                      <c:pt idx="24">
                        <c:v>74</c:v>
                      </c:pt>
                      <c:pt idx="25" formatCode="0.00">
                        <c:v>58</c:v>
                      </c:pt>
                      <c:pt idx="26" formatCode="0.00">
                        <c:v>58</c:v>
                      </c:pt>
                      <c:pt idx="27" formatCode="0.00">
                        <c:v>58</c:v>
                      </c:pt>
                      <c:pt idx="28" formatCode="0.00">
                        <c:v>58</c:v>
                      </c:pt>
                      <c:pt idx="29" formatCode="0.00">
                        <c:v>58</c:v>
                      </c:pt>
                      <c:pt idx="30" formatCode="0.00">
                        <c:v>58</c:v>
                      </c:pt>
                      <c:pt idx="31" formatCode="0.00">
                        <c:v>58</c:v>
                      </c:pt>
                      <c:pt idx="32" formatCode="0.00">
                        <c:v>58</c:v>
                      </c:pt>
                      <c:pt idx="33" formatCode="0.00">
                        <c:v>58</c:v>
                      </c:pt>
                      <c:pt idx="34" formatCode="0.00">
                        <c:v>58</c:v>
                      </c:pt>
                      <c:pt idx="35" formatCode="0.00">
                        <c:v>58</c:v>
                      </c:pt>
                      <c:pt idx="36" formatCode="0.00">
                        <c:v>58</c:v>
                      </c:pt>
                      <c:pt idx="37" formatCode="0.00">
                        <c:v>58</c:v>
                      </c:pt>
                      <c:pt idx="38" formatCode="0.00">
                        <c:v>58</c:v>
                      </c:pt>
                      <c:pt idx="39" formatCode="0.00">
                        <c:v>58</c:v>
                      </c:pt>
                      <c:pt idx="40" formatCode="0.00">
                        <c:v>58</c:v>
                      </c:pt>
                      <c:pt idx="41" formatCode="0.00">
                        <c:v>58</c:v>
                      </c:pt>
                      <c:pt idx="42" formatCode="0.00">
                        <c:v>58</c:v>
                      </c:pt>
                      <c:pt idx="43" formatCode="0.00">
                        <c:v>58</c:v>
                      </c:pt>
                      <c:pt idx="44" formatCode="0.00">
                        <c:v>58</c:v>
                      </c:pt>
                      <c:pt idx="45" formatCode="0.00">
                        <c:v>58</c:v>
                      </c:pt>
                      <c:pt idx="46" formatCode="0.00">
                        <c:v>58</c:v>
                      </c:pt>
                      <c:pt idx="47" formatCode="0.00">
                        <c:v>58</c:v>
                      </c:pt>
                      <c:pt idx="48" formatCode="0.00">
                        <c:v>58</c:v>
                      </c:pt>
                      <c:pt idx="49" formatCode="0.00">
                        <c:v>58</c:v>
                      </c:pt>
                      <c:pt idx="50" formatCode="0.00">
                        <c:v>58</c:v>
                      </c:pt>
                      <c:pt idx="51" formatCode="0.00">
                        <c:v>58</c:v>
                      </c:pt>
                      <c:pt idx="52" formatCode="0.00">
                        <c:v>58</c:v>
                      </c:pt>
                      <c:pt idx="53" formatCode="0.00">
                        <c:v>58</c:v>
                      </c:pt>
                      <c:pt idx="54" formatCode="0.00">
                        <c:v>58</c:v>
                      </c:pt>
                      <c:pt idx="55" formatCode="0.00">
                        <c:v>58</c:v>
                      </c:pt>
                      <c:pt idx="56" formatCode="0.00">
                        <c:v>58</c:v>
                      </c:pt>
                      <c:pt idx="57" formatCode="0.00">
                        <c:v>58</c:v>
                      </c:pt>
                      <c:pt idx="58" formatCode="0.00">
                        <c:v>58</c:v>
                      </c:pt>
                      <c:pt idx="59" formatCode="0.00">
                        <c:v>58</c:v>
                      </c:pt>
                      <c:pt idx="60" formatCode="0.00">
                        <c:v>58</c:v>
                      </c:pt>
                      <c:pt idx="61" formatCode="0.00">
                        <c:v>58</c:v>
                      </c:pt>
                      <c:pt idx="62" formatCode="0.00">
                        <c:v>58</c:v>
                      </c:pt>
                      <c:pt idx="63" formatCode="0.00">
                        <c:v>58</c:v>
                      </c:pt>
                      <c:pt idx="64" formatCode="0.00">
                        <c:v>58</c:v>
                      </c:pt>
                      <c:pt idx="65" formatCode="0.00">
                        <c:v>58</c:v>
                      </c:pt>
                      <c:pt idx="66" formatCode="0.00">
                        <c:v>58</c:v>
                      </c:pt>
                      <c:pt idx="67" formatCode="0.00">
                        <c:v>58</c:v>
                      </c:pt>
                      <c:pt idx="68" formatCode="0.00">
                        <c:v>58</c:v>
                      </c:pt>
                      <c:pt idx="69" formatCode="0.00">
                        <c:v>58</c:v>
                      </c:pt>
                    </c:numCache>
                  </c:numRef>
                </c:xVal>
                <c:yVal>
                  <c:numRef>
                    <c:extLst>
                      <c:ext uri="{02D57815-91ED-43cb-92C2-25804820EDAC}">
                        <c15:formulaRef>
                          <c15:sqref>Sheet1!$F$2:$F$248</c15:sqref>
                        </c15:formulaRef>
                      </c:ext>
                    </c:extLst>
                    <c:numCache>
                      <c:formatCode>General</c:formatCode>
                      <c:ptCount val="247"/>
                      <c:pt idx="109">
                        <c:v>1</c:v>
                      </c:pt>
                      <c:pt idx="110">
                        <c:v>2</c:v>
                      </c:pt>
                      <c:pt idx="111">
                        <c:v>3</c:v>
                      </c:pt>
                      <c:pt idx="112">
                        <c:v>4</c:v>
                      </c:pt>
                      <c:pt idx="113">
                        <c:v>5</c:v>
                      </c:pt>
                      <c:pt idx="114">
                        <c:v>6</c:v>
                      </c:pt>
                      <c:pt idx="115">
                        <c:v>7</c:v>
                      </c:pt>
                      <c:pt idx="116">
                        <c:v>8</c:v>
                      </c:pt>
                      <c:pt idx="117">
                        <c:v>9</c:v>
                      </c:pt>
                      <c:pt idx="118">
                        <c:v>10</c:v>
                      </c:pt>
                      <c:pt idx="119">
                        <c:v>11</c:v>
                      </c:pt>
                      <c:pt idx="120">
                        <c:v>12</c:v>
                      </c:pt>
                      <c:pt idx="121">
                        <c:v>13</c:v>
                      </c:pt>
                      <c:pt idx="122">
                        <c:v>14</c:v>
                      </c:pt>
                      <c:pt idx="123">
                        <c:v>15</c:v>
                      </c:pt>
                      <c:pt idx="124">
                        <c:v>16</c:v>
                      </c:pt>
                      <c:pt idx="125">
                        <c:v>17</c:v>
                      </c:pt>
                      <c:pt idx="126">
                        <c:v>18</c:v>
                      </c:pt>
                      <c:pt idx="127">
                        <c:v>19</c:v>
                      </c:pt>
                      <c:pt idx="128">
                        <c:v>20</c:v>
                      </c:pt>
                      <c:pt idx="129">
                        <c:v>21</c:v>
                      </c:pt>
                    </c:numCache>
                  </c:numRef>
                </c:yVal>
                <c:smooth val="0"/>
                <c:extLst>
                  <c:ext xmlns:c16="http://schemas.microsoft.com/office/drawing/2014/chart" uri="{C3380CC4-5D6E-409C-BE32-E72D297353CC}">
                    <c16:uniqueId val="{00000005-0093-4F5C-9E08-CBED1BD7C5BE}"/>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Sheet1!$G$1</c15:sqref>
                        </c15:formulaRef>
                      </c:ext>
                    </c:extLst>
                    <c:strCache>
                      <c:ptCount val="1"/>
                      <c:pt idx="0">
                        <c:v>joon 4</c:v>
                      </c:pt>
                    </c:strCache>
                  </c:strRef>
                </c:tx>
                <c:marker>
                  <c:symbol val="circle"/>
                  <c:size val="10"/>
                  <c:spPr>
                    <a:solidFill>
                      <a:schemeClr val="accent5"/>
                    </a:solidFill>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58</c:v>
                      </c:pt>
                      <c:pt idx="2">
                        <c:v>84</c:v>
                      </c:pt>
                      <c:pt idx="3">
                        <c:v>80</c:v>
                      </c:pt>
                      <c:pt idx="4">
                        <c:v>72</c:v>
                      </c:pt>
                      <c:pt idx="5">
                        <c:v>59</c:v>
                      </c:pt>
                      <c:pt idx="6">
                        <c:v>48</c:v>
                      </c:pt>
                      <c:pt idx="7">
                        <c:v>32</c:v>
                      </c:pt>
                      <c:pt idx="9">
                        <c:v>85</c:v>
                      </c:pt>
                      <c:pt idx="10">
                        <c:v>55</c:v>
                      </c:pt>
                      <c:pt idx="12">
                        <c:v>62</c:v>
                      </c:pt>
                      <c:pt idx="13">
                        <c:v>54</c:v>
                      </c:pt>
                      <c:pt idx="15">
                        <c:v>57</c:v>
                      </c:pt>
                      <c:pt idx="16">
                        <c:v>60</c:v>
                      </c:pt>
                      <c:pt idx="18">
                        <c:v>66</c:v>
                      </c:pt>
                      <c:pt idx="20">
                        <c:v>63</c:v>
                      </c:pt>
                      <c:pt idx="21">
                        <c:v>73</c:v>
                      </c:pt>
                      <c:pt idx="22">
                        <c:v>81</c:v>
                      </c:pt>
                      <c:pt idx="24">
                        <c:v>74</c:v>
                      </c:pt>
                      <c:pt idx="25" formatCode="0.00">
                        <c:v>58</c:v>
                      </c:pt>
                      <c:pt idx="26" formatCode="0.00">
                        <c:v>58</c:v>
                      </c:pt>
                      <c:pt idx="27" formatCode="0.00">
                        <c:v>58</c:v>
                      </c:pt>
                      <c:pt idx="28" formatCode="0.00">
                        <c:v>58</c:v>
                      </c:pt>
                      <c:pt idx="29" formatCode="0.00">
                        <c:v>58</c:v>
                      </c:pt>
                      <c:pt idx="30" formatCode="0.00">
                        <c:v>58</c:v>
                      </c:pt>
                      <c:pt idx="31" formatCode="0.00">
                        <c:v>58</c:v>
                      </c:pt>
                      <c:pt idx="32" formatCode="0.00">
                        <c:v>58</c:v>
                      </c:pt>
                      <c:pt idx="33" formatCode="0.00">
                        <c:v>58</c:v>
                      </c:pt>
                      <c:pt idx="34" formatCode="0.00">
                        <c:v>58</c:v>
                      </c:pt>
                      <c:pt idx="35" formatCode="0.00">
                        <c:v>58</c:v>
                      </c:pt>
                      <c:pt idx="36" formatCode="0.00">
                        <c:v>58</c:v>
                      </c:pt>
                      <c:pt idx="37" formatCode="0.00">
                        <c:v>58</c:v>
                      </c:pt>
                      <c:pt idx="38" formatCode="0.00">
                        <c:v>58</c:v>
                      </c:pt>
                      <c:pt idx="39" formatCode="0.00">
                        <c:v>58</c:v>
                      </c:pt>
                      <c:pt idx="40" formatCode="0.00">
                        <c:v>58</c:v>
                      </c:pt>
                      <c:pt idx="41" formatCode="0.00">
                        <c:v>58</c:v>
                      </c:pt>
                      <c:pt idx="42" formatCode="0.00">
                        <c:v>58</c:v>
                      </c:pt>
                      <c:pt idx="43" formatCode="0.00">
                        <c:v>58</c:v>
                      </c:pt>
                      <c:pt idx="44" formatCode="0.00">
                        <c:v>58</c:v>
                      </c:pt>
                      <c:pt idx="45" formatCode="0.00">
                        <c:v>58</c:v>
                      </c:pt>
                      <c:pt idx="46" formatCode="0.00">
                        <c:v>58</c:v>
                      </c:pt>
                      <c:pt idx="47" formatCode="0.00">
                        <c:v>58</c:v>
                      </c:pt>
                      <c:pt idx="48" formatCode="0.00">
                        <c:v>58</c:v>
                      </c:pt>
                      <c:pt idx="49" formatCode="0.00">
                        <c:v>58</c:v>
                      </c:pt>
                      <c:pt idx="50" formatCode="0.00">
                        <c:v>58</c:v>
                      </c:pt>
                      <c:pt idx="51" formatCode="0.00">
                        <c:v>58</c:v>
                      </c:pt>
                      <c:pt idx="52" formatCode="0.00">
                        <c:v>58</c:v>
                      </c:pt>
                      <c:pt idx="53" formatCode="0.00">
                        <c:v>58</c:v>
                      </c:pt>
                      <c:pt idx="54" formatCode="0.00">
                        <c:v>58</c:v>
                      </c:pt>
                      <c:pt idx="55" formatCode="0.00">
                        <c:v>58</c:v>
                      </c:pt>
                      <c:pt idx="56" formatCode="0.00">
                        <c:v>58</c:v>
                      </c:pt>
                      <c:pt idx="57" formatCode="0.00">
                        <c:v>58</c:v>
                      </c:pt>
                      <c:pt idx="58" formatCode="0.00">
                        <c:v>58</c:v>
                      </c:pt>
                      <c:pt idx="59" formatCode="0.00">
                        <c:v>58</c:v>
                      </c:pt>
                      <c:pt idx="60" formatCode="0.00">
                        <c:v>58</c:v>
                      </c:pt>
                      <c:pt idx="61" formatCode="0.00">
                        <c:v>58</c:v>
                      </c:pt>
                      <c:pt idx="62" formatCode="0.00">
                        <c:v>58</c:v>
                      </c:pt>
                      <c:pt idx="63" formatCode="0.00">
                        <c:v>58</c:v>
                      </c:pt>
                      <c:pt idx="64" formatCode="0.00">
                        <c:v>58</c:v>
                      </c:pt>
                      <c:pt idx="65" formatCode="0.00">
                        <c:v>58</c:v>
                      </c:pt>
                      <c:pt idx="66" formatCode="0.00">
                        <c:v>58</c:v>
                      </c:pt>
                      <c:pt idx="67" formatCode="0.00">
                        <c:v>58</c:v>
                      </c:pt>
                      <c:pt idx="68" formatCode="0.00">
                        <c:v>58</c:v>
                      </c:pt>
                      <c:pt idx="69" formatCode="0.00">
                        <c:v>58</c:v>
                      </c:pt>
                    </c:numCache>
                  </c:numRef>
                </c:xVal>
                <c:yVal>
                  <c:numRef>
                    <c:extLst xmlns:c15="http://schemas.microsoft.com/office/drawing/2012/chart">
                      <c:ext xmlns:c15="http://schemas.microsoft.com/office/drawing/2012/chart" uri="{02D57815-91ED-43cb-92C2-25804820EDAC}">
                        <c15:formulaRef>
                          <c15:sqref>Sheet1!$G$2:$G$248</c15:sqref>
                        </c15:formulaRef>
                      </c:ext>
                    </c:extLst>
                    <c:numCache>
                      <c:formatCode>General</c:formatCode>
                      <c:ptCount val="247"/>
                      <c:pt idx="130">
                        <c:v>1</c:v>
                      </c:pt>
                      <c:pt idx="131">
                        <c:v>2</c:v>
                      </c:pt>
                      <c:pt idx="132">
                        <c:v>3</c:v>
                      </c:pt>
                      <c:pt idx="133">
                        <c:v>4</c:v>
                      </c:pt>
                      <c:pt idx="134">
                        <c:v>5</c:v>
                      </c:pt>
                      <c:pt idx="135">
                        <c:v>6</c:v>
                      </c:pt>
                      <c:pt idx="136">
                        <c:v>7</c:v>
                      </c:pt>
                      <c:pt idx="137">
                        <c:v>8</c:v>
                      </c:pt>
                      <c:pt idx="138">
                        <c:v>9</c:v>
                      </c:pt>
                      <c:pt idx="139">
                        <c:v>10</c:v>
                      </c:pt>
                      <c:pt idx="140">
                        <c:v>11</c:v>
                      </c:pt>
                      <c:pt idx="141">
                        <c:v>12</c:v>
                      </c:pt>
                      <c:pt idx="142">
                        <c:v>13</c:v>
                      </c:pt>
                      <c:pt idx="143">
                        <c:v>14</c:v>
                      </c:pt>
                      <c:pt idx="144">
                        <c:v>15</c:v>
                      </c:pt>
                      <c:pt idx="145">
                        <c:v>16</c:v>
                      </c:pt>
                      <c:pt idx="146">
                        <c:v>17</c:v>
                      </c:pt>
                      <c:pt idx="147">
                        <c:v>18</c:v>
                      </c:pt>
                      <c:pt idx="148">
                        <c:v>19</c:v>
                      </c:pt>
                      <c:pt idx="149">
                        <c:v>20</c:v>
                      </c:pt>
                      <c:pt idx="150">
                        <c:v>21</c:v>
                      </c:pt>
                    </c:numCache>
                  </c:numRef>
                </c:yVal>
                <c:smooth val="0"/>
                <c:extLst xmlns:c15="http://schemas.microsoft.com/office/drawing/2012/chart">
                  <c:ext xmlns:c16="http://schemas.microsoft.com/office/drawing/2014/chart" uri="{C3380CC4-5D6E-409C-BE32-E72D297353CC}">
                    <c16:uniqueId val="{00000006-0093-4F5C-9E08-CBED1BD7C5BE}"/>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Sheet1!$H$1</c15:sqref>
                        </c15:formulaRef>
                      </c:ext>
                    </c:extLst>
                    <c:strCache>
                      <c:ptCount val="1"/>
                      <c:pt idx="0">
                        <c:v>joon 5</c:v>
                      </c:pt>
                    </c:strCache>
                  </c:strRef>
                </c:tx>
                <c:spPr>
                  <a:ln>
                    <a:solidFill>
                      <a:schemeClr val="accent6"/>
                    </a:solidFill>
                  </a:ln>
                </c:spPr>
                <c:marker>
                  <c:symbol val="circle"/>
                  <c:size val="10"/>
                  <c:spPr>
                    <a:solidFill>
                      <a:schemeClr val="accent6"/>
                    </a:solidFill>
                    <a:ln>
                      <a:solidFill>
                        <a:schemeClr val="accent6"/>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58</c:v>
                      </c:pt>
                      <c:pt idx="2">
                        <c:v>84</c:v>
                      </c:pt>
                      <c:pt idx="3">
                        <c:v>80</c:v>
                      </c:pt>
                      <c:pt idx="4">
                        <c:v>72</c:v>
                      </c:pt>
                      <c:pt idx="5">
                        <c:v>59</c:v>
                      </c:pt>
                      <c:pt idx="6">
                        <c:v>48</c:v>
                      </c:pt>
                      <c:pt idx="7">
                        <c:v>32</c:v>
                      </c:pt>
                      <c:pt idx="9">
                        <c:v>85</c:v>
                      </c:pt>
                      <c:pt idx="10">
                        <c:v>55</c:v>
                      </c:pt>
                      <c:pt idx="12">
                        <c:v>62</c:v>
                      </c:pt>
                      <c:pt idx="13">
                        <c:v>54</c:v>
                      </c:pt>
                      <c:pt idx="15">
                        <c:v>57</c:v>
                      </c:pt>
                      <c:pt idx="16">
                        <c:v>60</c:v>
                      </c:pt>
                      <c:pt idx="18">
                        <c:v>66</c:v>
                      </c:pt>
                      <c:pt idx="20">
                        <c:v>63</c:v>
                      </c:pt>
                      <c:pt idx="21">
                        <c:v>73</c:v>
                      </c:pt>
                      <c:pt idx="22">
                        <c:v>81</c:v>
                      </c:pt>
                      <c:pt idx="24">
                        <c:v>74</c:v>
                      </c:pt>
                      <c:pt idx="25" formatCode="0.00">
                        <c:v>58</c:v>
                      </c:pt>
                      <c:pt idx="26" formatCode="0.00">
                        <c:v>58</c:v>
                      </c:pt>
                      <c:pt idx="27" formatCode="0.00">
                        <c:v>58</c:v>
                      </c:pt>
                      <c:pt idx="28" formatCode="0.00">
                        <c:v>58</c:v>
                      </c:pt>
                      <c:pt idx="29" formatCode="0.00">
                        <c:v>58</c:v>
                      </c:pt>
                      <c:pt idx="30" formatCode="0.00">
                        <c:v>58</c:v>
                      </c:pt>
                      <c:pt idx="31" formatCode="0.00">
                        <c:v>58</c:v>
                      </c:pt>
                      <c:pt idx="32" formatCode="0.00">
                        <c:v>58</c:v>
                      </c:pt>
                      <c:pt idx="33" formatCode="0.00">
                        <c:v>58</c:v>
                      </c:pt>
                      <c:pt idx="34" formatCode="0.00">
                        <c:v>58</c:v>
                      </c:pt>
                      <c:pt idx="35" formatCode="0.00">
                        <c:v>58</c:v>
                      </c:pt>
                      <c:pt idx="36" formatCode="0.00">
                        <c:v>58</c:v>
                      </c:pt>
                      <c:pt idx="37" formatCode="0.00">
                        <c:v>58</c:v>
                      </c:pt>
                      <c:pt idx="38" formatCode="0.00">
                        <c:v>58</c:v>
                      </c:pt>
                      <c:pt idx="39" formatCode="0.00">
                        <c:v>58</c:v>
                      </c:pt>
                      <c:pt idx="40" formatCode="0.00">
                        <c:v>58</c:v>
                      </c:pt>
                      <c:pt idx="41" formatCode="0.00">
                        <c:v>58</c:v>
                      </c:pt>
                      <c:pt idx="42" formatCode="0.00">
                        <c:v>58</c:v>
                      </c:pt>
                      <c:pt idx="43" formatCode="0.00">
                        <c:v>58</c:v>
                      </c:pt>
                      <c:pt idx="44" formatCode="0.00">
                        <c:v>58</c:v>
                      </c:pt>
                      <c:pt idx="45" formatCode="0.00">
                        <c:v>58</c:v>
                      </c:pt>
                      <c:pt idx="46" formatCode="0.00">
                        <c:v>58</c:v>
                      </c:pt>
                      <c:pt idx="47" formatCode="0.00">
                        <c:v>58</c:v>
                      </c:pt>
                      <c:pt idx="48" formatCode="0.00">
                        <c:v>58</c:v>
                      </c:pt>
                      <c:pt idx="49" formatCode="0.00">
                        <c:v>58</c:v>
                      </c:pt>
                      <c:pt idx="50" formatCode="0.00">
                        <c:v>58</c:v>
                      </c:pt>
                      <c:pt idx="51" formatCode="0.00">
                        <c:v>58</c:v>
                      </c:pt>
                      <c:pt idx="52" formatCode="0.00">
                        <c:v>58</c:v>
                      </c:pt>
                      <c:pt idx="53" formatCode="0.00">
                        <c:v>58</c:v>
                      </c:pt>
                      <c:pt idx="54" formatCode="0.00">
                        <c:v>58</c:v>
                      </c:pt>
                      <c:pt idx="55" formatCode="0.00">
                        <c:v>58</c:v>
                      </c:pt>
                      <c:pt idx="56" formatCode="0.00">
                        <c:v>58</c:v>
                      </c:pt>
                      <c:pt idx="57" formatCode="0.00">
                        <c:v>58</c:v>
                      </c:pt>
                      <c:pt idx="58" formatCode="0.00">
                        <c:v>58</c:v>
                      </c:pt>
                      <c:pt idx="59" formatCode="0.00">
                        <c:v>58</c:v>
                      </c:pt>
                      <c:pt idx="60" formatCode="0.00">
                        <c:v>58</c:v>
                      </c:pt>
                      <c:pt idx="61" formatCode="0.00">
                        <c:v>58</c:v>
                      </c:pt>
                      <c:pt idx="62" formatCode="0.00">
                        <c:v>58</c:v>
                      </c:pt>
                      <c:pt idx="63" formatCode="0.00">
                        <c:v>58</c:v>
                      </c:pt>
                      <c:pt idx="64" formatCode="0.00">
                        <c:v>58</c:v>
                      </c:pt>
                      <c:pt idx="65" formatCode="0.00">
                        <c:v>58</c:v>
                      </c:pt>
                      <c:pt idx="66" formatCode="0.00">
                        <c:v>58</c:v>
                      </c:pt>
                      <c:pt idx="67" formatCode="0.00">
                        <c:v>58</c:v>
                      </c:pt>
                      <c:pt idx="68" formatCode="0.00">
                        <c:v>58</c:v>
                      </c:pt>
                      <c:pt idx="69" formatCode="0.00">
                        <c:v>58</c:v>
                      </c:pt>
                    </c:numCache>
                  </c:numRef>
                </c:xVal>
                <c:yVal>
                  <c:numRef>
                    <c:extLst xmlns:c15="http://schemas.microsoft.com/office/drawing/2012/chart">
                      <c:ext xmlns:c15="http://schemas.microsoft.com/office/drawing/2012/chart" uri="{02D57815-91ED-43cb-92C2-25804820EDAC}">
                        <c15:formulaRef>
                          <c15:sqref>Sheet1!$H$2:$H$248</c15:sqref>
                        </c15:formulaRef>
                      </c:ext>
                    </c:extLst>
                    <c:numCache>
                      <c:formatCode>General</c:formatCode>
                      <c:ptCount val="247"/>
                      <c:pt idx="151">
                        <c:v>1</c:v>
                      </c:pt>
                      <c:pt idx="152">
                        <c:v>2</c:v>
                      </c:pt>
                      <c:pt idx="153">
                        <c:v>3</c:v>
                      </c:pt>
                      <c:pt idx="154">
                        <c:v>4</c:v>
                      </c:pt>
                      <c:pt idx="155">
                        <c:v>5</c:v>
                      </c:pt>
                      <c:pt idx="156">
                        <c:v>6</c:v>
                      </c:pt>
                      <c:pt idx="157">
                        <c:v>7</c:v>
                      </c:pt>
                      <c:pt idx="158">
                        <c:v>8</c:v>
                      </c:pt>
                      <c:pt idx="159">
                        <c:v>9</c:v>
                      </c:pt>
                      <c:pt idx="160">
                        <c:v>10</c:v>
                      </c:pt>
                      <c:pt idx="161">
                        <c:v>11</c:v>
                      </c:pt>
                      <c:pt idx="162">
                        <c:v>12</c:v>
                      </c:pt>
                      <c:pt idx="163">
                        <c:v>13</c:v>
                      </c:pt>
                      <c:pt idx="164">
                        <c:v>14</c:v>
                      </c:pt>
                      <c:pt idx="165">
                        <c:v>15</c:v>
                      </c:pt>
                      <c:pt idx="166">
                        <c:v>16</c:v>
                      </c:pt>
                      <c:pt idx="167">
                        <c:v>17</c:v>
                      </c:pt>
                      <c:pt idx="168">
                        <c:v>18</c:v>
                      </c:pt>
                      <c:pt idx="169">
                        <c:v>19</c:v>
                      </c:pt>
                      <c:pt idx="170">
                        <c:v>20</c:v>
                      </c:pt>
                      <c:pt idx="171">
                        <c:v>21</c:v>
                      </c:pt>
                    </c:numCache>
                  </c:numRef>
                </c:yVal>
                <c:smooth val="0"/>
                <c:extLst xmlns:c15="http://schemas.microsoft.com/office/drawing/2012/chart">
                  <c:ext xmlns:c16="http://schemas.microsoft.com/office/drawing/2014/chart" uri="{C3380CC4-5D6E-409C-BE32-E72D297353CC}">
                    <c16:uniqueId val="{00000007-0093-4F5C-9E08-CBED1BD7C5BE}"/>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Sheet1!$I$1</c15:sqref>
                        </c15:formulaRef>
                      </c:ext>
                    </c:extLst>
                    <c:strCache>
                      <c:ptCount val="1"/>
                      <c:pt idx="0">
                        <c:v>joon 6</c:v>
                      </c:pt>
                    </c:strCache>
                  </c:strRef>
                </c:tx>
                <c:spPr>
                  <a:ln>
                    <a:solidFill>
                      <a:schemeClr val="accent3"/>
                    </a:solidFill>
                  </a:ln>
                </c:spPr>
                <c:marker>
                  <c:symbol val="circle"/>
                  <c:size val="10"/>
                  <c:spPr>
                    <a:solidFill>
                      <a:schemeClr val="accent3"/>
                    </a:solidFill>
                    <a:ln>
                      <a:solidFill>
                        <a:schemeClr val="accent3"/>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58</c:v>
                      </c:pt>
                      <c:pt idx="2">
                        <c:v>84</c:v>
                      </c:pt>
                      <c:pt idx="3">
                        <c:v>80</c:v>
                      </c:pt>
                      <c:pt idx="4">
                        <c:v>72</c:v>
                      </c:pt>
                      <c:pt idx="5">
                        <c:v>59</c:v>
                      </c:pt>
                      <c:pt idx="6">
                        <c:v>48</c:v>
                      </c:pt>
                      <c:pt idx="7">
                        <c:v>32</c:v>
                      </c:pt>
                      <c:pt idx="9">
                        <c:v>85</c:v>
                      </c:pt>
                      <c:pt idx="10">
                        <c:v>55</c:v>
                      </c:pt>
                      <c:pt idx="12">
                        <c:v>62</c:v>
                      </c:pt>
                      <c:pt idx="13">
                        <c:v>54</c:v>
                      </c:pt>
                      <c:pt idx="15">
                        <c:v>57</c:v>
                      </c:pt>
                      <c:pt idx="16">
                        <c:v>60</c:v>
                      </c:pt>
                      <c:pt idx="18">
                        <c:v>66</c:v>
                      </c:pt>
                      <c:pt idx="20">
                        <c:v>63</c:v>
                      </c:pt>
                      <c:pt idx="21">
                        <c:v>73</c:v>
                      </c:pt>
                      <c:pt idx="22">
                        <c:v>81</c:v>
                      </c:pt>
                      <c:pt idx="24">
                        <c:v>74</c:v>
                      </c:pt>
                      <c:pt idx="25" formatCode="0.00">
                        <c:v>58</c:v>
                      </c:pt>
                      <c:pt idx="26" formatCode="0.00">
                        <c:v>58</c:v>
                      </c:pt>
                      <c:pt idx="27" formatCode="0.00">
                        <c:v>58</c:v>
                      </c:pt>
                      <c:pt idx="28" formatCode="0.00">
                        <c:v>58</c:v>
                      </c:pt>
                      <c:pt idx="29" formatCode="0.00">
                        <c:v>58</c:v>
                      </c:pt>
                      <c:pt idx="30" formatCode="0.00">
                        <c:v>58</c:v>
                      </c:pt>
                      <c:pt idx="31" formatCode="0.00">
                        <c:v>58</c:v>
                      </c:pt>
                      <c:pt idx="32" formatCode="0.00">
                        <c:v>58</c:v>
                      </c:pt>
                      <c:pt idx="33" formatCode="0.00">
                        <c:v>58</c:v>
                      </c:pt>
                      <c:pt idx="34" formatCode="0.00">
                        <c:v>58</c:v>
                      </c:pt>
                      <c:pt idx="35" formatCode="0.00">
                        <c:v>58</c:v>
                      </c:pt>
                      <c:pt idx="36" formatCode="0.00">
                        <c:v>58</c:v>
                      </c:pt>
                      <c:pt idx="37" formatCode="0.00">
                        <c:v>58</c:v>
                      </c:pt>
                      <c:pt idx="38" formatCode="0.00">
                        <c:v>58</c:v>
                      </c:pt>
                      <c:pt idx="39" formatCode="0.00">
                        <c:v>58</c:v>
                      </c:pt>
                      <c:pt idx="40" formatCode="0.00">
                        <c:v>58</c:v>
                      </c:pt>
                      <c:pt idx="41" formatCode="0.00">
                        <c:v>58</c:v>
                      </c:pt>
                      <c:pt idx="42" formatCode="0.00">
                        <c:v>58</c:v>
                      </c:pt>
                      <c:pt idx="43" formatCode="0.00">
                        <c:v>58</c:v>
                      </c:pt>
                      <c:pt idx="44" formatCode="0.00">
                        <c:v>58</c:v>
                      </c:pt>
                      <c:pt idx="45" formatCode="0.00">
                        <c:v>58</c:v>
                      </c:pt>
                      <c:pt idx="46" formatCode="0.00">
                        <c:v>58</c:v>
                      </c:pt>
                      <c:pt idx="47" formatCode="0.00">
                        <c:v>58</c:v>
                      </c:pt>
                      <c:pt idx="48" formatCode="0.00">
                        <c:v>58</c:v>
                      </c:pt>
                      <c:pt idx="49" formatCode="0.00">
                        <c:v>58</c:v>
                      </c:pt>
                      <c:pt idx="50" formatCode="0.00">
                        <c:v>58</c:v>
                      </c:pt>
                      <c:pt idx="51" formatCode="0.00">
                        <c:v>58</c:v>
                      </c:pt>
                      <c:pt idx="52" formatCode="0.00">
                        <c:v>58</c:v>
                      </c:pt>
                      <c:pt idx="53" formatCode="0.00">
                        <c:v>58</c:v>
                      </c:pt>
                      <c:pt idx="54" formatCode="0.00">
                        <c:v>58</c:v>
                      </c:pt>
                      <c:pt idx="55" formatCode="0.00">
                        <c:v>58</c:v>
                      </c:pt>
                      <c:pt idx="56" formatCode="0.00">
                        <c:v>58</c:v>
                      </c:pt>
                      <c:pt idx="57" formatCode="0.00">
                        <c:v>58</c:v>
                      </c:pt>
                      <c:pt idx="58" formatCode="0.00">
                        <c:v>58</c:v>
                      </c:pt>
                      <c:pt idx="59" formatCode="0.00">
                        <c:v>58</c:v>
                      </c:pt>
                      <c:pt idx="60" formatCode="0.00">
                        <c:v>58</c:v>
                      </c:pt>
                      <c:pt idx="61" formatCode="0.00">
                        <c:v>58</c:v>
                      </c:pt>
                      <c:pt idx="62" formatCode="0.00">
                        <c:v>58</c:v>
                      </c:pt>
                      <c:pt idx="63" formatCode="0.00">
                        <c:v>58</c:v>
                      </c:pt>
                      <c:pt idx="64" formatCode="0.00">
                        <c:v>58</c:v>
                      </c:pt>
                      <c:pt idx="65" formatCode="0.00">
                        <c:v>58</c:v>
                      </c:pt>
                      <c:pt idx="66" formatCode="0.00">
                        <c:v>58</c:v>
                      </c:pt>
                      <c:pt idx="67" formatCode="0.00">
                        <c:v>58</c:v>
                      </c:pt>
                      <c:pt idx="68" formatCode="0.00">
                        <c:v>58</c:v>
                      </c:pt>
                      <c:pt idx="69" formatCode="0.00">
                        <c:v>58</c:v>
                      </c:pt>
                    </c:numCache>
                  </c:numRef>
                </c:xVal>
                <c:yVal>
                  <c:numRef>
                    <c:extLst xmlns:c15="http://schemas.microsoft.com/office/drawing/2012/chart">
                      <c:ext xmlns:c15="http://schemas.microsoft.com/office/drawing/2012/chart" uri="{02D57815-91ED-43cb-92C2-25804820EDAC}">
                        <c15:formulaRef>
                          <c15:sqref>Sheet1!$I$2:$I$248</c15:sqref>
                        </c15:formulaRef>
                      </c:ext>
                    </c:extLst>
                    <c:numCache>
                      <c:formatCode>General</c:formatCode>
                      <c:ptCount val="247"/>
                      <c:pt idx="172">
                        <c:v>1</c:v>
                      </c:pt>
                      <c:pt idx="173">
                        <c:v>2</c:v>
                      </c:pt>
                      <c:pt idx="174">
                        <c:v>3</c:v>
                      </c:pt>
                      <c:pt idx="175">
                        <c:v>4</c:v>
                      </c:pt>
                      <c:pt idx="176">
                        <c:v>5</c:v>
                      </c:pt>
                      <c:pt idx="177">
                        <c:v>6</c:v>
                      </c:pt>
                      <c:pt idx="178">
                        <c:v>7</c:v>
                      </c:pt>
                      <c:pt idx="179">
                        <c:v>8</c:v>
                      </c:pt>
                      <c:pt idx="180">
                        <c:v>9</c:v>
                      </c:pt>
                      <c:pt idx="181">
                        <c:v>10</c:v>
                      </c:pt>
                      <c:pt idx="182">
                        <c:v>11</c:v>
                      </c:pt>
                      <c:pt idx="183">
                        <c:v>12</c:v>
                      </c:pt>
                      <c:pt idx="184">
                        <c:v>13</c:v>
                      </c:pt>
                      <c:pt idx="185">
                        <c:v>14</c:v>
                      </c:pt>
                      <c:pt idx="186">
                        <c:v>15</c:v>
                      </c:pt>
                      <c:pt idx="187">
                        <c:v>16</c:v>
                      </c:pt>
                      <c:pt idx="188">
                        <c:v>17</c:v>
                      </c:pt>
                      <c:pt idx="189">
                        <c:v>18</c:v>
                      </c:pt>
                      <c:pt idx="190">
                        <c:v>19</c:v>
                      </c:pt>
                      <c:pt idx="191">
                        <c:v>20</c:v>
                      </c:pt>
                      <c:pt idx="192">
                        <c:v>21</c:v>
                      </c:pt>
                    </c:numCache>
                  </c:numRef>
                </c:yVal>
                <c:smooth val="0"/>
                <c:extLst xmlns:c15="http://schemas.microsoft.com/office/drawing/2012/chart">
                  <c:ext xmlns:c16="http://schemas.microsoft.com/office/drawing/2014/chart" uri="{C3380CC4-5D6E-409C-BE32-E72D297353CC}">
                    <c16:uniqueId val="{00000008-0093-4F5C-9E08-CBED1BD7C5BE}"/>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Sheet1!$J$1</c15:sqref>
                        </c15:formulaRef>
                      </c:ext>
                    </c:extLst>
                    <c:strCache>
                      <c:ptCount val="1"/>
                      <c:pt idx="0">
                        <c:v>joon 7</c:v>
                      </c:pt>
                    </c:strCache>
                  </c:strRef>
                </c:tx>
                <c:spPr>
                  <a:ln>
                    <a:solidFill>
                      <a:schemeClr val="tx2"/>
                    </a:solidFill>
                  </a:ln>
                </c:spPr>
                <c:marker>
                  <c:symbol val="circle"/>
                  <c:size val="10"/>
                  <c:spPr>
                    <a:solidFill>
                      <a:schemeClr val="tx2"/>
                    </a:solidFill>
                    <a:ln>
                      <a:solidFill>
                        <a:schemeClr val="tx2"/>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58</c:v>
                      </c:pt>
                      <c:pt idx="2">
                        <c:v>84</c:v>
                      </c:pt>
                      <c:pt idx="3">
                        <c:v>80</c:v>
                      </c:pt>
                      <c:pt idx="4">
                        <c:v>72</c:v>
                      </c:pt>
                      <c:pt idx="5">
                        <c:v>59</c:v>
                      </c:pt>
                      <c:pt idx="6">
                        <c:v>48</c:v>
                      </c:pt>
                      <c:pt idx="7">
                        <c:v>32</c:v>
                      </c:pt>
                      <c:pt idx="9">
                        <c:v>85</c:v>
                      </c:pt>
                      <c:pt idx="10">
                        <c:v>55</c:v>
                      </c:pt>
                      <c:pt idx="12">
                        <c:v>62</c:v>
                      </c:pt>
                      <c:pt idx="13">
                        <c:v>54</c:v>
                      </c:pt>
                      <c:pt idx="15">
                        <c:v>57</c:v>
                      </c:pt>
                      <c:pt idx="16">
                        <c:v>60</c:v>
                      </c:pt>
                      <c:pt idx="18">
                        <c:v>66</c:v>
                      </c:pt>
                      <c:pt idx="20">
                        <c:v>63</c:v>
                      </c:pt>
                      <c:pt idx="21">
                        <c:v>73</c:v>
                      </c:pt>
                      <c:pt idx="22">
                        <c:v>81</c:v>
                      </c:pt>
                      <c:pt idx="24">
                        <c:v>74</c:v>
                      </c:pt>
                      <c:pt idx="25" formatCode="0.00">
                        <c:v>58</c:v>
                      </c:pt>
                      <c:pt idx="26" formatCode="0.00">
                        <c:v>58</c:v>
                      </c:pt>
                      <c:pt idx="27" formatCode="0.00">
                        <c:v>58</c:v>
                      </c:pt>
                      <c:pt idx="28" formatCode="0.00">
                        <c:v>58</c:v>
                      </c:pt>
                      <c:pt idx="29" formatCode="0.00">
                        <c:v>58</c:v>
                      </c:pt>
                      <c:pt idx="30" formatCode="0.00">
                        <c:v>58</c:v>
                      </c:pt>
                      <c:pt idx="31" formatCode="0.00">
                        <c:v>58</c:v>
                      </c:pt>
                      <c:pt idx="32" formatCode="0.00">
                        <c:v>58</c:v>
                      </c:pt>
                      <c:pt idx="33" formatCode="0.00">
                        <c:v>58</c:v>
                      </c:pt>
                      <c:pt idx="34" formatCode="0.00">
                        <c:v>58</c:v>
                      </c:pt>
                      <c:pt idx="35" formatCode="0.00">
                        <c:v>58</c:v>
                      </c:pt>
                      <c:pt idx="36" formatCode="0.00">
                        <c:v>58</c:v>
                      </c:pt>
                      <c:pt idx="37" formatCode="0.00">
                        <c:v>58</c:v>
                      </c:pt>
                      <c:pt idx="38" formatCode="0.00">
                        <c:v>58</c:v>
                      </c:pt>
                      <c:pt idx="39" formatCode="0.00">
                        <c:v>58</c:v>
                      </c:pt>
                      <c:pt idx="40" formatCode="0.00">
                        <c:v>58</c:v>
                      </c:pt>
                      <c:pt idx="41" formatCode="0.00">
                        <c:v>58</c:v>
                      </c:pt>
                      <c:pt idx="42" formatCode="0.00">
                        <c:v>58</c:v>
                      </c:pt>
                      <c:pt idx="43" formatCode="0.00">
                        <c:v>58</c:v>
                      </c:pt>
                      <c:pt idx="44" formatCode="0.00">
                        <c:v>58</c:v>
                      </c:pt>
                      <c:pt idx="45" formatCode="0.00">
                        <c:v>58</c:v>
                      </c:pt>
                      <c:pt idx="46" formatCode="0.00">
                        <c:v>58</c:v>
                      </c:pt>
                      <c:pt idx="47" formatCode="0.00">
                        <c:v>58</c:v>
                      </c:pt>
                      <c:pt idx="48" formatCode="0.00">
                        <c:v>58</c:v>
                      </c:pt>
                      <c:pt idx="49" formatCode="0.00">
                        <c:v>58</c:v>
                      </c:pt>
                      <c:pt idx="50" formatCode="0.00">
                        <c:v>58</c:v>
                      </c:pt>
                      <c:pt idx="51" formatCode="0.00">
                        <c:v>58</c:v>
                      </c:pt>
                      <c:pt idx="52" formatCode="0.00">
                        <c:v>58</c:v>
                      </c:pt>
                      <c:pt idx="53" formatCode="0.00">
                        <c:v>58</c:v>
                      </c:pt>
                      <c:pt idx="54" formatCode="0.00">
                        <c:v>58</c:v>
                      </c:pt>
                      <c:pt idx="55" formatCode="0.00">
                        <c:v>58</c:v>
                      </c:pt>
                      <c:pt idx="56" formatCode="0.00">
                        <c:v>58</c:v>
                      </c:pt>
                      <c:pt idx="57" formatCode="0.00">
                        <c:v>58</c:v>
                      </c:pt>
                      <c:pt idx="58" formatCode="0.00">
                        <c:v>58</c:v>
                      </c:pt>
                      <c:pt idx="59" formatCode="0.00">
                        <c:v>58</c:v>
                      </c:pt>
                      <c:pt idx="60" formatCode="0.00">
                        <c:v>58</c:v>
                      </c:pt>
                      <c:pt idx="61" formatCode="0.00">
                        <c:v>58</c:v>
                      </c:pt>
                      <c:pt idx="62" formatCode="0.00">
                        <c:v>58</c:v>
                      </c:pt>
                      <c:pt idx="63" formatCode="0.00">
                        <c:v>58</c:v>
                      </c:pt>
                      <c:pt idx="64" formatCode="0.00">
                        <c:v>58</c:v>
                      </c:pt>
                      <c:pt idx="65" formatCode="0.00">
                        <c:v>58</c:v>
                      </c:pt>
                      <c:pt idx="66" formatCode="0.00">
                        <c:v>58</c:v>
                      </c:pt>
                      <c:pt idx="67" formatCode="0.00">
                        <c:v>58</c:v>
                      </c:pt>
                      <c:pt idx="68" formatCode="0.00">
                        <c:v>58</c:v>
                      </c:pt>
                      <c:pt idx="69" formatCode="0.00">
                        <c:v>58</c:v>
                      </c:pt>
                    </c:numCache>
                  </c:numRef>
                </c:xVal>
                <c:yVal>
                  <c:numRef>
                    <c:extLst xmlns:c15="http://schemas.microsoft.com/office/drawing/2012/chart">
                      <c:ext xmlns:c15="http://schemas.microsoft.com/office/drawing/2012/chart" uri="{02D57815-91ED-43cb-92C2-25804820EDAC}">
                        <c15:formulaRef>
                          <c15:sqref>Sheet1!$J$2:$J$248</c15:sqref>
                        </c15:formulaRef>
                      </c:ext>
                    </c:extLst>
                    <c:numCache>
                      <c:formatCode>General</c:formatCode>
                      <c:ptCount val="247"/>
                      <c:pt idx="193">
                        <c:v>1</c:v>
                      </c:pt>
                      <c:pt idx="194">
                        <c:v>2</c:v>
                      </c:pt>
                      <c:pt idx="195">
                        <c:v>3</c:v>
                      </c:pt>
                      <c:pt idx="196">
                        <c:v>4</c:v>
                      </c:pt>
                      <c:pt idx="197">
                        <c:v>5</c:v>
                      </c:pt>
                      <c:pt idx="198">
                        <c:v>6</c:v>
                      </c:pt>
                      <c:pt idx="199">
                        <c:v>7</c:v>
                      </c:pt>
                      <c:pt idx="200">
                        <c:v>8</c:v>
                      </c:pt>
                      <c:pt idx="201">
                        <c:v>9</c:v>
                      </c:pt>
                      <c:pt idx="202">
                        <c:v>10</c:v>
                      </c:pt>
                      <c:pt idx="203">
                        <c:v>11</c:v>
                      </c:pt>
                      <c:pt idx="204">
                        <c:v>12</c:v>
                      </c:pt>
                      <c:pt idx="205">
                        <c:v>13</c:v>
                      </c:pt>
                      <c:pt idx="206">
                        <c:v>14</c:v>
                      </c:pt>
                      <c:pt idx="207">
                        <c:v>15</c:v>
                      </c:pt>
                      <c:pt idx="208">
                        <c:v>16</c:v>
                      </c:pt>
                      <c:pt idx="209">
                        <c:v>17</c:v>
                      </c:pt>
                      <c:pt idx="210">
                        <c:v>18</c:v>
                      </c:pt>
                      <c:pt idx="211">
                        <c:v>19</c:v>
                      </c:pt>
                      <c:pt idx="212">
                        <c:v>20</c:v>
                      </c:pt>
                      <c:pt idx="213">
                        <c:v>21</c:v>
                      </c:pt>
                    </c:numCache>
                  </c:numRef>
                </c:yVal>
                <c:smooth val="0"/>
                <c:extLst xmlns:c15="http://schemas.microsoft.com/office/drawing/2012/chart">
                  <c:ext xmlns:c16="http://schemas.microsoft.com/office/drawing/2014/chart" uri="{C3380CC4-5D6E-409C-BE32-E72D297353CC}">
                    <c16:uniqueId val="{00000009-0093-4F5C-9E08-CBED1BD7C5BE}"/>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Sheet1!$K$1</c15:sqref>
                        </c15:formulaRef>
                      </c:ext>
                    </c:extLst>
                    <c:strCache>
                      <c:ptCount val="1"/>
                      <c:pt idx="0">
                        <c:v>joon 8</c:v>
                      </c:pt>
                    </c:strCache>
                  </c:strRef>
                </c:tx>
                <c:spPr>
                  <a:ln>
                    <a:solidFill>
                      <a:srgbClr val="131C6B"/>
                    </a:solidFill>
                  </a:ln>
                </c:spPr>
                <c:marker>
                  <c:symbol val="circle"/>
                  <c:size val="10"/>
                  <c:spPr>
                    <a:solidFill>
                      <a:srgbClr val="131C6B"/>
                    </a:solidFill>
                    <a:ln>
                      <a:solidFill>
                        <a:srgbClr val="131C6B"/>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58</c:v>
                      </c:pt>
                      <c:pt idx="2">
                        <c:v>84</c:v>
                      </c:pt>
                      <c:pt idx="3">
                        <c:v>80</c:v>
                      </c:pt>
                      <c:pt idx="4">
                        <c:v>72</c:v>
                      </c:pt>
                      <c:pt idx="5">
                        <c:v>59</c:v>
                      </c:pt>
                      <c:pt idx="6">
                        <c:v>48</c:v>
                      </c:pt>
                      <c:pt idx="7">
                        <c:v>32</c:v>
                      </c:pt>
                      <c:pt idx="9">
                        <c:v>85</c:v>
                      </c:pt>
                      <c:pt idx="10">
                        <c:v>55</c:v>
                      </c:pt>
                      <c:pt idx="12">
                        <c:v>62</c:v>
                      </c:pt>
                      <c:pt idx="13">
                        <c:v>54</c:v>
                      </c:pt>
                      <c:pt idx="15">
                        <c:v>57</c:v>
                      </c:pt>
                      <c:pt idx="16">
                        <c:v>60</c:v>
                      </c:pt>
                      <c:pt idx="18">
                        <c:v>66</c:v>
                      </c:pt>
                      <c:pt idx="20">
                        <c:v>63</c:v>
                      </c:pt>
                      <c:pt idx="21">
                        <c:v>73</c:v>
                      </c:pt>
                      <c:pt idx="22">
                        <c:v>81</c:v>
                      </c:pt>
                      <c:pt idx="24">
                        <c:v>74</c:v>
                      </c:pt>
                      <c:pt idx="25" formatCode="0.00">
                        <c:v>58</c:v>
                      </c:pt>
                      <c:pt idx="26" formatCode="0.00">
                        <c:v>58</c:v>
                      </c:pt>
                      <c:pt idx="27" formatCode="0.00">
                        <c:v>58</c:v>
                      </c:pt>
                      <c:pt idx="28" formatCode="0.00">
                        <c:v>58</c:v>
                      </c:pt>
                      <c:pt idx="29" formatCode="0.00">
                        <c:v>58</c:v>
                      </c:pt>
                      <c:pt idx="30" formatCode="0.00">
                        <c:v>58</c:v>
                      </c:pt>
                      <c:pt idx="31" formatCode="0.00">
                        <c:v>58</c:v>
                      </c:pt>
                      <c:pt idx="32" formatCode="0.00">
                        <c:v>58</c:v>
                      </c:pt>
                      <c:pt idx="33" formatCode="0.00">
                        <c:v>58</c:v>
                      </c:pt>
                      <c:pt idx="34" formatCode="0.00">
                        <c:v>58</c:v>
                      </c:pt>
                      <c:pt idx="35" formatCode="0.00">
                        <c:v>58</c:v>
                      </c:pt>
                      <c:pt idx="36" formatCode="0.00">
                        <c:v>58</c:v>
                      </c:pt>
                      <c:pt idx="37" formatCode="0.00">
                        <c:v>58</c:v>
                      </c:pt>
                      <c:pt idx="38" formatCode="0.00">
                        <c:v>58</c:v>
                      </c:pt>
                      <c:pt idx="39" formatCode="0.00">
                        <c:v>58</c:v>
                      </c:pt>
                      <c:pt idx="40" formatCode="0.00">
                        <c:v>58</c:v>
                      </c:pt>
                      <c:pt idx="41" formatCode="0.00">
                        <c:v>58</c:v>
                      </c:pt>
                      <c:pt idx="42" formatCode="0.00">
                        <c:v>58</c:v>
                      </c:pt>
                      <c:pt idx="43" formatCode="0.00">
                        <c:v>58</c:v>
                      </c:pt>
                      <c:pt idx="44" formatCode="0.00">
                        <c:v>58</c:v>
                      </c:pt>
                      <c:pt idx="45" formatCode="0.00">
                        <c:v>58</c:v>
                      </c:pt>
                      <c:pt idx="46" formatCode="0.00">
                        <c:v>58</c:v>
                      </c:pt>
                      <c:pt idx="47" formatCode="0.00">
                        <c:v>58</c:v>
                      </c:pt>
                      <c:pt idx="48" formatCode="0.00">
                        <c:v>58</c:v>
                      </c:pt>
                      <c:pt idx="49" formatCode="0.00">
                        <c:v>58</c:v>
                      </c:pt>
                      <c:pt idx="50" formatCode="0.00">
                        <c:v>58</c:v>
                      </c:pt>
                      <c:pt idx="51" formatCode="0.00">
                        <c:v>58</c:v>
                      </c:pt>
                      <c:pt idx="52" formatCode="0.00">
                        <c:v>58</c:v>
                      </c:pt>
                      <c:pt idx="53" formatCode="0.00">
                        <c:v>58</c:v>
                      </c:pt>
                      <c:pt idx="54" formatCode="0.00">
                        <c:v>58</c:v>
                      </c:pt>
                      <c:pt idx="55" formatCode="0.00">
                        <c:v>58</c:v>
                      </c:pt>
                      <c:pt idx="56" formatCode="0.00">
                        <c:v>58</c:v>
                      </c:pt>
                      <c:pt idx="57" formatCode="0.00">
                        <c:v>58</c:v>
                      </c:pt>
                      <c:pt idx="58" formatCode="0.00">
                        <c:v>58</c:v>
                      </c:pt>
                      <c:pt idx="59" formatCode="0.00">
                        <c:v>58</c:v>
                      </c:pt>
                      <c:pt idx="60" formatCode="0.00">
                        <c:v>58</c:v>
                      </c:pt>
                      <c:pt idx="61" formatCode="0.00">
                        <c:v>58</c:v>
                      </c:pt>
                      <c:pt idx="62" formatCode="0.00">
                        <c:v>58</c:v>
                      </c:pt>
                      <c:pt idx="63" formatCode="0.00">
                        <c:v>58</c:v>
                      </c:pt>
                      <c:pt idx="64" formatCode="0.00">
                        <c:v>58</c:v>
                      </c:pt>
                      <c:pt idx="65" formatCode="0.00">
                        <c:v>58</c:v>
                      </c:pt>
                      <c:pt idx="66" formatCode="0.00">
                        <c:v>58</c:v>
                      </c:pt>
                      <c:pt idx="67" formatCode="0.00">
                        <c:v>58</c:v>
                      </c:pt>
                      <c:pt idx="68" formatCode="0.00">
                        <c:v>58</c:v>
                      </c:pt>
                      <c:pt idx="69" formatCode="0.00">
                        <c:v>58</c:v>
                      </c:pt>
                    </c:numCache>
                  </c:numRef>
                </c:xVal>
                <c:yVal>
                  <c:numRef>
                    <c:extLst xmlns:c15="http://schemas.microsoft.com/office/drawing/2012/chart">
                      <c:ext xmlns:c15="http://schemas.microsoft.com/office/drawing/2012/chart" uri="{02D57815-91ED-43cb-92C2-25804820EDAC}">
                        <c15:formulaRef>
                          <c15:sqref>Sheet1!$K$2:$K$248</c15:sqref>
                        </c15:formulaRef>
                      </c:ext>
                    </c:extLst>
                    <c:numCache>
                      <c:formatCode>General</c:formatCode>
                      <c:ptCount val="247"/>
                      <c:pt idx="214">
                        <c:v>1</c:v>
                      </c:pt>
                      <c:pt idx="215">
                        <c:v>2</c:v>
                      </c:pt>
                      <c:pt idx="216">
                        <c:v>3</c:v>
                      </c:pt>
                      <c:pt idx="217">
                        <c:v>4</c:v>
                      </c:pt>
                      <c:pt idx="218">
                        <c:v>5</c:v>
                      </c:pt>
                      <c:pt idx="219">
                        <c:v>6</c:v>
                      </c:pt>
                      <c:pt idx="220">
                        <c:v>7</c:v>
                      </c:pt>
                      <c:pt idx="221">
                        <c:v>8</c:v>
                      </c:pt>
                      <c:pt idx="222">
                        <c:v>9</c:v>
                      </c:pt>
                      <c:pt idx="223">
                        <c:v>10</c:v>
                      </c:pt>
                      <c:pt idx="224">
                        <c:v>11</c:v>
                      </c:pt>
                      <c:pt idx="225">
                        <c:v>12</c:v>
                      </c:pt>
                      <c:pt idx="226">
                        <c:v>13</c:v>
                      </c:pt>
                      <c:pt idx="227">
                        <c:v>14</c:v>
                      </c:pt>
                      <c:pt idx="228">
                        <c:v>15</c:v>
                      </c:pt>
                      <c:pt idx="229">
                        <c:v>16</c:v>
                      </c:pt>
                      <c:pt idx="230">
                        <c:v>17</c:v>
                      </c:pt>
                      <c:pt idx="231">
                        <c:v>18</c:v>
                      </c:pt>
                      <c:pt idx="232">
                        <c:v>19</c:v>
                      </c:pt>
                      <c:pt idx="233">
                        <c:v>20</c:v>
                      </c:pt>
                      <c:pt idx="234">
                        <c:v>21</c:v>
                      </c:pt>
                    </c:numCache>
                  </c:numRef>
                </c:yVal>
                <c:smooth val="0"/>
                <c:extLst xmlns:c15="http://schemas.microsoft.com/office/drawing/2012/chart">
                  <c:ext xmlns:c16="http://schemas.microsoft.com/office/drawing/2014/chart" uri="{C3380CC4-5D6E-409C-BE32-E72D297353CC}">
                    <c16:uniqueId val="{0000000A-0093-4F5C-9E08-CBED1BD7C5BE}"/>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Sheet1!$L$1</c15:sqref>
                        </c15:formulaRef>
                      </c:ext>
                    </c:extLst>
                    <c:strCache>
                      <c:ptCount val="1"/>
                      <c:pt idx="0">
                        <c:v>joon 9</c:v>
                      </c:pt>
                    </c:strCache>
                  </c:strRef>
                </c:tx>
                <c:spPr>
                  <a:ln>
                    <a:solidFill>
                      <a:schemeClr val="accent5">
                        <a:lumMod val="60000"/>
                        <a:lumOff val="40000"/>
                      </a:schemeClr>
                    </a:solidFill>
                  </a:ln>
                </c:spPr>
                <c:marker>
                  <c:symbol val="circle"/>
                  <c:size val="10"/>
                  <c:spPr>
                    <a:solidFill>
                      <a:schemeClr val="accent5">
                        <a:lumMod val="60000"/>
                        <a:lumOff val="40000"/>
                      </a:schemeClr>
                    </a:solidFill>
                    <a:ln>
                      <a:solidFill>
                        <a:schemeClr val="accent5">
                          <a:lumMod val="60000"/>
                          <a:lumOff val="40000"/>
                        </a:schemeClr>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58</c:v>
                      </c:pt>
                      <c:pt idx="2">
                        <c:v>84</c:v>
                      </c:pt>
                      <c:pt idx="3">
                        <c:v>80</c:v>
                      </c:pt>
                      <c:pt idx="4">
                        <c:v>72</c:v>
                      </c:pt>
                      <c:pt idx="5">
                        <c:v>59</c:v>
                      </c:pt>
                      <c:pt idx="6">
                        <c:v>48</c:v>
                      </c:pt>
                      <c:pt idx="7">
                        <c:v>32</c:v>
                      </c:pt>
                      <c:pt idx="9">
                        <c:v>85</c:v>
                      </c:pt>
                      <c:pt idx="10">
                        <c:v>55</c:v>
                      </c:pt>
                      <c:pt idx="12">
                        <c:v>62</c:v>
                      </c:pt>
                      <c:pt idx="13">
                        <c:v>54</c:v>
                      </c:pt>
                      <c:pt idx="15">
                        <c:v>57</c:v>
                      </c:pt>
                      <c:pt idx="16">
                        <c:v>60</c:v>
                      </c:pt>
                      <c:pt idx="18">
                        <c:v>66</c:v>
                      </c:pt>
                      <c:pt idx="20">
                        <c:v>63</c:v>
                      </c:pt>
                      <c:pt idx="21">
                        <c:v>73</c:v>
                      </c:pt>
                      <c:pt idx="22">
                        <c:v>81</c:v>
                      </c:pt>
                      <c:pt idx="24">
                        <c:v>74</c:v>
                      </c:pt>
                      <c:pt idx="25" formatCode="0.00">
                        <c:v>58</c:v>
                      </c:pt>
                      <c:pt idx="26" formatCode="0.00">
                        <c:v>58</c:v>
                      </c:pt>
                      <c:pt idx="27" formatCode="0.00">
                        <c:v>58</c:v>
                      </c:pt>
                      <c:pt idx="28" formatCode="0.00">
                        <c:v>58</c:v>
                      </c:pt>
                      <c:pt idx="29" formatCode="0.00">
                        <c:v>58</c:v>
                      </c:pt>
                      <c:pt idx="30" formatCode="0.00">
                        <c:v>58</c:v>
                      </c:pt>
                      <c:pt idx="31" formatCode="0.00">
                        <c:v>58</c:v>
                      </c:pt>
                      <c:pt idx="32" formatCode="0.00">
                        <c:v>58</c:v>
                      </c:pt>
                      <c:pt idx="33" formatCode="0.00">
                        <c:v>58</c:v>
                      </c:pt>
                      <c:pt idx="34" formatCode="0.00">
                        <c:v>58</c:v>
                      </c:pt>
                      <c:pt idx="35" formatCode="0.00">
                        <c:v>58</c:v>
                      </c:pt>
                      <c:pt idx="36" formatCode="0.00">
                        <c:v>58</c:v>
                      </c:pt>
                      <c:pt idx="37" formatCode="0.00">
                        <c:v>58</c:v>
                      </c:pt>
                      <c:pt idx="38" formatCode="0.00">
                        <c:v>58</c:v>
                      </c:pt>
                      <c:pt idx="39" formatCode="0.00">
                        <c:v>58</c:v>
                      </c:pt>
                      <c:pt idx="40" formatCode="0.00">
                        <c:v>58</c:v>
                      </c:pt>
                      <c:pt idx="41" formatCode="0.00">
                        <c:v>58</c:v>
                      </c:pt>
                      <c:pt idx="42" formatCode="0.00">
                        <c:v>58</c:v>
                      </c:pt>
                      <c:pt idx="43" formatCode="0.00">
                        <c:v>58</c:v>
                      </c:pt>
                      <c:pt idx="44" formatCode="0.00">
                        <c:v>58</c:v>
                      </c:pt>
                      <c:pt idx="45" formatCode="0.00">
                        <c:v>58</c:v>
                      </c:pt>
                      <c:pt idx="46" formatCode="0.00">
                        <c:v>58</c:v>
                      </c:pt>
                      <c:pt idx="47" formatCode="0.00">
                        <c:v>58</c:v>
                      </c:pt>
                      <c:pt idx="48" formatCode="0.00">
                        <c:v>58</c:v>
                      </c:pt>
                      <c:pt idx="49" formatCode="0.00">
                        <c:v>58</c:v>
                      </c:pt>
                      <c:pt idx="50" formatCode="0.00">
                        <c:v>58</c:v>
                      </c:pt>
                      <c:pt idx="51" formatCode="0.00">
                        <c:v>58</c:v>
                      </c:pt>
                      <c:pt idx="52" formatCode="0.00">
                        <c:v>58</c:v>
                      </c:pt>
                      <c:pt idx="53" formatCode="0.00">
                        <c:v>58</c:v>
                      </c:pt>
                      <c:pt idx="54" formatCode="0.00">
                        <c:v>58</c:v>
                      </c:pt>
                      <c:pt idx="55" formatCode="0.00">
                        <c:v>58</c:v>
                      </c:pt>
                      <c:pt idx="56" formatCode="0.00">
                        <c:v>58</c:v>
                      </c:pt>
                      <c:pt idx="57" formatCode="0.00">
                        <c:v>58</c:v>
                      </c:pt>
                      <c:pt idx="58" formatCode="0.00">
                        <c:v>58</c:v>
                      </c:pt>
                      <c:pt idx="59" formatCode="0.00">
                        <c:v>58</c:v>
                      </c:pt>
                      <c:pt idx="60" formatCode="0.00">
                        <c:v>58</c:v>
                      </c:pt>
                      <c:pt idx="61" formatCode="0.00">
                        <c:v>58</c:v>
                      </c:pt>
                      <c:pt idx="62" formatCode="0.00">
                        <c:v>58</c:v>
                      </c:pt>
                      <c:pt idx="63" formatCode="0.00">
                        <c:v>58</c:v>
                      </c:pt>
                      <c:pt idx="64" formatCode="0.00">
                        <c:v>58</c:v>
                      </c:pt>
                      <c:pt idx="65" formatCode="0.00">
                        <c:v>58</c:v>
                      </c:pt>
                      <c:pt idx="66" formatCode="0.00">
                        <c:v>58</c:v>
                      </c:pt>
                      <c:pt idx="67" formatCode="0.00">
                        <c:v>58</c:v>
                      </c:pt>
                      <c:pt idx="68" formatCode="0.00">
                        <c:v>58</c:v>
                      </c:pt>
                      <c:pt idx="69" formatCode="0.00">
                        <c:v>58</c:v>
                      </c:pt>
                    </c:numCache>
                  </c:numRef>
                </c:xVal>
                <c:yVal>
                  <c:numRef>
                    <c:extLst xmlns:c15="http://schemas.microsoft.com/office/drawing/2012/chart">
                      <c:ext xmlns:c15="http://schemas.microsoft.com/office/drawing/2012/chart" uri="{02D57815-91ED-43cb-92C2-25804820EDAC}">
                        <c15:formulaRef>
                          <c15:sqref>Sheet1!$L$2:$L$248</c15:sqref>
                        </c15:formulaRef>
                      </c:ext>
                    </c:extLst>
                    <c:numCache>
                      <c:formatCode>General</c:formatCode>
                      <c:ptCount val="247"/>
                      <c:pt idx="235">
                        <c:v>1</c:v>
                      </c:pt>
                      <c:pt idx="236">
                        <c:v>2</c:v>
                      </c:pt>
                      <c:pt idx="237">
                        <c:v>3</c:v>
                      </c:pt>
                      <c:pt idx="238">
                        <c:v>4</c:v>
                      </c:pt>
                      <c:pt idx="239">
                        <c:v>5</c:v>
                      </c:pt>
                      <c:pt idx="240">
                        <c:v>6</c:v>
                      </c:pt>
                      <c:pt idx="241">
                        <c:v>7</c:v>
                      </c:pt>
                      <c:pt idx="242">
                        <c:v>8</c:v>
                      </c:pt>
                      <c:pt idx="243">
                        <c:v>9</c:v>
                      </c:pt>
                      <c:pt idx="244">
                        <c:v>10</c:v>
                      </c:pt>
                      <c:pt idx="245">
                        <c:v>11</c:v>
                      </c:pt>
                      <c:pt idx="246">
                        <c:v>13</c:v>
                      </c:pt>
                    </c:numCache>
                  </c:numRef>
                </c:yVal>
                <c:smooth val="0"/>
                <c:extLst xmlns:c15="http://schemas.microsoft.com/office/drawing/2012/chart">
                  <c:ext xmlns:c16="http://schemas.microsoft.com/office/drawing/2014/chart" uri="{C3380CC4-5D6E-409C-BE32-E72D297353CC}">
                    <c16:uniqueId val="{0000000B-0093-4F5C-9E08-CBED1BD7C5BE}"/>
                  </c:ext>
                </c:extLst>
              </c15:ser>
            </c15:filteredScatterSeries>
            <c15:filteredScatterSeries>
              <c15:ser>
                <c:idx val="12"/>
                <c:order val="10"/>
                <c:tx>
                  <c:strRef>
                    <c:extLst xmlns:c15="http://schemas.microsoft.com/office/drawing/2012/chart">
                      <c:ext xmlns:c15="http://schemas.microsoft.com/office/drawing/2012/chart" uri="{02D57815-91ED-43cb-92C2-25804820EDAC}">
                        <c15:formulaRef>
                          <c15:sqref>Sheet1!$M$1</c15:sqref>
                        </c15:formulaRef>
                      </c:ext>
                    </c:extLst>
                    <c:strCache>
                      <c:ptCount val="1"/>
                      <c:pt idx="0">
                        <c:v>joon 10</c:v>
                      </c:pt>
                    </c:strCache>
                  </c:strRef>
                </c:tx>
                <c:spPr>
                  <a:ln>
                    <a:solidFill>
                      <a:schemeClr val="tx2">
                        <a:lumMod val="75000"/>
                      </a:schemeClr>
                    </a:solidFill>
                  </a:ln>
                </c:spPr>
                <c:marker>
                  <c:symbol val="circle"/>
                  <c:size val="10"/>
                  <c:spPr>
                    <a:solidFill>
                      <a:schemeClr val="tx2">
                        <a:lumMod val="75000"/>
                      </a:schemeClr>
                    </a:solidFill>
                    <a:ln>
                      <a:solidFill>
                        <a:schemeClr val="tx2">
                          <a:lumMod val="75000"/>
                        </a:schemeClr>
                      </a:solidFill>
                    </a:ln>
                  </c:spPr>
                </c:marker>
                <c:dLbls>
                  <c:delete val="1"/>
                </c:dLbls>
                <c:xVal>
                  <c:numRef>
                    <c:extLst xmlns:c15="http://schemas.microsoft.com/office/drawing/2012/chart">
                      <c:ext xmlns:c15="http://schemas.microsoft.com/office/drawing/2012/chart" uri="{02D57815-91ED-43cb-92C2-25804820EDAC}">
                        <c15:formulaRef>
                          <c15:sqref>Sheet1!$B$2:$B$261</c15:sqref>
                        </c15:formulaRef>
                      </c:ext>
                    </c:extLst>
                    <c:numCache>
                      <c:formatCode>General</c:formatCode>
                      <c:ptCount val="260"/>
                      <c:pt idx="0">
                        <c:v>58</c:v>
                      </c:pt>
                      <c:pt idx="2">
                        <c:v>84</c:v>
                      </c:pt>
                      <c:pt idx="3">
                        <c:v>80</c:v>
                      </c:pt>
                      <c:pt idx="4">
                        <c:v>72</c:v>
                      </c:pt>
                      <c:pt idx="5">
                        <c:v>59</c:v>
                      </c:pt>
                      <c:pt idx="6">
                        <c:v>48</c:v>
                      </c:pt>
                      <c:pt idx="7">
                        <c:v>32</c:v>
                      </c:pt>
                      <c:pt idx="9">
                        <c:v>85</c:v>
                      </c:pt>
                      <c:pt idx="10">
                        <c:v>55</c:v>
                      </c:pt>
                      <c:pt idx="12">
                        <c:v>62</c:v>
                      </c:pt>
                      <c:pt idx="13">
                        <c:v>54</c:v>
                      </c:pt>
                      <c:pt idx="15">
                        <c:v>57</c:v>
                      </c:pt>
                      <c:pt idx="16">
                        <c:v>60</c:v>
                      </c:pt>
                      <c:pt idx="18">
                        <c:v>66</c:v>
                      </c:pt>
                      <c:pt idx="20">
                        <c:v>63</c:v>
                      </c:pt>
                      <c:pt idx="21">
                        <c:v>73</c:v>
                      </c:pt>
                      <c:pt idx="22">
                        <c:v>81</c:v>
                      </c:pt>
                      <c:pt idx="24">
                        <c:v>74</c:v>
                      </c:pt>
                      <c:pt idx="25" formatCode="0.00">
                        <c:v>58</c:v>
                      </c:pt>
                      <c:pt idx="26" formatCode="0.00">
                        <c:v>58</c:v>
                      </c:pt>
                      <c:pt idx="27" formatCode="0.00">
                        <c:v>58</c:v>
                      </c:pt>
                      <c:pt idx="28" formatCode="0.00">
                        <c:v>58</c:v>
                      </c:pt>
                      <c:pt idx="29" formatCode="0.00">
                        <c:v>58</c:v>
                      </c:pt>
                      <c:pt idx="30" formatCode="0.00">
                        <c:v>58</c:v>
                      </c:pt>
                      <c:pt idx="31" formatCode="0.00">
                        <c:v>58</c:v>
                      </c:pt>
                      <c:pt idx="32" formatCode="0.00">
                        <c:v>58</c:v>
                      </c:pt>
                      <c:pt idx="33" formatCode="0.00">
                        <c:v>58</c:v>
                      </c:pt>
                      <c:pt idx="34" formatCode="0.00">
                        <c:v>58</c:v>
                      </c:pt>
                      <c:pt idx="35" formatCode="0.00">
                        <c:v>58</c:v>
                      </c:pt>
                      <c:pt idx="36" formatCode="0.00">
                        <c:v>58</c:v>
                      </c:pt>
                      <c:pt idx="37" formatCode="0.00">
                        <c:v>58</c:v>
                      </c:pt>
                      <c:pt idx="38" formatCode="0.00">
                        <c:v>58</c:v>
                      </c:pt>
                      <c:pt idx="39" formatCode="0.00">
                        <c:v>58</c:v>
                      </c:pt>
                      <c:pt idx="40" formatCode="0.00">
                        <c:v>58</c:v>
                      </c:pt>
                      <c:pt idx="41" formatCode="0.00">
                        <c:v>58</c:v>
                      </c:pt>
                      <c:pt idx="42" formatCode="0.00">
                        <c:v>58</c:v>
                      </c:pt>
                      <c:pt idx="43" formatCode="0.00">
                        <c:v>58</c:v>
                      </c:pt>
                      <c:pt idx="44" formatCode="0.00">
                        <c:v>58</c:v>
                      </c:pt>
                      <c:pt idx="45" formatCode="0.00">
                        <c:v>58</c:v>
                      </c:pt>
                      <c:pt idx="46" formatCode="0.00">
                        <c:v>58</c:v>
                      </c:pt>
                      <c:pt idx="47" formatCode="0.00">
                        <c:v>58</c:v>
                      </c:pt>
                      <c:pt idx="48" formatCode="0.00">
                        <c:v>58</c:v>
                      </c:pt>
                      <c:pt idx="49" formatCode="0.00">
                        <c:v>58</c:v>
                      </c:pt>
                      <c:pt idx="50" formatCode="0.00">
                        <c:v>58</c:v>
                      </c:pt>
                      <c:pt idx="51" formatCode="0.00">
                        <c:v>58</c:v>
                      </c:pt>
                      <c:pt idx="52" formatCode="0.00">
                        <c:v>58</c:v>
                      </c:pt>
                      <c:pt idx="53" formatCode="0.00">
                        <c:v>58</c:v>
                      </c:pt>
                      <c:pt idx="54" formatCode="0.00">
                        <c:v>58</c:v>
                      </c:pt>
                      <c:pt idx="55" formatCode="0.00">
                        <c:v>58</c:v>
                      </c:pt>
                      <c:pt idx="56" formatCode="0.00">
                        <c:v>58</c:v>
                      </c:pt>
                      <c:pt idx="57" formatCode="0.00">
                        <c:v>58</c:v>
                      </c:pt>
                      <c:pt idx="58" formatCode="0.00">
                        <c:v>58</c:v>
                      </c:pt>
                      <c:pt idx="59" formatCode="0.00">
                        <c:v>58</c:v>
                      </c:pt>
                      <c:pt idx="60" formatCode="0.00">
                        <c:v>58</c:v>
                      </c:pt>
                      <c:pt idx="61" formatCode="0.00">
                        <c:v>58</c:v>
                      </c:pt>
                      <c:pt idx="62" formatCode="0.00">
                        <c:v>58</c:v>
                      </c:pt>
                      <c:pt idx="63" formatCode="0.00">
                        <c:v>58</c:v>
                      </c:pt>
                      <c:pt idx="64" formatCode="0.00">
                        <c:v>58</c:v>
                      </c:pt>
                      <c:pt idx="65" formatCode="0.00">
                        <c:v>58</c:v>
                      </c:pt>
                      <c:pt idx="66" formatCode="0.00">
                        <c:v>58</c:v>
                      </c:pt>
                      <c:pt idx="67" formatCode="0.00">
                        <c:v>58</c:v>
                      </c:pt>
                      <c:pt idx="68" formatCode="0.00">
                        <c:v>58</c:v>
                      </c:pt>
                      <c:pt idx="69" formatCode="0.00">
                        <c:v>58</c:v>
                      </c:pt>
                    </c:numCache>
                  </c:numRef>
                </c:xVal>
                <c:yVal>
                  <c:numRef>
                    <c:extLst xmlns:c15="http://schemas.microsoft.com/office/drawing/2012/chart">
                      <c:ext xmlns:c15="http://schemas.microsoft.com/office/drawing/2012/chart" uri="{02D57815-91ED-43cb-92C2-25804820EDAC}">
                        <c15:formulaRef>
                          <c15:sqref>Sheet1!$M$2:$M$261</c15:sqref>
                        </c15:formulaRef>
                      </c:ext>
                    </c:extLst>
                    <c:numCache>
                      <c:formatCode>General</c:formatCode>
                      <c:ptCount val="260"/>
                      <c:pt idx="247">
                        <c:v>1</c:v>
                      </c:pt>
                      <c:pt idx="248">
                        <c:v>2</c:v>
                      </c:pt>
                      <c:pt idx="249">
                        <c:v>3</c:v>
                      </c:pt>
                      <c:pt idx="250">
                        <c:v>4</c:v>
                      </c:pt>
                      <c:pt idx="251">
                        <c:v>5</c:v>
                      </c:pt>
                      <c:pt idx="252">
                        <c:v>6</c:v>
                      </c:pt>
                      <c:pt idx="253">
                        <c:v>7</c:v>
                      </c:pt>
                      <c:pt idx="254">
                        <c:v>8</c:v>
                      </c:pt>
                      <c:pt idx="255">
                        <c:v>9</c:v>
                      </c:pt>
                      <c:pt idx="256">
                        <c:v>10</c:v>
                      </c:pt>
                      <c:pt idx="257">
                        <c:v>11</c:v>
                      </c:pt>
                      <c:pt idx="258">
                        <c:v>12</c:v>
                      </c:pt>
                      <c:pt idx="259">
                        <c:v>13</c:v>
                      </c:pt>
                    </c:numCache>
                  </c:numRef>
                </c:yVal>
                <c:smooth val="0"/>
                <c:extLst xmlns:c15="http://schemas.microsoft.com/office/drawing/2012/chart">
                  <c:ext xmlns:c16="http://schemas.microsoft.com/office/drawing/2014/chart" uri="{C3380CC4-5D6E-409C-BE32-E72D297353CC}">
                    <c16:uniqueId val="{0000000C-0093-4F5C-9E08-CBED1BD7C5BE}"/>
                  </c:ext>
                </c:extLst>
              </c15:ser>
            </c15:filteredScatterSeries>
            <c15:filteredScatterSeries>
              <c15:ser>
                <c:idx val="13"/>
                <c:order val="11"/>
                <c:tx>
                  <c:strRef>
                    <c:extLst xmlns:c15="http://schemas.microsoft.com/office/drawing/2012/chart">
                      <c:ext xmlns:c15="http://schemas.microsoft.com/office/drawing/2012/chart" uri="{02D57815-91ED-43cb-92C2-25804820EDAC}">
                        <c15:formulaRef>
                          <c15:sqref>Sheet1!$N$1</c15:sqref>
                        </c15:formulaRef>
                      </c:ext>
                    </c:extLst>
                    <c:strCache>
                      <c:ptCount val="1"/>
                      <c:pt idx="0">
                        <c:v>joon 11</c:v>
                      </c:pt>
                    </c:strCache>
                  </c:strRef>
                </c:tx>
                <c:spPr>
                  <a:ln>
                    <a:solidFill>
                      <a:schemeClr val="accent4">
                        <a:lumMod val="40000"/>
                        <a:lumOff val="60000"/>
                      </a:schemeClr>
                    </a:solidFill>
                  </a:ln>
                </c:spPr>
                <c:marker>
                  <c:symbol val="circle"/>
                  <c:size val="10"/>
                  <c:spPr>
                    <a:solidFill>
                      <a:schemeClr val="accent4">
                        <a:lumMod val="40000"/>
                        <a:lumOff val="60000"/>
                      </a:schemeClr>
                    </a:solidFill>
                    <a:ln>
                      <a:solidFill>
                        <a:schemeClr val="accent4">
                          <a:lumMod val="40000"/>
                          <a:lumOff val="60000"/>
                        </a:schemeClr>
                      </a:solidFill>
                    </a:ln>
                  </c:spPr>
                </c:marker>
                <c:dLbls>
                  <c:delete val="1"/>
                </c:dLbls>
                <c:xVal>
                  <c:numRef>
                    <c:extLst xmlns:c15="http://schemas.microsoft.com/office/drawing/2012/chart">
                      <c:ext xmlns:c15="http://schemas.microsoft.com/office/drawing/2012/chart" uri="{02D57815-91ED-43cb-92C2-25804820EDAC}">
                        <c15:formulaRef>
                          <c15:sqref>Sheet1!$B$2:$B$274</c15:sqref>
                        </c15:formulaRef>
                      </c:ext>
                    </c:extLst>
                    <c:numCache>
                      <c:formatCode>General</c:formatCode>
                      <c:ptCount val="273"/>
                      <c:pt idx="0">
                        <c:v>58</c:v>
                      </c:pt>
                      <c:pt idx="2">
                        <c:v>84</c:v>
                      </c:pt>
                      <c:pt idx="3">
                        <c:v>80</c:v>
                      </c:pt>
                      <c:pt idx="4">
                        <c:v>72</c:v>
                      </c:pt>
                      <c:pt idx="5">
                        <c:v>59</c:v>
                      </c:pt>
                      <c:pt idx="6">
                        <c:v>48</c:v>
                      </c:pt>
                      <c:pt idx="7">
                        <c:v>32</c:v>
                      </c:pt>
                      <c:pt idx="9">
                        <c:v>85</c:v>
                      </c:pt>
                      <c:pt idx="10">
                        <c:v>55</c:v>
                      </c:pt>
                      <c:pt idx="12">
                        <c:v>62</c:v>
                      </c:pt>
                      <c:pt idx="13">
                        <c:v>54</c:v>
                      </c:pt>
                      <c:pt idx="15">
                        <c:v>57</c:v>
                      </c:pt>
                      <c:pt idx="16">
                        <c:v>60</c:v>
                      </c:pt>
                      <c:pt idx="18">
                        <c:v>66</c:v>
                      </c:pt>
                      <c:pt idx="20">
                        <c:v>63</c:v>
                      </c:pt>
                      <c:pt idx="21">
                        <c:v>73</c:v>
                      </c:pt>
                      <c:pt idx="22">
                        <c:v>81</c:v>
                      </c:pt>
                      <c:pt idx="24">
                        <c:v>74</c:v>
                      </c:pt>
                      <c:pt idx="25" formatCode="0.00">
                        <c:v>58</c:v>
                      </c:pt>
                      <c:pt idx="26" formatCode="0.00">
                        <c:v>58</c:v>
                      </c:pt>
                      <c:pt idx="27" formatCode="0.00">
                        <c:v>58</c:v>
                      </c:pt>
                      <c:pt idx="28" formatCode="0.00">
                        <c:v>58</c:v>
                      </c:pt>
                      <c:pt idx="29" formatCode="0.00">
                        <c:v>58</c:v>
                      </c:pt>
                      <c:pt idx="30" formatCode="0.00">
                        <c:v>58</c:v>
                      </c:pt>
                      <c:pt idx="31" formatCode="0.00">
                        <c:v>58</c:v>
                      </c:pt>
                      <c:pt idx="32" formatCode="0.00">
                        <c:v>58</c:v>
                      </c:pt>
                      <c:pt idx="33" formatCode="0.00">
                        <c:v>58</c:v>
                      </c:pt>
                      <c:pt idx="34" formatCode="0.00">
                        <c:v>58</c:v>
                      </c:pt>
                      <c:pt idx="35" formatCode="0.00">
                        <c:v>58</c:v>
                      </c:pt>
                      <c:pt idx="36" formatCode="0.00">
                        <c:v>58</c:v>
                      </c:pt>
                      <c:pt idx="37" formatCode="0.00">
                        <c:v>58</c:v>
                      </c:pt>
                      <c:pt idx="38" formatCode="0.00">
                        <c:v>58</c:v>
                      </c:pt>
                      <c:pt idx="39" formatCode="0.00">
                        <c:v>58</c:v>
                      </c:pt>
                      <c:pt idx="40" formatCode="0.00">
                        <c:v>58</c:v>
                      </c:pt>
                      <c:pt idx="41" formatCode="0.00">
                        <c:v>58</c:v>
                      </c:pt>
                      <c:pt idx="42" formatCode="0.00">
                        <c:v>58</c:v>
                      </c:pt>
                      <c:pt idx="43" formatCode="0.00">
                        <c:v>58</c:v>
                      </c:pt>
                      <c:pt idx="44" formatCode="0.00">
                        <c:v>58</c:v>
                      </c:pt>
                      <c:pt idx="45" formatCode="0.00">
                        <c:v>58</c:v>
                      </c:pt>
                      <c:pt idx="46" formatCode="0.00">
                        <c:v>58</c:v>
                      </c:pt>
                      <c:pt idx="47" formatCode="0.00">
                        <c:v>58</c:v>
                      </c:pt>
                      <c:pt idx="48" formatCode="0.00">
                        <c:v>58</c:v>
                      </c:pt>
                      <c:pt idx="49" formatCode="0.00">
                        <c:v>58</c:v>
                      </c:pt>
                      <c:pt idx="50" formatCode="0.00">
                        <c:v>58</c:v>
                      </c:pt>
                      <c:pt idx="51" formatCode="0.00">
                        <c:v>58</c:v>
                      </c:pt>
                      <c:pt idx="52" formatCode="0.00">
                        <c:v>58</c:v>
                      </c:pt>
                      <c:pt idx="53" formatCode="0.00">
                        <c:v>58</c:v>
                      </c:pt>
                      <c:pt idx="54" formatCode="0.00">
                        <c:v>58</c:v>
                      </c:pt>
                      <c:pt idx="55" formatCode="0.00">
                        <c:v>58</c:v>
                      </c:pt>
                      <c:pt idx="56" formatCode="0.00">
                        <c:v>58</c:v>
                      </c:pt>
                      <c:pt idx="57" formatCode="0.00">
                        <c:v>58</c:v>
                      </c:pt>
                      <c:pt idx="58" formatCode="0.00">
                        <c:v>58</c:v>
                      </c:pt>
                      <c:pt idx="59" formatCode="0.00">
                        <c:v>58</c:v>
                      </c:pt>
                      <c:pt idx="60" formatCode="0.00">
                        <c:v>58</c:v>
                      </c:pt>
                      <c:pt idx="61" formatCode="0.00">
                        <c:v>58</c:v>
                      </c:pt>
                      <c:pt idx="62" formatCode="0.00">
                        <c:v>58</c:v>
                      </c:pt>
                      <c:pt idx="63" formatCode="0.00">
                        <c:v>58</c:v>
                      </c:pt>
                      <c:pt idx="64" formatCode="0.00">
                        <c:v>58</c:v>
                      </c:pt>
                      <c:pt idx="65" formatCode="0.00">
                        <c:v>58</c:v>
                      </c:pt>
                      <c:pt idx="66" formatCode="0.00">
                        <c:v>58</c:v>
                      </c:pt>
                      <c:pt idx="67" formatCode="0.00">
                        <c:v>58</c:v>
                      </c:pt>
                      <c:pt idx="68" formatCode="0.00">
                        <c:v>58</c:v>
                      </c:pt>
                      <c:pt idx="69" formatCode="0.00">
                        <c:v>58</c:v>
                      </c:pt>
                    </c:numCache>
                  </c:numRef>
                </c:xVal>
                <c:yVal>
                  <c:numRef>
                    <c:extLst xmlns:c15="http://schemas.microsoft.com/office/drawing/2012/chart">
                      <c:ext xmlns:c15="http://schemas.microsoft.com/office/drawing/2012/chart" uri="{02D57815-91ED-43cb-92C2-25804820EDAC}">
                        <c15:formulaRef>
                          <c15:sqref>Sheet1!$N$2:$N$274</c15:sqref>
                        </c15:formulaRef>
                      </c:ext>
                    </c:extLst>
                    <c:numCache>
                      <c:formatCode>General</c:formatCode>
                      <c:ptCount val="273"/>
                      <c:pt idx="260">
                        <c:v>1</c:v>
                      </c:pt>
                      <c:pt idx="261">
                        <c:v>2</c:v>
                      </c:pt>
                      <c:pt idx="262">
                        <c:v>3</c:v>
                      </c:pt>
                      <c:pt idx="263">
                        <c:v>4</c:v>
                      </c:pt>
                      <c:pt idx="264">
                        <c:v>5</c:v>
                      </c:pt>
                      <c:pt idx="265">
                        <c:v>6</c:v>
                      </c:pt>
                      <c:pt idx="266">
                        <c:v>7</c:v>
                      </c:pt>
                      <c:pt idx="267">
                        <c:v>8</c:v>
                      </c:pt>
                      <c:pt idx="268">
                        <c:v>9</c:v>
                      </c:pt>
                      <c:pt idx="269">
                        <c:v>10</c:v>
                      </c:pt>
                      <c:pt idx="270">
                        <c:v>11</c:v>
                      </c:pt>
                      <c:pt idx="271">
                        <c:v>12</c:v>
                      </c:pt>
                      <c:pt idx="272">
                        <c:v>13</c:v>
                      </c:pt>
                    </c:numCache>
                  </c:numRef>
                </c:yVal>
                <c:smooth val="0"/>
                <c:extLst xmlns:c15="http://schemas.microsoft.com/office/drawing/2012/chart">
                  <c:ext xmlns:c16="http://schemas.microsoft.com/office/drawing/2014/chart" uri="{C3380CC4-5D6E-409C-BE32-E72D297353CC}">
                    <c16:uniqueId val="{0000000D-0093-4F5C-9E08-CBED1BD7C5BE}"/>
                  </c:ext>
                </c:extLst>
              </c15:ser>
            </c15:filteredScatterSeries>
          </c:ext>
        </c:extLst>
      </c:scatterChart>
      <c:valAx>
        <c:axId val="1071154416"/>
        <c:scaling>
          <c:orientation val="minMax"/>
          <c:max val="120"/>
          <c:min val="0"/>
        </c:scaling>
        <c:delete val="0"/>
        <c:axPos val="t"/>
        <c:numFmt formatCode="0\%" sourceLinked="0"/>
        <c:majorTickMark val="none"/>
        <c:minorTickMark val="none"/>
        <c:tickLblPos val="none"/>
        <c:spPr>
          <a:ln>
            <a:noFill/>
          </a:ln>
        </c:spPr>
        <c:txPr>
          <a:bodyPr rot="0" vert="horz"/>
          <a:lstStyle/>
          <a:p>
            <a:pPr>
              <a:defRPr/>
            </a:pPr>
            <a:endParaRPr lang="et-EE"/>
          </a:p>
        </c:txPr>
        <c:crossAx val="1071155200"/>
        <c:crossesAt val="0"/>
        <c:crossBetween val="midCat"/>
        <c:majorUnit val="20"/>
        <c:minorUnit val="20"/>
      </c:valAx>
      <c:valAx>
        <c:axId val="1071155200"/>
        <c:scaling>
          <c:orientation val="maxMin"/>
          <c:max val="36.5"/>
          <c:min val="0.5"/>
        </c:scaling>
        <c:delete val="0"/>
        <c:axPos val="l"/>
        <c:numFmt formatCode="General" sourceLinked="1"/>
        <c:majorTickMark val="none"/>
        <c:minorTickMark val="none"/>
        <c:tickLblPos val="none"/>
        <c:spPr>
          <a:ln>
            <a:noFill/>
          </a:ln>
        </c:spPr>
        <c:crossAx val="1071154416"/>
        <c:crosses val="autoZero"/>
        <c:crossBetween val="midCat"/>
        <c:majorUnit val="1"/>
      </c:valAx>
      <c:valAx>
        <c:axId val="1071155592"/>
        <c:scaling>
          <c:orientation val="minMax"/>
        </c:scaling>
        <c:delete val="1"/>
        <c:axPos val="b"/>
        <c:numFmt formatCode="General" sourceLinked="1"/>
        <c:majorTickMark val="out"/>
        <c:minorTickMark val="none"/>
        <c:tickLblPos val="none"/>
        <c:crossAx val="1071160296"/>
        <c:crosses val="max"/>
        <c:crossBetween val="between"/>
      </c:valAx>
      <c:catAx>
        <c:axId val="1071160296"/>
        <c:scaling>
          <c:orientation val="maxMin"/>
        </c:scaling>
        <c:delete val="1"/>
        <c:axPos val="l"/>
        <c:numFmt formatCode="General" sourceLinked="1"/>
        <c:majorTickMark val="out"/>
        <c:minorTickMark val="none"/>
        <c:tickLblPos val="none"/>
        <c:crossAx val="1071155592"/>
        <c:crosses val="autoZero"/>
        <c:auto val="1"/>
        <c:lblAlgn val="ctr"/>
        <c:lblOffset val="100"/>
        <c:noMultiLvlLbl val="0"/>
      </c:catAx>
      <c:spPr>
        <a:ln>
          <a:noFill/>
        </a:ln>
      </c:spPr>
    </c:plotArea>
    <c:plotVisOnly val="1"/>
    <c:dispBlanksAs val="gap"/>
    <c:showDLblsOverMax val="0"/>
  </c:chart>
  <c:txPr>
    <a:bodyPr/>
    <a:lstStyle/>
    <a:p>
      <a:pPr>
        <a:defRPr sz="1000"/>
      </a:pPr>
      <a:endParaRPr lang="et-EE"/>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05455732865805"/>
          <c:y val="2.5399719913276289E-2"/>
          <c:w val="0.62853999554051954"/>
          <c:h val="0.94436599837239188"/>
        </c:manualLayout>
      </c:layout>
      <c:barChart>
        <c:barDir val="bar"/>
        <c:grouping val="clustered"/>
        <c:varyColors val="0"/>
        <c:ser>
          <c:idx val="1"/>
          <c:order val="0"/>
          <c:tx>
            <c:strRef>
              <c:f>Sheet1!$C$1</c:f>
              <c:strCache>
                <c:ptCount val="1"/>
                <c:pt idx="0">
                  <c:v>Nõustun täielikult</c:v>
                </c:pt>
              </c:strCache>
            </c:strRef>
          </c:tx>
          <c:spPr>
            <a:solidFill>
              <a:schemeClr val="bg2"/>
            </a:solidFill>
          </c:spPr>
          <c:invertIfNegative val="0"/>
          <c:dPt>
            <c:idx val="0"/>
            <c:invertIfNegative val="0"/>
            <c:bubble3D val="0"/>
            <c:spPr>
              <a:solidFill>
                <a:schemeClr val="bg2">
                  <a:lumMod val="75000"/>
                </a:schemeClr>
              </a:solidFill>
            </c:spPr>
            <c:extLst>
              <c:ext xmlns:c16="http://schemas.microsoft.com/office/drawing/2014/chart" uri="{C3380CC4-5D6E-409C-BE32-E72D297353CC}">
                <c16:uniqueId val="{00000001-F472-418B-AF14-95FE081697AE}"/>
              </c:ext>
            </c:extLst>
          </c:dPt>
          <c:dLbls>
            <c:numFmt formatCode="0&quot;%&quot;" sourceLinked="0"/>
            <c:spPr>
              <a:noFill/>
              <a:ln>
                <a:noFill/>
              </a:ln>
              <a:effectLst/>
            </c:spPr>
            <c:txPr>
              <a:bodyPr wrap="square" lIns="38100" tIns="19050" rIns="38100" bIns="19050" anchor="ctr">
                <a:spAutoFit/>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Sheet1!$B$2:$B$248</c:f>
              <c:numCache>
                <c:formatCode>General</c:formatCode>
                <c:ptCount val="247"/>
                <c:pt idx="0">
                  <c:v>39</c:v>
                </c:pt>
                <c:pt idx="2">
                  <c:v>59</c:v>
                </c:pt>
                <c:pt idx="3">
                  <c:v>47</c:v>
                </c:pt>
                <c:pt idx="4">
                  <c:v>40</c:v>
                </c:pt>
                <c:pt idx="5">
                  <c:v>39</c:v>
                </c:pt>
                <c:pt idx="6">
                  <c:v>32</c:v>
                </c:pt>
                <c:pt idx="7">
                  <c:v>34</c:v>
                </c:pt>
                <c:pt idx="9">
                  <c:v>56</c:v>
                </c:pt>
                <c:pt idx="10">
                  <c:v>37</c:v>
                </c:pt>
                <c:pt idx="12">
                  <c:v>39</c:v>
                </c:pt>
                <c:pt idx="13">
                  <c:v>40</c:v>
                </c:pt>
                <c:pt idx="15">
                  <c:v>48</c:v>
                </c:pt>
                <c:pt idx="16">
                  <c:v>23</c:v>
                </c:pt>
                <c:pt idx="18">
                  <c:v>46</c:v>
                </c:pt>
                <c:pt idx="20">
                  <c:v>46</c:v>
                </c:pt>
                <c:pt idx="21">
                  <c:v>45</c:v>
                </c:pt>
                <c:pt idx="22">
                  <c:v>43</c:v>
                </c:pt>
                <c:pt idx="24">
                  <c:v>45</c:v>
                </c:pt>
                <c:pt idx="25" formatCode="0.00">
                  <c:v>39</c:v>
                </c:pt>
                <c:pt idx="26" formatCode="0.00">
                  <c:v>39</c:v>
                </c:pt>
                <c:pt idx="27" formatCode="0.00">
                  <c:v>39</c:v>
                </c:pt>
                <c:pt idx="28" formatCode="0.00">
                  <c:v>39</c:v>
                </c:pt>
                <c:pt idx="29" formatCode="0.00">
                  <c:v>39</c:v>
                </c:pt>
                <c:pt idx="30" formatCode="0.00">
                  <c:v>39</c:v>
                </c:pt>
                <c:pt idx="31" formatCode="0.00">
                  <c:v>39</c:v>
                </c:pt>
                <c:pt idx="32" formatCode="0.00">
                  <c:v>39</c:v>
                </c:pt>
                <c:pt idx="33" formatCode="0.00">
                  <c:v>39</c:v>
                </c:pt>
                <c:pt idx="34" formatCode="0.00">
                  <c:v>39</c:v>
                </c:pt>
                <c:pt idx="35" formatCode="0.00">
                  <c:v>39</c:v>
                </c:pt>
                <c:pt idx="36" formatCode="0.00">
                  <c:v>39</c:v>
                </c:pt>
                <c:pt idx="37" formatCode="0.00">
                  <c:v>39</c:v>
                </c:pt>
                <c:pt idx="38" formatCode="0.00">
                  <c:v>39</c:v>
                </c:pt>
                <c:pt idx="39" formatCode="0.00">
                  <c:v>39</c:v>
                </c:pt>
                <c:pt idx="40" formatCode="0.00">
                  <c:v>39</c:v>
                </c:pt>
                <c:pt idx="41" formatCode="0.00">
                  <c:v>39</c:v>
                </c:pt>
                <c:pt idx="42" formatCode="0.00">
                  <c:v>39</c:v>
                </c:pt>
                <c:pt idx="43" formatCode="0.00">
                  <c:v>39</c:v>
                </c:pt>
                <c:pt idx="44" formatCode="0.00">
                  <c:v>39</c:v>
                </c:pt>
                <c:pt idx="45" formatCode="0.00">
                  <c:v>39</c:v>
                </c:pt>
                <c:pt idx="46" formatCode="0.00">
                  <c:v>39</c:v>
                </c:pt>
                <c:pt idx="47" formatCode="0.00">
                  <c:v>39</c:v>
                </c:pt>
                <c:pt idx="48" formatCode="0.00">
                  <c:v>39</c:v>
                </c:pt>
                <c:pt idx="49" formatCode="0.00">
                  <c:v>39</c:v>
                </c:pt>
                <c:pt idx="50" formatCode="0.00">
                  <c:v>39</c:v>
                </c:pt>
                <c:pt idx="51" formatCode="0.00">
                  <c:v>39</c:v>
                </c:pt>
                <c:pt idx="52" formatCode="0.00">
                  <c:v>39</c:v>
                </c:pt>
                <c:pt idx="53" formatCode="0.00">
                  <c:v>39</c:v>
                </c:pt>
                <c:pt idx="54" formatCode="0.00">
                  <c:v>39</c:v>
                </c:pt>
                <c:pt idx="55" formatCode="0.00">
                  <c:v>39</c:v>
                </c:pt>
                <c:pt idx="56" formatCode="0.00">
                  <c:v>39</c:v>
                </c:pt>
                <c:pt idx="57" formatCode="0.00">
                  <c:v>39</c:v>
                </c:pt>
                <c:pt idx="58" formatCode="0.00">
                  <c:v>39</c:v>
                </c:pt>
                <c:pt idx="59" formatCode="0.00">
                  <c:v>39</c:v>
                </c:pt>
                <c:pt idx="60" formatCode="0.00">
                  <c:v>39</c:v>
                </c:pt>
                <c:pt idx="61" formatCode="0.00">
                  <c:v>39</c:v>
                </c:pt>
                <c:pt idx="62" formatCode="0.00">
                  <c:v>39</c:v>
                </c:pt>
                <c:pt idx="63" formatCode="0.00">
                  <c:v>39</c:v>
                </c:pt>
                <c:pt idx="64" formatCode="0.00">
                  <c:v>39</c:v>
                </c:pt>
                <c:pt idx="65" formatCode="0.00">
                  <c:v>39</c:v>
                </c:pt>
                <c:pt idx="66" formatCode="0.00">
                  <c:v>39</c:v>
                </c:pt>
                <c:pt idx="67" formatCode="0.00">
                  <c:v>39</c:v>
                </c:pt>
                <c:pt idx="68" formatCode="0.00">
                  <c:v>39</c:v>
                </c:pt>
                <c:pt idx="69" formatCode="0.00">
                  <c:v>39</c:v>
                </c:pt>
              </c:numCache>
            </c:numRef>
          </c:cat>
          <c:val>
            <c:numRef>
              <c:f>Sheet1!$B$2:$B$26</c:f>
              <c:numCache>
                <c:formatCode>General</c:formatCode>
                <c:ptCount val="25"/>
                <c:pt idx="0">
                  <c:v>39</c:v>
                </c:pt>
                <c:pt idx="2">
                  <c:v>59</c:v>
                </c:pt>
                <c:pt idx="3">
                  <c:v>47</c:v>
                </c:pt>
                <c:pt idx="4">
                  <c:v>40</c:v>
                </c:pt>
                <c:pt idx="5">
                  <c:v>39</c:v>
                </c:pt>
                <c:pt idx="6">
                  <c:v>32</c:v>
                </c:pt>
                <c:pt idx="7">
                  <c:v>34</c:v>
                </c:pt>
                <c:pt idx="9">
                  <c:v>56</c:v>
                </c:pt>
                <c:pt idx="10">
                  <c:v>37</c:v>
                </c:pt>
                <c:pt idx="12">
                  <c:v>39</c:v>
                </c:pt>
                <c:pt idx="13">
                  <c:v>40</c:v>
                </c:pt>
                <c:pt idx="15">
                  <c:v>48</c:v>
                </c:pt>
                <c:pt idx="16">
                  <c:v>23</c:v>
                </c:pt>
                <c:pt idx="18">
                  <c:v>46</c:v>
                </c:pt>
                <c:pt idx="20">
                  <c:v>46</c:v>
                </c:pt>
                <c:pt idx="21">
                  <c:v>45</c:v>
                </c:pt>
                <c:pt idx="22">
                  <c:v>43</c:v>
                </c:pt>
                <c:pt idx="24">
                  <c:v>45</c:v>
                </c:pt>
              </c:numCache>
            </c:numRef>
          </c:val>
          <c:extLst>
            <c:ext xmlns:c16="http://schemas.microsoft.com/office/drawing/2014/chart" uri="{C3380CC4-5D6E-409C-BE32-E72D297353CC}">
              <c16:uniqueId val="{00000002-F472-418B-AF14-95FE081697AE}"/>
            </c:ext>
          </c:extLst>
        </c:ser>
        <c:dLbls>
          <c:showLegendKey val="0"/>
          <c:showVal val="0"/>
          <c:showCatName val="0"/>
          <c:showSerName val="0"/>
          <c:showPercent val="0"/>
          <c:showBubbleSize val="0"/>
        </c:dLbls>
        <c:gapWidth val="20"/>
        <c:axId val="1071160296"/>
        <c:axId val="1071155592"/>
      </c:barChart>
      <c:scatterChart>
        <c:scatterStyle val="lineMarker"/>
        <c:varyColors val="0"/>
        <c:ser>
          <c:idx val="0"/>
          <c:order val="1"/>
          <c:tx>
            <c:strRef>
              <c:f>Sheet1!$D$1</c:f>
              <c:strCache>
                <c:ptCount val="1"/>
                <c:pt idx="0">
                  <c:v>KESKMINE</c:v>
                </c:pt>
              </c:strCache>
            </c:strRef>
          </c:tx>
          <c:spPr>
            <a:ln w="19050">
              <a:solidFill>
                <a:schemeClr val="bg2">
                  <a:lumMod val="75000"/>
                </a:schemeClr>
              </a:solidFill>
            </a:ln>
          </c:spPr>
          <c:marker>
            <c:symbol val="none"/>
          </c:marker>
          <c:dLbls>
            <c:delete val="1"/>
          </c:dLbls>
          <c:xVal>
            <c:numRef>
              <c:f>Sheet1!$B$2:$B$248</c:f>
              <c:numCache>
                <c:formatCode>General</c:formatCode>
                <c:ptCount val="247"/>
                <c:pt idx="0">
                  <c:v>39</c:v>
                </c:pt>
                <c:pt idx="2">
                  <c:v>59</c:v>
                </c:pt>
                <c:pt idx="3">
                  <c:v>47</c:v>
                </c:pt>
                <c:pt idx="4">
                  <c:v>40</c:v>
                </c:pt>
                <c:pt idx="5">
                  <c:v>39</c:v>
                </c:pt>
                <c:pt idx="6">
                  <c:v>32</c:v>
                </c:pt>
                <c:pt idx="7">
                  <c:v>34</c:v>
                </c:pt>
                <c:pt idx="9">
                  <c:v>56</c:v>
                </c:pt>
                <c:pt idx="10">
                  <c:v>37</c:v>
                </c:pt>
                <c:pt idx="12">
                  <c:v>39</c:v>
                </c:pt>
                <c:pt idx="13">
                  <c:v>40</c:v>
                </c:pt>
                <c:pt idx="15">
                  <c:v>48</c:v>
                </c:pt>
                <c:pt idx="16">
                  <c:v>23</c:v>
                </c:pt>
                <c:pt idx="18">
                  <c:v>46</c:v>
                </c:pt>
                <c:pt idx="20">
                  <c:v>46</c:v>
                </c:pt>
                <c:pt idx="21">
                  <c:v>45</c:v>
                </c:pt>
                <c:pt idx="22">
                  <c:v>43</c:v>
                </c:pt>
                <c:pt idx="24">
                  <c:v>45</c:v>
                </c:pt>
                <c:pt idx="25" formatCode="0.00">
                  <c:v>39</c:v>
                </c:pt>
                <c:pt idx="26" formatCode="0.00">
                  <c:v>39</c:v>
                </c:pt>
                <c:pt idx="27" formatCode="0.00">
                  <c:v>39</c:v>
                </c:pt>
                <c:pt idx="28" formatCode="0.00">
                  <c:v>39</c:v>
                </c:pt>
                <c:pt idx="29" formatCode="0.00">
                  <c:v>39</c:v>
                </c:pt>
                <c:pt idx="30" formatCode="0.00">
                  <c:v>39</c:v>
                </c:pt>
                <c:pt idx="31" formatCode="0.00">
                  <c:v>39</c:v>
                </c:pt>
                <c:pt idx="32" formatCode="0.00">
                  <c:v>39</c:v>
                </c:pt>
                <c:pt idx="33" formatCode="0.00">
                  <c:v>39</c:v>
                </c:pt>
                <c:pt idx="34" formatCode="0.00">
                  <c:v>39</c:v>
                </c:pt>
                <c:pt idx="35" formatCode="0.00">
                  <c:v>39</c:v>
                </c:pt>
                <c:pt idx="36" formatCode="0.00">
                  <c:v>39</c:v>
                </c:pt>
                <c:pt idx="37" formatCode="0.00">
                  <c:v>39</c:v>
                </c:pt>
                <c:pt idx="38" formatCode="0.00">
                  <c:v>39</c:v>
                </c:pt>
                <c:pt idx="39" formatCode="0.00">
                  <c:v>39</c:v>
                </c:pt>
                <c:pt idx="40" formatCode="0.00">
                  <c:v>39</c:v>
                </c:pt>
                <c:pt idx="41" formatCode="0.00">
                  <c:v>39</c:v>
                </c:pt>
                <c:pt idx="42" formatCode="0.00">
                  <c:v>39</c:v>
                </c:pt>
                <c:pt idx="43" formatCode="0.00">
                  <c:v>39</c:v>
                </c:pt>
                <c:pt idx="44" formatCode="0.00">
                  <c:v>39</c:v>
                </c:pt>
                <c:pt idx="45" formatCode="0.00">
                  <c:v>39</c:v>
                </c:pt>
                <c:pt idx="46" formatCode="0.00">
                  <c:v>39</c:v>
                </c:pt>
                <c:pt idx="47" formatCode="0.00">
                  <c:v>39</c:v>
                </c:pt>
                <c:pt idx="48" formatCode="0.00">
                  <c:v>39</c:v>
                </c:pt>
                <c:pt idx="49" formatCode="0.00">
                  <c:v>39</c:v>
                </c:pt>
                <c:pt idx="50" formatCode="0.00">
                  <c:v>39</c:v>
                </c:pt>
                <c:pt idx="51" formatCode="0.00">
                  <c:v>39</c:v>
                </c:pt>
                <c:pt idx="52" formatCode="0.00">
                  <c:v>39</c:v>
                </c:pt>
                <c:pt idx="53" formatCode="0.00">
                  <c:v>39</c:v>
                </c:pt>
                <c:pt idx="54" formatCode="0.00">
                  <c:v>39</c:v>
                </c:pt>
                <c:pt idx="55" formatCode="0.00">
                  <c:v>39</c:v>
                </c:pt>
                <c:pt idx="56" formatCode="0.00">
                  <c:v>39</c:v>
                </c:pt>
                <c:pt idx="57" formatCode="0.00">
                  <c:v>39</c:v>
                </c:pt>
                <c:pt idx="58" formatCode="0.00">
                  <c:v>39</c:v>
                </c:pt>
                <c:pt idx="59" formatCode="0.00">
                  <c:v>39</c:v>
                </c:pt>
                <c:pt idx="60" formatCode="0.00">
                  <c:v>39</c:v>
                </c:pt>
                <c:pt idx="61" formatCode="0.00">
                  <c:v>39</c:v>
                </c:pt>
                <c:pt idx="62" formatCode="0.00">
                  <c:v>39</c:v>
                </c:pt>
                <c:pt idx="63" formatCode="0.00">
                  <c:v>39</c:v>
                </c:pt>
                <c:pt idx="64" formatCode="0.00">
                  <c:v>39</c:v>
                </c:pt>
                <c:pt idx="65" formatCode="0.00">
                  <c:v>39</c:v>
                </c:pt>
                <c:pt idx="66" formatCode="0.00">
                  <c:v>39</c:v>
                </c:pt>
                <c:pt idx="67" formatCode="0.00">
                  <c:v>39</c:v>
                </c:pt>
                <c:pt idx="68" formatCode="0.00">
                  <c:v>39</c:v>
                </c:pt>
                <c:pt idx="69" formatCode="0.00">
                  <c:v>39</c:v>
                </c:pt>
              </c:numCache>
            </c:numRef>
          </c:xVal>
          <c:yVal>
            <c:numRef>
              <c:f>Sheet1!$D$2:$D$248</c:f>
              <c:numCache>
                <c:formatCode>General</c:formatCode>
                <c:ptCount val="247"/>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24</c:v>
                </c:pt>
                <c:pt idx="49">
                  <c:v>25</c:v>
                </c:pt>
                <c:pt idx="50">
                  <c:v>26</c:v>
                </c:pt>
                <c:pt idx="51">
                  <c:v>27</c:v>
                </c:pt>
                <c:pt idx="52">
                  <c:v>28</c:v>
                </c:pt>
                <c:pt idx="53">
                  <c:v>29</c:v>
                </c:pt>
                <c:pt idx="54">
                  <c:v>30</c:v>
                </c:pt>
                <c:pt idx="55">
                  <c:v>31</c:v>
                </c:pt>
                <c:pt idx="56">
                  <c:v>32</c:v>
                </c:pt>
                <c:pt idx="57">
                  <c:v>33</c:v>
                </c:pt>
                <c:pt idx="58">
                  <c:v>34</c:v>
                </c:pt>
                <c:pt idx="59">
                  <c:v>35</c:v>
                </c:pt>
                <c:pt idx="60">
                  <c:v>36</c:v>
                </c:pt>
                <c:pt idx="61">
                  <c:v>37</c:v>
                </c:pt>
                <c:pt idx="62">
                  <c:v>38</c:v>
                </c:pt>
                <c:pt idx="63">
                  <c:v>39</c:v>
                </c:pt>
                <c:pt idx="64">
                  <c:v>40</c:v>
                </c:pt>
                <c:pt idx="65">
                  <c:v>41</c:v>
                </c:pt>
                <c:pt idx="66">
                  <c:v>42</c:v>
                </c:pt>
                <c:pt idx="67">
                  <c:v>43</c:v>
                </c:pt>
                <c:pt idx="68">
                  <c:v>44</c:v>
                </c:pt>
                <c:pt idx="69">
                  <c:v>45</c:v>
                </c:pt>
                <c:pt idx="70">
                  <c:v>46</c:v>
                </c:pt>
              </c:numCache>
            </c:numRef>
          </c:yVal>
          <c:smooth val="0"/>
          <c:extLst>
            <c:ext xmlns:c16="http://schemas.microsoft.com/office/drawing/2014/chart" uri="{C3380CC4-5D6E-409C-BE32-E72D297353CC}">
              <c16:uniqueId val="{00000003-F472-418B-AF14-95FE081697AE}"/>
            </c:ext>
          </c:extLst>
        </c:ser>
        <c:ser>
          <c:idx val="2"/>
          <c:order val="2"/>
          <c:tx>
            <c:strRef>
              <c:f>Sheet1!$E$1</c:f>
              <c:strCache>
                <c:ptCount val="1"/>
                <c:pt idx="0">
                  <c:v>joon 2</c:v>
                </c:pt>
              </c:strCache>
            </c:strRef>
          </c:tx>
          <c:spPr>
            <a:ln w="28575">
              <a:solidFill>
                <a:schemeClr val="accent6"/>
              </a:solidFill>
            </a:ln>
          </c:spPr>
          <c:marker>
            <c:symbol val="none"/>
          </c:marker>
          <c:dLbls>
            <c:delete val="1"/>
          </c:dLbls>
          <c:xVal>
            <c:numRef>
              <c:f>Sheet1!$B$2:$B$248</c:f>
              <c:numCache>
                <c:formatCode>General</c:formatCode>
                <c:ptCount val="247"/>
                <c:pt idx="0">
                  <c:v>39</c:v>
                </c:pt>
                <c:pt idx="2">
                  <c:v>59</c:v>
                </c:pt>
                <c:pt idx="3">
                  <c:v>47</c:v>
                </c:pt>
                <c:pt idx="4">
                  <c:v>40</c:v>
                </c:pt>
                <c:pt idx="5">
                  <c:v>39</c:v>
                </c:pt>
                <c:pt idx="6">
                  <c:v>32</c:v>
                </c:pt>
                <c:pt idx="7">
                  <c:v>34</c:v>
                </c:pt>
                <c:pt idx="9">
                  <c:v>56</c:v>
                </c:pt>
                <c:pt idx="10">
                  <c:v>37</c:v>
                </c:pt>
                <c:pt idx="12">
                  <c:v>39</c:v>
                </c:pt>
                <c:pt idx="13">
                  <c:v>40</c:v>
                </c:pt>
                <c:pt idx="15">
                  <c:v>48</c:v>
                </c:pt>
                <c:pt idx="16">
                  <c:v>23</c:v>
                </c:pt>
                <c:pt idx="18">
                  <c:v>46</c:v>
                </c:pt>
                <c:pt idx="20">
                  <c:v>46</c:v>
                </c:pt>
                <c:pt idx="21">
                  <c:v>45</c:v>
                </c:pt>
                <c:pt idx="22">
                  <c:v>43</c:v>
                </c:pt>
                <c:pt idx="24">
                  <c:v>45</c:v>
                </c:pt>
                <c:pt idx="25" formatCode="0.00">
                  <c:v>39</c:v>
                </c:pt>
                <c:pt idx="26" formatCode="0.00">
                  <c:v>39</c:v>
                </c:pt>
                <c:pt idx="27" formatCode="0.00">
                  <c:v>39</c:v>
                </c:pt>
                <c:pt idx="28" formatCode="0.00">
                  <c:v>39</c:v>
                </c:pt>
                <c:pt idx="29" formatCode="0.00">
                  <c:v>39</c:v>
                </c:pt>
                <c:pt idx="30" formatCode="0.00">
                  <c:v>39</c:v>
                </c:pt>
                <c:pt idx="31" formatCode="0.00">
                  <c:v>39</c:v>
                </c:pt>
                <c:pt idx="32" formatCode="0.00">
                  <c:v>39</c:v>
                </c:pt>
                <c:pt idx="33" formatCode="0.00">
                  <c:v>39</c:v>
                </c:pt>
                <c:pt idx="34" formatCode="0.00">
                  <c:v>39</c:v>
                </c:pt>
                <c:pt idx="35" formatCode="0.00">
                  <c:v>39</c:v>
                </c:pt>
                <c:pt idx="36" formatCode="0.00">
                  <c:v>39</c:v>
                </c:pt>
                <c:pt idx="37" formatCode="0.00">
                  <c:v>39</c:v>
                </c:pt>
                <c:pt idx="38" formatCode="0.00">
                  <c:v>39</c:v>
                </c:pt>
                <c:pt idx="39" formatCode="0.00">
                  <c:v>39</c:v>
                </c:pt>
                <c:pt idx="40" formatCode="0.00">
                  <c:v>39</c:v>
                </c:pt>
                <c:pt idx="41" formatCode="0.00">
                  <c:v>39</c:v>
                </c:pt>
                <c:pt idx="42" formatCode="0.00">
                  <c:v>39</c:v>
                </c:pt>
                <c:pt idx="43" formatCode="0.00">
                  <c:v>39</c:v>
                </c:pt>
                <c:pt idx="44" formatCode="0.00">
                  <c:v>39</c:v>
                </c:pt>
                <c:pt idx="45" formatCode="0.00">
                  <c:v>39</c:v>
                </c:pt>
                <c:pt idx="46" formatCode="0.00">
                  <c:v>39</c:v>
                </c:pt>
                <c:pt idx="47" formatCode="0.00">
                  <c:v>39</c:v>
                </c:pt>
                <c:pt idx="48" formatCode="0.00">
                  <c:v>39</c:v>
                </c:pt>
                <c:pt idx="49" formatCode="0.00">
                  <c:v>39</c:v>
                </c:pt>
                <c:pt idx="50" formatCode="0.00">
                  <c:v>39</c:v>
                </c:pt>
                <c:pt idx="51" formatCode="0.00">
                  <c:v>39</c:v>
                </c:pt>
                <c:pt idx="52" formatCode="0.00">
                  <c:v>39</c:v>
                </c:pt>
                <c:pt idx="53" formatCode="0.00">
                  <c:v>39</c:v>
                </c:pt>
                <c:pt idx="54" formatCode="0.00">
                  <c:v>39</c:v>
                </c:pt>
                <c:pt idx="55" formatCode="0.00">
                  <c:v>39</c:v>
                </c:pt>
                <c:pt idx="56" formatCode="0.00">
                  <c:v>39</c:v>
                </c:pt>
                <c:pt idx="57" formatCode="0.00">
                  <c:v>39</c:v>
                </c:pt>
                <c:pt idx="58" formatCode="0.00">
                  <c:v>39</c:v>
                </c:pt>
                <c:pt idx="59" formatCode="0.00">
                  <c:v>39</c:v>
                </c:pt>
                <c:pt idx="60" formatCode="0.00">
                  <c:v>39</c:v>
                </c:pt>
                <c:pt idx="61" formatCode="0.00">
                  <c:v>39</c:v>
                </c:pt>
                <c:pt idx="62" formatCode="0.00">
                  <c:v>39</c:v>
                </c:pt>
                <c:pt idx="63" formatCode="0.00">
                  <c:v>39</c:v>
                </c:pt>
                <c:pt idx="64" formatCode="0.00">
                  <c:v>39</c:v>
                </c:pt>
                <c:pt idx="65" formatCode="0.00">
                  <c:v>39</c:v>
                </c:pt>
                <c:pt idx="66" formatCode="0.00">
                  <c:v>39</c:v>
                </c:pt>
                <c:pt idx="67" formatCode="0.00">
                  <c:v>39</c:v>
                </c:pt>
                <c:pt idx="68" formatCode="0.00">
                  <c:v>39</c:v>
                </c:pt>
                <c:pt idx="69" formatCode="0.00">
                  <c:v>39</c:v>
                </c:pt>
              </c:numCache>
            </c:numRef>
          </c:xVal>
          <c:yVal>
            <c:numRef>
              <c:f>Sheet1!$E$2:$E$248</c:f>
              <c:numCache>
                <c:formatCode>General</c:formatCode>
                <c:ptCount val="247"/>
                <c:pt idx="71">
                  <c:v>1</c:v>
                </c:pt>
                <c:pt idx="72">
                  <c:v>2</c:v>
                </c:pt>
                <c:pt idx="73">
                  <c:v>3</c:v>
                </c:pt>
                <c:pt idx="74">
                  <c:v>4</c:v>
                </c:pt>
                <c:pt idx="75">
                  <c:v>5</c:v>
                </c:pt>
                <c:pt idx="76">
                  <c:v>6</c:v>
                </c:pt>
                <c:pt idx="77">
                  <c:v>7</c:v>
                </c:pt>
                <c:pt idx="78">
                  <c:v>8</c:v>
                </c:pt>
                <c:pt idx="79">
                  <c:v>9</c:v>
                </c:pt>
                <c:pt idx="80">
                  <c:v>10</c:v>
                </c:pt>
                <c:pt idx="81">
                  <c:v>11</c:v>
                </c:pt>
                <c:pt idx="82">
                  <c:v>12</c:v>
                </c:pt>
                <c:pt idx="83">
                  <c:v>13</c:v>
                </c:pt>
                <c:pt idx="84">
                  <c:v>14</c:v>
                </c:pt>
                <c:pt idx="85">
                  <c:v>15</c:v>
                </c:pt>
                <c:pt idx="86">
                  <c:v>16</c:v>
                </c:pt>
                <c:pt idx="87">
                  <c:v>17</c:v>
                </c:pt>
                <c:pt idx="88">
                  <c:v>18</c:v>
                </c:pt>
                <c:pt idx="89">
                  <c:v>19</c:v>
                </c:pt>
                <c:pt idx="90">
                  <c:v>20</c:v>
                </c:pt>
                <c:pt idx="91">
                  <c:v>21</c:v>
                </c:pt>
                <c:pt idx="92">
                  <c:v>22</c:v>
                </c:pt>
                <c:pt idx="93">
                  <c:v>23</c:v>
                </c:pt>
                <c:pt idx="94">
                  <c:v>24</c:v>
                </c:pt>
                <c:pt idx="95">
                  <c:v>25</c:v>
                </c:pt>
                <c:pt idx="96">
                  <c:v>26</c:v>
                </c:pt>
                <c:pt idx="97">
                  <c:v>27</c:v>
                </c:pt>
                <c:pt idx="98">
                  <c:v>28</c:v>
                </c:pt>
                <c:pt idx="99">
                  <c:v>29</c:v>
                </c:pt>
                <c:pt idx="100">
                  <c:v>30</c:v>
                </c:pt>
                <c:pt idx="101">
                  <c:v>31</c:v>
                </c:pt>
                <c:pt idx="102">
                  <c:v>32</c:v>
                </c:pt>
                <c:pt idx="103">
                  <c:v>33</c:v>
                </c:pt>
                <c:pt idx="104">
                  <c:v>34</c:v>
                </c:pt>
                <c:pt idx="105">
                  <c:v>35</c:v>
                </c:pt>
                <c:pt idx="106">
                  <c:v>36</c:v>
                </c:pt>
                <c:pt idx="107">
                  <c:v>37</c:v>
                </c:pt>
                <c:pt idx="108">
                  <c:v>38</c:v>
                </c:pt>
              </c:numCache>
            </c:numRef>
          </c:yVal>
          <c:smooth val="0"/>
          <c:extLst>
            <c:ext xmlns:c16="http://schemas.microsoft.com/office/drawing/2014/chart" uri="{C3380CC4-5D6E-409C-BE32-E72D297353CC}">
              <c16:uniqueId val="{00000004-F472-418B-AF14-95FE081697AE}"/>
            </c:ext>
          </c:extLst>
        </c:ser>
        <c:dLbls>
          <c:showLegendKey val="0"/>
          <c:showVal val="1"/>
          <c:showCatName val="0"/>
          <c:showSerName val="0"/>
          <c:showPercent val="0"/>
          <c:showBubbleSize val="0"/>
        </c:dLbls>
        <c:axId val="1071154416"/>
        <c:axId val="1071155200"/>
        <c:extLst>
          <c:ext xmlns:c15="http://schemas.microsoft.com/office/drawing/2012/chart" uri="{02D57815-91ED-43cb-92C2-25804820EDAC}">
            <c15:filteredScatterSeries>
              <c15:ser>
                <c:idx val="3"/>
                <c:order val="3"/>
                <c:tx>
                  <c:strRef>
                    <c:extLst>
                      <c:ext uri="{02D57815-91ED-43cb-92C2-25804820EDAC}">
                        <c15:formulaRef>
                          <c15:sqref>Sheet1!$F$1</c15:sqref>
                        </c15:formulaRef>
                      </c:ext>
                    </c:extLst>
                    <c:strCache>
                      <c:ptCount val="1"/>
                      <c:pt idx="0">
                        <c:v>joon 3</c:v>
                      </c:pt>
                    </c:strCache>
                  </c:strRef>
                </c:tx>
                <c:spPr>
                  <a:ln>
                    <a:solidFill>
                      <a:schemeClr val="accent4"/>
                    </a:solidFill>
                  </a:ln>
                </c:spPr>
                <c:marker>
                  <c:symbol val="circle"/>
                  <c:size val="10"/>
                  <c:spPr>
                    <a:solidFill>
                      <a:schemeClr val="accent4"/>
                    </a:solidFill>
                    <a:ln>
                      <a:solidFill>
                        <a:schemeClr val="accent4"/>
                      </a:solidFill>
                    </a:ln>
                  </c:spPr>
                </c:marker>
                <c:dLbls>
                  <c:delete val="1"/>
                </c:dLbls>
                <c:xVal>
                  <c:numRef>
                    <c:extLst>
                      <c:ext uri="{02D57815-91ED-43cb-92C2-25804820EDAC}">
                        <c15:formulaRef>
                          <c15:sqref>Sheet1!$B$2:$B$248</c15:sqref>
                        </c15:formulaRef>
                      </c:ext>
                    </c:extLst>
                    <c:numCache>
                      <c:formatCode>General</c:formatCode>
                      <c:ptCount val="247"/>
                      <c:pt idx="0">
                        <c:v>39</c:v>
                      </c:pt>
                      <c:pt idx="2">
                        <c:v>59</c:v>
                      </c:pt>
                      <c:pt idx="3">
                        <c:v>47</c:v>
                      </c:pt>
                      <c:pt idx="4">
                        <c:v>40</c:v>
                      </c:pt>
                      <c:pt idx="5">
                        <c:v>39</c:v>
                      </c:pt>
                      <c:pt idx="6">
                        <c:v>32</c:v>
                      </c:pt>
                      <c:pt idx="7">
                        <c:v>34</c:v>
                      </c:pt>
                      <c:pt idx="9">
                        <c:v>56</c:v>
                      </c:pt>
                      <c:pt idx="10">
                        <c:v>37</c:v>
                      </c:pt>
                      <c:pt idx="12">
                        <c:v>39</c:v>
                      </c:pt>
                      <c:pt idx="13">
                        <c:v>40</c:v>
                      </c:pt>
                      <c:pt idx="15">
                        <c:v>48</c:v>
                      </c:pt>
                      <c:pt idx="16">
                        <c:v>23</c:v>
                      </c:pt>
                      <c:pt idx="18">
                        <c:v>46</c:v>
                      </c:pt>
                      <c:pt idx="20">
                        <c:v>46</c:v>
                      </c:pt>
                      <c:pt idx="21">
                        <c:v>45</c:v>
                      </c:pt>
                      <c:pt idx="22">
                        <c:v>43</c:v>
                      </c:pt>
                      <c:pt idx="24">
                        <c:v>45</c:v>
                      </c:pt>
                      <c:pt idx="25" formatCode="0.00">
                        <c:v>39</c:v>
                      </c:pt>
                      <c:pt idx="26" formatCode="0.00">
                        <c:v>39</c:v>
                      </c:pt>
                      <c:pt idx="27" formatCode="0.00">
                        <c:v>39</c:v>
                      </c:pt>
                      <c:pt idx="28" formatCode="0.00">
                        <c:v>39</c:v>
                      </c:pt>
                      <c:pt idx="29" formatCode="0.00">
                        <c:v>39</c:v>
                      </c:pt>
                      <c:pt idx="30" formatCode="0.00">
                        <c:v>39</c:v>
                      </c:pt>
                      <c:pt idx="31" formatCode="0.00">
                        <c:v>39</c:v>
                      </c:pt>
                      <c:pt idx="32" formatCode="0.00">
                        <c:v>39</c:v>
                      </c:pt>
                      <c:pt idx="33" formatCode="0.00">
                        <c:v>39</c:v>
                      </c:pt>
                      <c:pt idx="34" formatCode="0.00">
                        <c:v>39</c:v>
                      </c:pt>
                      <c:pt idx="35" formatCode="0.00">
                        <c:v>39</c:v>
                      </c:pt>
                      <c:pt idx="36" formatCode="0.00">
                        <c:v>39</c:v>
                      </c:pt>
                      <c:pt idx="37" formatCode="0.00">
                        <c:v>39</c:v>
                      </c:pt>
                      <c:pt idx="38" formatCode="0.00">
                        <c:v>39</c:v>
                      </c:pt>
                      <c:pt idx="39" formatCode="0.00">
                        <c:v>39</c:v>
                      </c:pt>
                      <c:pt idx="40" formatCode="0.00">
                        <c:v>39</c:v>
                      </c:pt>
                      <c:pt idx="41" formatCode="0.00">
                        <c:v>39</c:v>
                      </c:pt>
                      <c:pt idx="42" formatCode="0.00">
                        <c:v>39</c:v>
                      </c:pt>
                      <c:pt idx="43" formatCode="0.00">
                        <c:v>39</c:v>
                      </c:pt>
                      <c:pt idx="44" formatCode="0.00">
                        <c:v>39</c:v>
                      </c:pt>
                      <c:pt idx="45" formatCode="0.00">
                        <c:v>39</c:v>
                      </c:pt>
                      <c:pt idx="46" formatCode="0.00">
                        <c:v>39</c:v>
                      </c:pt>
                      <c:pt idx="47" formatCode="0.00">
                        <c:v>39</c:v>
                      </c:pt>
                      <c:pt idx="48" formatCode="0.00">
                        <c:v>39</c:v>
                      </c:pt>
                      <c:pt idx="49" formatCode="0.00">
                        <c:v>39</c:v>
                      </c:pt>
                      <c:pt idx="50" formatCode="0.00">
                        <c:v>39</c:v>
                      </c:pt>
                      <c:pt idx="51" formatCode="0.00">
                        <c:v>39</c:v>
                      </c:pt>
                      <c:pt idx="52" formatCode="0.00">
                        <c:v>39</c:v>
                      </c:pt>
                      <c:pt idx="53" formatCode="0.00">
                        <c:v>39</c:v>
                      </c:pt>
                      <c:pt idx="54" formatCode="0.00">
                        <c:v>39</c:v>
                      </c:pt>
                      <c:pt idx="55" formatCode="0.00">
                        <c:v>39</c:v>
                      </c:pt>
                      <c:pt idx="56" formatCode="0.00">
                        <c:v>39</c:v>
                      </c:pt>
                      <c:pt idx="57" formatCode="0.00">
                        <c:v>39</c:v>
                      </c:pt>
                      <c:pt idx="58" formatCode="0.00">
                        <c:v>39</c:v>
                      </c:pt>
                      <c:pt idx="59" formatCode="0.00">
                        <c:v>39</c:v>
                      </c:pt>
                      <c:pt idx="60" formatCode="0.00">
                        <c:v>39</c:v>
                      </c:pt>
                      <c:pt idx="61" formatCode="0.00">
                        <c:v>39</c:v>
                      </c:pt>
                      <c:pt idx="62" formatCode="0.00">
                        <c:v>39</c:v>
                      </c:pt>
                      <c:pt idx="63" formatCode="0.00">
                        <c:v>39</c:v>
                      </c:pt>
                      <c:pt idx="64" formatCode="0.00">
                        <c:v>39</c:v>
                      </c:pt>
                      <c:pt idx="65" formatCode="0.00">
                        <c:v>39</c:v>
                      </c:pt>
                      <c:pt idx="66" formatCode="0.00">
                        <c:v>39</c:v>
                      </c:pt>
                      <c:pt idx="67" formatCode="0.00">
                        <c:v>39</c:v>
                      </c:pt>
                      <c:pt idx="68" formatCode="0.00">
                        <c:v>39</c:v>
                      </c:pt>
                      <c:pt idx="69" formatCode="0.00">
                        <c:v>39</c:v>
                      </c:pt>
                    </c:numCache>
                  </c:numRef>
                </c:xVal>
                <c:yVal>
                  <c:numRef>
                    <c:extLst>
                      <c:ext uri="{02D57815-91ED-43cb-92C2-25804820EDAC}">
                        <c15:formulaRef>
                          <c15:sqref>Sheet1!$F$2:$F$248</c15:sqref>
                        </c15:formulaRef>
                      </c:ext>
                    </c:extLst>
                    <c:numCache>
                      <c:formatCode>General</c:formatCode>
                      <c:ptCount val="247"/>
                      <c:pt idx="109">
                        <c:v>1</c:v>
                      </c:pt>
                      <c:pt idx="110">
                        <c:v>2</c:v>
                      </c:pt>
                      <c:pt idx="111">
                        <c:v>3</c:v>
                      </c:pt>
                      <c:pt idx="112">
                        <c:v>4</c:v>
                      </c:pt>
                      <c:pt idx="113">
                        <c:v>5</c:v>
                      </c:pt>
                      <c:pt idx="114">
                        <c:v>6</c:v>
                      </c:pt>
                      <c:pt idx="115">
                        <c:v>7</c:v>
                      </c:pt>
                      <c:pt idx="116">
                        <c:v>8</c:v>
                      </c:pt>
                      <c:pt idx="117">
                        <c:v>9</c:v>
                      </c:pt>
                      <c:pt idx="118">
                        <c:v>10</c:v>
                      </c:pt>
                      <c:pt idx="119">
                        <c:v>11</c:v>
                      </c:pt>
                      <c:pt idx="120">
                        <c:v>12</c:v>
                      </c:pt>
                      <c:pt idx="121">
                        <c:v>13</c:v>
                      </c:pt>
                      <c:pt idx="122">
                        <c:v>14</c:v>
                      </c:pt>
                      <c:pt idx="123">
                        <c:v>15</c:v>
                      </c:pt>
                      <c:pt idx="124">
                        <c:v>16</c:v>
                      </c:pt>
                      <c:pt idx="125">
                        <c:v>17</c:v>
                      </c:pt>
                      <c:pt idx="126">
                        <c:v>18</c:v>
                      </c:pt>
                      <c:pt idx="127">
                        <c:v>19</c:v>
                      </c:pt>
                      <c:pt idx="128">
                        <c:v>20</c:v>
                      </c:pt>
                      <c:pt idx="129">
                        <c:v>21</c:v>
                      </c:pt>
                    </c:numCache>
                  </c:numRef>
                </c:yVal>
                <c:smooth val="0"/>
                <c:extLst>
                  <c:ext xmlns:c16="http://schemas.microsoft.com/office/drawing/2014/chart" uri="{C3380CC4-5D6E-409C-BE32-E72D297353CC}">
                    <c16:uniqueId val="{00000005-F472-418B-AF14-95FE081697AE}"/>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Sheet1!$G$1</c15:sqref>
                        </c15:formulaRef>
                      </c:ext>
                    </c:extLst>
                    <c:strCache>
                      <c:ptCount val="1"/>
                      <c:pt idx="0">
                        <c:v>joon 4</c:v>
                      </c:pt>
                    </c:strCache>
                  </c:strRef>
                </c:tx>
                <c:marker>
                  <c:symbol val="circle"/>
                  <c:size val="10"/>
                  <c:spPr>
                    <a:solidFill>
                      <a:schemeClr val="accent5"/>
                    </a:solidFill>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39</c:v>
                      </c:pt>
                      <c:pt idx="2">
                        <c:v>59</c:v>
                      </c:pt>
                      <c:pt idx="3">
                        <c:v>47</c:v>
                      </c:pt>
                      <c:pt idx="4">
                        <c:v>40</c:v>
                      </c:pt>
                      <c:pt idx="5">
                        <c:v>39</c:v>
                      </c:pt>
                      <c:pt idx="6">
                        <c:v>32</c:v>
                      </c:pt>
                      <c:pt idx="7">
                        <c:v>34</c:v>
                      </c:pt>
                      <c:pt idx="9">
                        <c:v>56</c:v>
                      </c:pt>
                      <c:pt idx="10">
                        <c:v>37</c:v>
                      </c:pt>
                      <c:pt idx="12">
                        <c:v>39</c:v>
                      </c:pt>
                      <c:pt idx="13">
                        <c:v>40</c:v>
                      </c:pt>
                      <c:pt idx="15">
                        <c:v>48</c:v>
                      </c:pt>
                      <c:pt idx="16">
                        <c:v>23</c:v>
                      </c:pt>
                      <c:pt idx="18">
                        <c:v>46</c:v>
                      </c:pt>
                      <c:pt idx="20">
                        <c:v>46</c:v>
                      </c:pt>
                      <c:pt idx="21">
                        <c:v>45</c:v>
                      </c:pt>
                      <c:pt idx="22">
                        <c:v>43</c:v>
                      </c:pt>
                      <c:pt idx="24">
                        <c:v>45</c:v>
                      </c:pt>
                      <c:pt idx="25" formatCode="0.00">
                        <c:v>39</c:v>
                      </c:pt>
                      <c:pt idx="26" formatCode="0.00">
                        <c:v>39</c:v>
                      </c:pt>
                      <c:pt idx="27" formatCode="0.00">
                        <c:v>39</c:v>
                      </c:pt>
                      <c:pt idx="28" formatCode="0.00">
                        <c:v>39</c:v>
                      </c:pt>
                      <c:pt idx="29" formatCode="0.00">
                        <c:v>39</c:v>
                      </c:pt>
                      <c:pt idx="30" formatCode="0.00">
                        <c:v>39</c:v>
                      </c:pt>
                      <c:pt idx="31" formatCode="0.00">
                        <c:v>39</c:v>
                      </c:pt>
                      <c:pt idx="32" formatCode="0.00">
                        <c:v>39</c:v>
                      </c:pt>
                      <c:pt idx="33" formatCode="0.00">
                        <c:v>39</c:v>
                      </c:pt>
                      <c:pt idx="34" formatCode="0.00">
                        <c:v>39</c:v>
                      </c:pt>
                      <c:pt idx="35" formatCode="0.00">
                        <c:v>39</c:v>
                      </c:pt>
                      <c:pt idx="36" formatCode="0.00">
                        <c:v>39</c:v>
                      </c:pt>
                      <c:pt idx="37" formatCode="0.00">
                        <c:v>39</c:v>
                      </c:pt>
                      <c:pt idx="38" formatCode="0.00">
                        <c:v>39</c:v>
                      </c:pt>
                      <c:pt idx="39" formatCode="0.00">
                        <c:v>39</c:v>
                      </c:pt>
                      <c:pt idx="40" formatCode="0.00">
                        <c:v>39</c:v>
                      </c:pt>
                      <c:pt idx="41" formatCode="0.00">
                        <c:v>39</c:v>
                      </c:pt>
                      <c:pt idx="42" formatCode="0.00">
                        <c:v>39</c:v>
                      </c:pt>
                      <c:pt idx="43" formatCode="0.00">
                        <c:v>39</c:v>
                      </c:pt>
                      <c:pt idx="44" formatCode="0.00">
                        <c:v>39</c:v>
                      </c:pt>
                      <c:pt idx="45" formatCode="0.00">
                        <c:v>39</c:v>
                      </c:pt>
                      <c:pt idx="46" formatCode="0.00">
                        <c:v>39</c:v>
                      </c:pt>
                      <c:pt idx="47" formatCode="0.00">
                        <c:v>39</c:v>
                      </c:pt>
                      <c:pt idx="48" formatCode="0.00">
                        <c:v>39</c:v>
                      </c:pt>
                      <c:pt idx="49" formatCode="0.00">
                        <c:v>39</c:v>
                      </c:pt>
                      <c:pt idx="50" formatCode="0.00">
                        <c:v>39</c:v>
                      </c:pt>
                      <c:pt idx="51" formatCode="0.00">
                        <c:v>39</c:v>
                      </c:pt>
                      <c:pt idx="52" formatCode="0.00">
                        <c:v>39</c:v>
                      </c:pt>
                      <c:pt idx="53" formatCode="0.00">
                        <c:v>39</c:v>
                      </c:pt>
                      <c:pt idx="54" formatCode="0.00">
                        <c:v>39</c:v>
                      </c:pt>
                      <c:pt idx="55" formatCode="0.00">
                        <c:v>39</c:v>
                      </c:pt>
                      <c:pt idx="56" formatCode="0.00">
                        <c:v>39</c:v>
                      </c:pt>
                      <c:pt idx="57" formatCode="0.00">
                        <c:v>39</c:v>
                      </c:pt>
                      <c:pt idx="58" formatCode="0.00">
                        <c:v>39</c:v>
                      </c:pt>
                      <c:pt idx="59" formatCode="0.00">
                        <c:v>39</c:v>
                      </c:pt>
                      <c:pt idx="60" formatCode="0.00">
                        <c:v>39</c:v>
                      </c:pt>
                      <c:pt idx="61" formatCode="0.00">
                        <c:v>39</c:v>
                      </c:pt>
                      <c:pt idx="62" formatCode="0.00">
                        <c:v>39</c:v>
                      </c:pt>
                      <c:pt idx="63" formatCode="0.00">
                        <c:v>39</c:v>
                      </c:pt>
                      <c:pt idx="64" formatCode="0.00">
                        <c:v>39</c:v>
                      </c:pt>
                      <c:pt idx="65" formatCode="0.00">
                        <c:v>39</c:v>
                      </c:pt>
                      <c:pt idx="66" formatCode="0.00">
                        <c:v>39</c:v>
                      </c:pt>
                      <c:pt idx="67" formatCode="0.00">
                        <c:v>39</c:v>
                      </c:pt>
                      <c:pt idx="68" formatCode="0.00">
                        <c:v>39</c:v>
                      </c:pt>
                      <c:pt idx="69" formatCode="0.00">
                        <c:v>39</c:v>
                      </c:pt>
                    </c:numCache>
                  </c:numRef>
                </c:xVal>
                <c:yVal>
                  <c:numRef>
                    <c:extLst xmlns:c15="http://schemas.microsoft.com/office/drawing/2012/chart">
                      <c:ext xmlns:c15="http://schemas.microsoft.com/office/drawing/2012/chart" uri="{02D57815-91ED-43cb-92C2-25804820EDAC}">
                        <c15:formulaRef>
                          <c15:sqref>Sheet1!$G$2:$G$248</c15:sqref>
                        </c15:formulaRef>
                      </c:ext>
                    </c:extLst>
                    <c:numCache>
                      <c:formatCode>General</c:formatCode>
                      <c:ptCount val="247"/>
                      <c:pt idx="130">
                        <c:v>1</c:v>
                      </c:pt>
                      <c:pt idx="131">
                        <c:v>2</c:v>
                      </c:pt>
                      <c:pt idx="132">
                        <c:v>3</c:v>
                      </c:pt>
                      <c:pt idx="133">
                        <c:v>4</c:v>
                      </c:pt>
                      <c:pt idx="134">
                        <c:v>5</c:v>
                      </c:pt>
                      <c:pt idx="135">
                        <c:v>6</c:v>
                      </c:pt>
                      <c:pt idx="136">
                        <c:v>7</c:v>
                      </c:pt>
                      <c:pt idx="137">
                        <c:v>8</c:v>
                      </c:pt>
                      <c:pt idx="138">
                        <c:v>9</c:v>
                      </c:pt>
                      <c:pt idx="139">
                        <c:v>10</c:v>
                      </c:pt>
                      <c:pt idx="140">
                        <c:v>11</c:v>
                      </c:pt>
                      <c:pt idx="141">
                        <c:v>12</c:v>
                      </c:pt>
                      <c:pt idx="142">
                        <c:v>13</c:v>
                      </c:pt>
                      <c:pt idx="143">
                        <c:v>14</c:v>
                      </c:pt>
                      <c:pt idx="144">
                        <c:v>15</c:v>
                      </c:pt>
                      <c:pt idx="145">
                        <c:v>16</c:v>
                      </c:pt>
                      <c:pt idx="146">
                        <c:v>17</c:v>
                      </c:pt>
                      <c:pt idx="147">
                        <c:v>18</c:v>
                      </c:pt>
                      <c:pt idx="148">
                        <c:v>19</c:v>
                      </c:pt>
                      <c:pt idx="149">
                        <c:v>20</c:v>
                      </c:pt>
                      <c:pt idx="150">
                        <c:v>21</c:v>
                      </c:pt>
                    </c:numCache>
                  </c:numRef>
                </c:yVal>
                <c:smooth val="0"/>
                <c:extLst xmlns:c15="http://schemas.microsoft.com/office/drawing/2012/chart">
                  <c:ext xmlns:c16="http://schemas.microsoft.com/office/drawing/2014/chart" uri="{C3380CC4-5D6E-409C-BE32-E72D297353CC}">
                    <c16:uniqueId val="{00000006-F472-418B-AF14-95FE081697AE}"/>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Sheet1!$H$1</c15:sqref>
                        </c15:formulaRef>
                      </c:ext>
                    </c:extLst>
                    <c:strCache>
                      <c:ptCount val="1"/>
                      <c:pt idx="0">
                        <c:v>joon 5</c:v>
                      </c:pt>
                    </c:strCache>
                  </c:strRef>
                </c:tx>
                <c:spPr>
                  <a:ln>
                    <a:solidFill>
                      <a:schemeClr val="accent6"/>
                    </a:solidFill>
                  </a:ln>
                </c:spPr>
                <c:marker>
                  <c:symbol val="circle"/>
                  <c:size val="10"/>
                  <c:spPr>
                    <a:solidFill>
                      <a:schemeClr val="accent6"/>
                    </a:solidFill>
                    <a:ln>
                      <a:solidFill>
                        <a:schemeClr val="accent6"/>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39</c:v>
                      </c:pt>
                      <c:pt idx="2">
                        <c:v>59</c:v>
                      </c:pt>
                      <c:pt idx="3">
                        <c:v>47</c:v>
                      </c:pt>
                      <c:pt idx="4">
                        <c:v>40</c:v>
                      </c:pt>
                      <c:pt idx="5">
                        <c:v>39</c:v>
                      </c:pt>
                      <c:pt idx="6">
                        <c:v>32</c:v>
                      </c:pt>
                      <c:pt idx="7">
                        <c:v>34</c:v>
                      </c:pt>
                      <c:pt idx="9">
                        <c:v>56</c:v>
                      </c:pt>
                      <c:pt idx="10">
                        <c:v>37</c:v>
                      </c:pt>
                      <c:pt idx="12">
                        <c:v>39</c:v>
                      </c:pt>
                      <c:pt idx="13">
                        <c:v>40</c:v>
                      </c:pt>
                      <c:pt idx="15">
                        <c:v>48</c:v>
                      </c:pt>
                      <c:pt idx="16">
                        <c:v>23</c:v>
                      </c:pt>
                      <c:pt idx="18">
                        <c:v>46</c:v>
                      </c:pt>
                      <c:pt idx="20">
                        <c:v>46</c:v>
                      </c:pt>
                      <c:pt idx="21">
                        <c:v>45</c:v>
                      </c:pt>
                      <c:pt idx="22">
                        <c:v>43</c:v>
                      </c:pt>
                      <c:pt idx="24">
                        <c:v>45</c:v>
                      </c:pt>
                      <c:pt idx="25" formatCode="0.00">
                        <c:v>39</c:v>
                      </c:pt>
                      <c:pt idx="26" formatCode="0.00">
                        <c:v>39</c:v>
                      </c:pt>
                      <c:pt idx="27" formatCode="0.00">
                        <c:v>39</c:v>
                      </c:pt>
                      <c:pt idx="28" formatCode="0.00">
                        <c:v>39</c:v>
                      </c:pt>
                      <c:pt idx="29" formatCode="0.00">
                        <c:v>39</c:v>
                      </c:pt>
                      <c:pt idx="30" formatCode="0.00">
                        <c:v>39</c:v>
                      </c:pt>
                      <c:pt idx="31" formatCode="0.00">
                        <c:v>39</c:v>
                      </c:pt>
                      <c:pt idx="32" formatCode="0.00">
                        <c:v>39</c:v>
                      </c:pt>
                      <c:pt idx="33" formatCode="0.00">
                        <c:v>39</c:v>
                      </c:pt>
                      <c:pt idx="34" formatCode="0.00">
                        <c:v>39</c:v>
                      </c:pt>
                      <c:pt idx="35" formatCode="0.00">
                        <c:v>39</c:v>
                      </c:pt>
                      <c:pt idx="36" formatCode="0.00">
                        <c:v>39</c:v>
                      </c:pt>
                      <c:pt idx="37" formatCode="0.00">
                        <c:v>39</c:v>
                      </c:pt>
                      <c:pt idx="38" formatCode="0.00">
                        <c:v>39</c:v>
                      </c:pt>
                      <c:pt idx="39" formatCode="0.00">
                        <c:v>39</c:v>
                      </c:pt>
                      <c:pt idx="40" formatCode="0.00">
                        <c:v>39</c:v>
                      </c:pt>
                      <c:pt idx="41" formatCode="0.00">
                        <c:v>39</c:v>
                      </c:pt>
                      <c:pt idx="42" formatCode="0.00">
                        <c:v>39</c:v>
                      </c:pt>
                      <c:pt idx="43" formatCode="0.00">
                        <c:v>39</c:v>
                      </c:pt>
                      <c:pt idx="44" formatCode="0.00">
                        <c:v>39</c:v>
                      </c:pt>
                      <c:pt idx="45" formatCode="0.00">
                        <c:v>39</c:v>
                      </c:pt>
                      <c:pt idx="46" formatCode="0.00">
                        <c:v>39</c:v>
                      </c:pt>
                      <c:pt idx="47" formatCode="0.00">
                        <c:v>39</c:v>
                      </c:pt>
                      <c:pt idx="48" formatCode="0.00">
                        <c:v>39</c:v>
                      </c:pt>
                      <c:pt idx="49" formatCode="0.00">
                        <c:v>39</c:v>
                      </c:pt>
                      <c:pt idx="50" formatCode="0.00">
                        <c:v>39</c:v>
                      </c:pt>
                      <c:pt idx="51" formatCode="0.00">
                        <c:v>39</c:v>
                      </c:pt>
                      <c:pt idx="52" formatCode="0.00">
                        <c:v>39</c:v>
                      </c:pt>
                      <c:pt idx="53" formatCode="0.00">
                        <c:v>39</c:v>
                      </c:pt>
                      <c:pt idx="54" formatCode="0.00">
                        <c:v>39</c:v>
                      </c:pt>
                      <c:pt idx="55" formatCode="0.00">
                        <c:v>39</c:v>
                      </c:pt>
                      <c:pt idx="56" formatCode="0.00">
                        <c:v>39</c:v>
                      </c:pt>
                      <c:pt idx="57" formatCode="0.00">
                        <c:v>39</c:v>
                      </c:pt>
                      <c:pt idx="58" formatCode="0.00">
                        <c:v>39</c:v>
                      </c:pt>
                      <c:pt idx="59" formatCode="0.00">
                        <c:v>39</c:v>
                      </c:pt>
                      <c:pt idx="60" formatCode="0.00">
                        <c:v>39</c:v>
                      </c:pt>
                      <c:pt idx="61" formatCode="0.00">
                        <c:v>39</c:v>
                      </c:pt>
                      <c:pt idx="62" formatCode="0.00">
                        <c:v>39</c:v>
                      </c:pt>
                      <c:pt idx="63" formatCode="0.00">
                        <c:v>39</c:v>
                      </c:pt>
                      <c:pt idx="64" formatCode="0.00">
                        <c:v>39</c:v>
                      </c:pt>
                      <c:pt idx="65" formatCode="0.00">
                        <c:v>39</c:v>
                      </c:pt>
                      <c:pt idx="66" formatCode="0.00">
                        <c:v>39</c:v>
                      </c:pt>
                      <c:pt idx="67" formatCode="0.00">
                        <c:v>39</c:v>
                      </c:pt>
                      <c:pt idx="68" formatCode="0.00">
                        <c:v>39</c:v>
                      </c:pt>
                      <c:pt idx="69" formatCode="0.00">
                        <c:v>39</c:v>
                      </c:pt>
                    </c:numCache>
                  </c:numRef>
                </c:xVal>
                <c:yVal>
                  <c:numRef>
                    <c:extLst xmlns:c15="http://schemas.microsoft.com/office/drawing/2012/chart">
                      <c:ext xmlns:c15="http://schemas.microsoft.com/office/drawing/2012/chart" uri="{02D57815-91ED-43cb-92C2-25804820EDAC}">
                        <c15:formulaRef>
                          <c15:sqref>Sheet1!$H$2:$H$248</c15:sqref>
                        </c15:formulaRef>
                      </c:ext>
                    </c:extLst>
                    <c:numCache>
                      <c:formatCode>General</c:formatCode>
                      <c:ptCount val="247"/>
                      <c:pt idx="151">
                        <c:v>1</c:v>
                      </c:pt>
                      <c:pt idx="152">
                        <c:v>2</c:v>
                      </c:pt>
                      <c:pt idx="153">
                        <c:v>3</c:v>
                      </c:pt>
                      <c:pt idx="154">
                        <c:v>4</c:v>
                      </c:pt>
                      <c:pt idx="155">
                        <c:v>5</c:v>
                      </c:pt>
                      <c:pt idx="156">
                        <c:v>6</c:v>
                      </c:pt>
                      <c:pt idx="157">
                        <c:v>7</c:v>
                      </c:pt>
                      <c:pt idx="158">
                        <c:v>8</c:v>
                      </c:pt>
                      <c:pt idx="159">
                        <c:v>9</c:v>
                      </c:pt>
                      <c:pt idx="160">
                        <c:v>10</c:v>
                      </c:pt>
                      <c:pt idx="161">
                        <c:v>11</c:v>
                      </c:pt>
                      <c:pt idx="162">
                        <c:v>12</c:v>
                      </c:pt>
                      <c:pt idx="163">
                        <c:v>13</c:v>
                      </c:pt>
                      <c:pt idx="164">
                        <c:v>14</c:v>
                      </c:pt>
                      <c:pt idx="165">
                        <c:v>15</c:v>
                      </c:pt>
                      <c:pt idx="166">
                        <c:v>16</c:v>
                      </c:pt>
                      <c:pt idx="167">
                        <c:v>17</c:v>
                      </c:pt>
                      <c:pt idx="168">
                        <c:v>18</c:v>
                      </c:pt>
                      <c:pt idx="169">
                        <c:v>19</c:v>
                      </c:pt>
                      <c:pt idx="170">
                        <c:v>20</c:v>
                      </c:pt>
                      <c:pt idx="171">
                        <c:v>21</c:v>
                      </c:pt>
                    </c:numCache>
                  </c:numRef>
                </c:yVal>
                <c:smooth val="0"/>
                <c:extLst xmlns:c15="http://schemas.microsoft.com/office/drawing/2012/chart">
                  <c:ext xmlns:c16="http://schemas.microsoft.com/office/drawing/2014/chart" uri="{C3380CC4-5D6E-409C-BE32-E72D297353CC}">
                    <c16:uniqueId val="{00000007-F472-418B-AF14-95FE081697AE}"/>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Sheet1!$I$1</c15:sqref>
                        </c15:formulaRef>
                      </c:ext>
                    </c:extLst>
                    <c:strCache>
                      <c:ptCount val="1"/>
                      <c:pt idx="0">
                        <c:v>joon 6</c:v>
                      </c:pt>
                    </c:strCache>
                  </c:strRef>
                </c:tx>
                <c:spPr>
                  <a:ln>
                    <a:solidFill>
                      <a:schemeClr val="accent3"/>
                    </a:solidFill>
                  </a:ln>
                </c:spPr>
                <c:marker>
                  <c:symbol val="circle"/>
                  <c:size val="10"/>
                  <c:spPr>
                    <a:solidFill>
                      <a:schemeClr val="accent3"/>
                    </a:solidFill>
                    <a:ln>
                      <a:solidFill>
                        <a:schemeClr val="accent3"/>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39</c:v>
                      </c:pt>
                      <c:pt idx="2">
                        <c:v>59</c:v>
                      </c:pt>
                      <c:pt idx="3">
                        <c:v>47</c:v>
                      </c:pt>
                      <c:pt idx="4">
                        <c:v>40</c:v>
                      </c:pt>
                      <c:pt idx="5">
                        <c:v>39</c:v>
                      </c:pt>
                      <c:pt idx="6">
                        <c:v>32</c:v>
                      </c:pt>
                      <c:pt idx="7">
                        <c:v>34</c:v>
                      </c:pt>
                      <c:pt idx="9">
                        <c:v>56</c:v>
                      </c:pt>
                      <c:pt idx="10">
                        <c:v>37</c:v>
                      </c:pt>
                      <c:pt idx="12">
                        <c:v>39</c:v>
                      </c:pt>
                      <c:pt idx="13">
                        <c:v>40</c:v>
                      </c:pt>
                      <c:pt idx="15">
                        <c:v>48</c:v>
                      </c:pt>
                      <c:pt idx="16">
                        <c:v>23</c:v>
                      </c:pt>
                      <c:pt idx="18">
                        <c:v>46</c:v>
                      </c:pt>
                      <c:pt idx="20">
                        <c:v>46</c:v>
                      </c:pt>
                      <c:pt idx="21">
                        <c:v>45</c:v>
                      </c:pt>
                      <c:pt idx="22">
                        <c:v>43</c:v>
                      </c:pt>
                      <c:pt idx="24">
                        <c:v>45</c:v>
                      </c:pt>
                      <c:pt idx="25" formatCode="0.00">
                        <c:v>39</c:v>
                      </c:pt>
                      <c:pt idx="26" formatCode="0.00">
                        <c:v>39</c:v>
                      </c:pt>
                      <c:pt idx="27" formatCode="0.00">
                        <c:v>39</c:v>
                      </c:pt>
                      <c:pt idx="28" formatCode="0.00">
                        <c:v>39</c:v>
                      </c:pt>
                      <c:pt idx="29" formatCode="0.00">
                        <c:v>39</c:v>
                      </c:pt>
                      <c:pt idx="30" formatCode="0.00">
                        <c:v>39</c:v>
                      </c:pt>
                      <c:pt idx="31" formatCode="0.00">
                        <c:v>39</c:v>
                      </c:pt>
                      <c:pt idx="32" formatCode="0.00">
                        <c:v>39</c:v>
                      </c:pt>
                      <c:pt idx="33" formatCode="0.00">
                        <c:v>39</c:v>
                      </c:pt>
                      <c:pt idx="34" formatCode="0.00">
                        <c:v>39</c:v>
                      </c:pt>
                      <c:pt idx="35" formatCode="0.00">
                        <c:v>39</c:v>
                      </c:pt>
                      <c:pt idx="36" formatCode="0.00">
                        <c:v>39</c:v>
                      </c:pt>
                      <c:pt idx="37" formatCode="0.00">
                        <c:v>39</c:v>
                      </c:pt>
                      <c:pt idx="38" formatCode="0.00">
                        <c:v>39</c:v>
                      </c:pt>
                      <c:pt idx="39" formatCode="0.00">
                        <c:v>39</c:v>
                      </c:pt>
                      <c:pt idx="40" formatCode="0.00">
                        <c:v>39</c:v>
                      </c:pt>
                      <c:pt idx="41" formatCode="0.00">
                        <c:v>39</c:v>
                      </c:pt>
                      <c:pt idx="42" formatCode="0.00">
                        <c:v>39</c:v>
                      </c:pt>
                      <c:pt idx="43" formatCode="0.00">
                        <c:v>39</c:v>
                      </c:pt>
                      <c:pt idx="44" formatCode="0.00">
                        <c:v>39</c:v>
                      </c:pt>
                      <c:pt idx="45" formatCode="0.00">
                        <c:v>39</c:v>
                      </c:pt>
                      <c:pt idx="46" formatCode="0.00">
                        <c:v>39</c:v>
                      </c:pt>
                      <c:pt idx="47" formatCode="0.00">
                        <c:v>39</c:v>
                      </c:pt>
                      <c:pt idx="48" formatCode="0.00">
                        <c:v>39</c:v>
                      </c:pt>
                      <c:pt idx="49" formatCode="0.00">
                        <c:v>39</c:v>
                      </c:pt>
                      <c:pt idx="50" formatCode="0.00">
                        <c:v>39</c:v>
                      </c:pt>
                      <c:pt idx="51" formatCode="0.00">
                        <c:v>39</c:v>
                      </c:pt>
                      <c:pt idx="52" formatCode="0.00">
                        <c:v>39</c:v>
                      </c:pt>
                      <c:pt idx="53" formatCode="0.00">
                        <c:v>39</c:v>
                      </c:pt>
                      <c:pt idx="54" formatCode="0.00">
                        <c:v>39</c:v>
                      </c:pt>
                      <c:pt idx="55" formatCode="0.00">
                        <c:v>39</c:v>
                      </c:pt>
                      <c:pt idx="56" formatCode="0.00">
                        <c:v>39</c:v>
                      </c:pt>
                      <c:pt idx="57" formatCode="0.00">
                        <c:v>39</c:v>
                      </c:pt>
                      <c:pt idx="58" formatCode="0.00">
                        <c:v>39</c:v>
                      </c:pt>
                      <c:pt idx="59" formatCode="0.00">
                        <c:v>39</c:v>
                      </c:pt>
                      <c:pt idx="60" formatCode="0.00">
                        <c:v>39</c:v>
                      </c:pt>
                      <c:pt idx="61" formatCode="0.00">
                        <c:v>39</c:v>
                      </c:pt>
                      <c:pt idx="62" formatCode="0.00">
                        <c:v>39</c:v>
                      </c:pt>
                      <c:pt idx="63" formatCode="0.00">
                        <c:v>39</c:v>
                      </c:pt>
                      <c:pt idx="64" formatCode="0.00">
                        <c:v>39</c:v>
                      </c:pt>
                      <c:pt idx="65" formatCode="0.00">
                        <c:v>39</c:v>
                      </c:pt>
                      <c:pt idx="66" formatCode="0.00">
                        <c:v>39</c:v>
                      </c:pt>
                      <c:pt idx="67" formatCode="0.00">
                        <c:v>39</c:v>
                      </c:pt>
                      <c:pt idx="68" formatCode="0.00">
                        <c:v>39</c:v>
                      </c:pt>
                      <c:pt idx="69" formatCode="0.00">
                        <c:v>39</c:v>
                      </c:pt>
                    </c:numCache>
                  </c:numRef>
                </c:xVal>
                <c:yVal>
                  <c:numRef>
                    <c:extLst xmlns:c15="http://schemas.microsoft.com/office/drawing/2012/chart">
                      <c:ext xmlns:c15="http://schemas.microsoft.com/office/drawing/2012/chart" uri="{02D57815-91ED-43cb-92C2-25804820EDAC}">
                        <c15:formulaRef>
                          <c15:sqref>Sheet1!$I$2:$I$248</c15:sqref>
                        </c15:formulaRef>
                      </c:ext>
                    </c:extLst>
                    <c:numCache>
                      <c:formatCode>General</c:formatCode>
                      <c:ptCount val="247"/>
                      <c:pt idx="172">
                        <c:v>1</c:v>
                      </c:pt>
                      <c:pt idx="173">
                        <c:v>2</c:v>
                      </c:pt>
                      <c:pt idx="174">
                        <c:v>3</c:v>
                      </c:pt>
                      <c:pt idx="175">
                        <c:v>4</c:v>
                      </c:pt>
                      <c:pt idx="176">
                        <c:v>5</c:v>
                      </c:pt>
                      <c:pt idx="177">
                        <c:v>6</c:v>
                      </c:pt>
                      <c:pt idx="178">
                        <c:v>7</c:v>
                      </c:pt>
                      <c:pt idx="179">
                        <c:v>8</c:v>
                      </c:pt>
                      <c:pt idx="180">
                        <c:v>9</c:v>
                      </c:pt>
                      <c:pt idx="181">
                        <c:v>10</c:v>
                      </c:pt>
                      <c:pt idx="182">
                        <c:v>11</c:v>
                      </c:pt>
                      <c:pt idx="183">
                        <c:v>12</c:v>
                      </c:pt>
                      <c:pt idx="184">
                        <c:v>13</c:v>
                      </c:pt>
                      <c:pt idx="185">
                        <c:v>14</c:v>
                      </c:pt>
                      <c:pt idx="186">
                        <c:v>15</c:v>
                      </c:pt>
                      <c:pt idx="187">
                        <c:v>16</c:v>
                      </c:pt>
                      <c:pt idx="188">
                        <c:v>17</c:v>
                      </c:pt>
                      <c:pt idx="189">
                        <c:v>18</c:v>
                      </c:pt>
                      <c:pt idx="190">
                        <c:v>19</c:v>
                      </c:pt>
                      <c:pt idx="191">
                        <c:v>20</c:v>
                      </c:pt>
                      <c:pt idx="192">
                        <c:v>21</c:v>
                      </c:pt>
                    </c:numCache>
                  </c:numRef>
                </c:yVal>
                <c:smooth val="0"/>
                <c:extLst xmlns:c15="http://schemas.microsoft.com/office/drawing/2012/chart">
                  <c:ext xmlns:c16="http://schemas.microsoft.com/office/drawing/2014/chart" uri="{C3380CC4-5D6E-409C-BE32-E72D297353CC}">
                    <c16:uniqueId val="{00000008-F472-418B-AF14-95FE081697AE}"/>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Sheet1!$J$1</c15:sqref>
                        </c15:formulaRef>
                      </c:ext>
                    </c:extLst>
                    <c:strCache>
                      <c:ptCount val="1"/>
                      <c:pt idx="0">
                        <c:v>joon 7</c:v>
                      </c:pt>
                    </c:strCache>
                  </c:strRef>
                </c:tx>
                <c:spPr>
                  <a:ln>
                    <a:solidFill>
                      <a:schemeClr val="tx2"/>
                    </a:solidFill>
                  </a:ln>
                </c:spPr>
                <c:marker>
                  <c:symbol val="circle"/>
                  <c:size val="10"/>
                  <c:spPr>
                    <a:solidFill>
                      <a:schemeClr val="tx2"/>
                    </a:solidFill>
                    <a:ln>
                      <a:solidFill>
                        <a:schemeClr val="tx2"/>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39</c:v>
                      </c:pt>
                      <c:pt idx="2">
                        <c:v>59</c:v>
                      </c:pt>
                      <c:pt idx="3">
                        <c:v>47</c:v>
                      </c:pt>
                      <c:pt idx="4">
                        <c:v>40</c:v>
                      </c:pt>
                      <c:pt idx="5">
                        <c:v>39</c:v>
                      </c:pt>
                      <c:pt idx="6">
                        <c:v>32</c:v>
                      </c:pt>
                      <c:pt idx="7">
                        <c:v>34</c:v>
                      </c:pt>
                      <c:pt idx="9">
                        <c:v>56</c:v>
                      </c:pt>
                      <c:pt idx="10">
                        <c:v>37</c:v>
                      </c:pt>
                      <c:pt idx="12">
                        <c:v>39</c:v>
                      </c:pt>
                      <c:pt idx="13">
                        <c:v>40</c:v>
                      </c:pt>
                      <c:pt idx="15">
                        <c:v>48</c:v>
                      </c:pt>
                      <c:pt idx="16">
                        <c:v>23</c:v>
                      </c:pt>
                      <c:pt idx="18">
                        <c:v>46</c:v>
                      </c:pt>
                      <c:pt idx="20">
                        <c:v>46</c:v>
                      </c:pt>
                      <c:pt idx="21">
                        <c:v>45</c:v>
                      </c:pt>
                      <c:pt idx="22">
                        <c:v>43</c:v>
                      </c:pt>
                      <c:pt idx="24">
                        <c:v>45</c:v>
                      </c:pt>
                      <c:pt idx="25" formatCode="0.00">
                        <c:v>39</c:v>
                      </c:pt>
                      <c:pt idx="26" formatCode="0.00">
                        <c:v>39</c:v>
                      </c:pt>
                      <c:pt idx="27" formatCode="0.00">
                        <c:v>39</c:v>
                      </c:pt>
                      <c:pt idx="28" formatCode="0.00">
                        <c:v>39</c:v>
                      </c:pt>
                      <c:pt idx="29" formatCode="0.00">
                        <c:v>39</c:v>
                      </c:pt>
                      <c:pt idx="30" formatCode="0.00">
                        <c:v>39</c:v>
                      </c:pt>
                      <c:pt idx="31" formatCode="0.00">
                        <c:v>39</c:v>
                      </c:pt>
                      <c:pt idx="32" formatCode="0.00">
                        <c:v>39</c:v>
                      </c:pt>
                      <c:pt idx="33" formatCode="0.00">
                        <c:v>39</c:v>
                      </c:pt>
                      <c:pt idx="34" formatCode="0.00">
                        <c:v>39</c:v>
                      </c:pt>
                      <c:pt idx="35" formatCode="0.00">
                        <c:v>39</c:v>
                      </c:pt>
                      <c:pt idx="36" formatCode="0.00">
                        <c:v>39</c:v>
                      </c:pt>
                      <c:pt idx="37" formatCode="0.00">
                        <c:v>39</c:v>
                      </c:pt>
                      <c:pt idx="38" formatCode="0.00">
                        <c:v>39</c:v>
                      </c:pt>
                      <c:pt idx="39" formatCode="0.00">
                        <c:v>39</c:v>
                      </c:pt>
                      <c:pt idx="40" formatCode="0.00">
                        <c:v>39</c:v>
                      </c:pt>
                      <c:pt idx="41" formatCode="0.00">
                        <c:v>39</c:v>
                      </c:pt>
                      <c:pt idx="42" formatCode="0.00">
                        <c:v>39</c:v>
                      </c:pt>
                      <c:pt idx="43" formatCode="0.00">
                        <c:v>39</c:v>
                      </c:pt>
                      <c:pt idx="44" formatCode="0.00">
                        <c:v>39</c:v>
                      </c:pt>
                      <c:pt idx="45" formatCode="0.00">
                        <c:v>39</c:v>
                      </c:pt>
                      <c:pt idx="46" formatCode="0.00">
                        <c:v>39</c:v>
                      </c:pt>
                      <c:pt idx="47" formatCode="0.00">
                        <c:v>39</c:v>
                      </c:pt>
                      <c:pt idx="48" formatCode="0.00">
                        <c:v>39</c:v>
                      </c:pt>
                      <c:pt idx="49" formatCode="0.00">
                        <c:v>39</c:v>
                      </c:pt>
                      <c:pt idx="50" formatCode="0.00">
                        <c:v>39</c:v>
                      </c:pt>
                      <c:pt idx="51" formatCode="0.00">
                        <c:v>39</c:v>
                      </c:pt>
                      <c:pt idx="52" formatCode="0.00">
                        <c:v>39</c:v>
                      </c:pt>
                      <c:pt idx="53" formatCode="0.00">
                        <c:v>39</c:v>
                      </c:pt>
                      <c:pt idx="54" formatCode="0.00">
                        <c:v>39</c:v>
                      </c:pt>
                      <c:pt idx="55" formatCode="0.00">
                        <c:v>39</c:v>
                      </c:pt>
                      <c:pt idx="56" formatCode="0.00">
                        <c:v>39</c:v>
                      </c:pt>
                      <c:pt idx="57" formatCode="0.00">
                        <c:v>39</c:v>
                      </c:pt>
                      <c:pt idx="58" formatCode="0.00">
                        <c:v>39</c:v>
                      </c:pt>
                      <c:pt idx="59" formatCode="0.00">
                        <c:v>39</c:v>
                      </c:pt>
                      <c:pt idx="60" formatCode="0.00">
                        <c:v>39</c:v>
                      </c:pt>
                      <c:pt idx="61" formatCode="0.00">
                        <c:v>39</c:v>
                      </c:pt>
                      <c:pt idx="62" formatCode="0.00">
                        <c:v>39</c:v>
                      </c:pt>
                      <c:pt idx="63" formatCode="0.00">
                        <c:v>39</c:v>
                      </c:pt>
                      <c:pt idx="64" formatCode="0.00">
                        <c:v>39</c:v>
                      </c:pt>
                      <c:pt idx="65" formatCode="0.00">
                        <c:v>39</c:v>
                      </c:pt>
                      <c:pt idx="66" formatCode="0.00">
                        <c:v>39</c:v>
                      </c:pt>
                      <c:pt idx="67" formatCode="0.00">
                        <c:v>39</c:v>
                      </c:pt>
                      <c:pt idx="68" formatCode="0.00">
                        <c:v>39</c:v>
                      </c:pt>
                      <c:pt idx="69" formatCode="0.00">
                        <c:v>39</c:v>
                      </c:pt>
                    </c:numCache>
                  </c:numRef>
                </c:xVal>
                <c:yVal>
                  <c:numRef>
                    <c:extLst xmlns:c15="http://schemas.microsoft.com/office/drawing/2012/chart">
                      <c:ext xmlns:c15="http://schemas.microsoft.com/office/drawing/2012/chart" uri="{02D57815-91ED-43cb-92C2-25804820EDAC}">
                        <c15:formulaRef>
                          <c15:sqref>Sheet1!$J$2:$J$248</c15:sqref>
                        </c15:formulaRef>
                      </c:ext>
                    </c:extLst>
                    <c:numCache>
                      <c:formatCode>General</c:formatCode>
                      <c:ptCount val="247"/>
                      <c:pt idx="193">
                        <c:v>1</c:v>
                      </c:pt>
                      <c:pt idx="194">
                        <c:v>2</c:v>
                      </c:pt>
                      <c:pt idx="195">
                        <c:v>3</c:v>
                      </c:pt>
                      <c:pt idx="196">
                        <c:v>4</c:v>
                      </c:pt>
                      <c:pt idx="197">
                        <c:v>5</c:v>
                      </c:pt>
                      <c:pt idx="198">
                        <c:v>6</c:v>
                      </c:pt>
                      <c:pt idx="199">
                        <c:v>7</c:v>
                      </c:pt>
                      <c:pt idx="200">
                        <c:v>8</c:v>
                      </c:pt>
                      <c:pt idx="201">
                        <c:v>9</c:v>
                      </c:pt>
                      <c:pt idx="202">
                        <c:v>10</c:v>
                      </c:pt>
                      <c:pt idx="203">
                        <c:v>11</c:v>
                      </c:pt>
                      <c:pt idx="204">
                        <c:v>12</c:v>
                      </c:pt>
                      <c:pt idx="205">
                        <c:v>13</c:v>
                      </c:pt>
                      <c:pt idx="206">
                        <c:v>14</c:v>
                      </c:pt>
                      <c:pt idx="207">
                        <c:v>15</c:v>
                      </c:pt>
                      <c:pt idx="208">
                        <c:v>16</c:v>
                      </c:pt>
                      <c:pt idx="209">
                        <c:v>17</c:v>
                      </c:pt>
                      <c:pt idx="210">
                        <c:v>18</c:v>
                      </c:pt>
                      <c:pt idx="211">
                        <c:v>19</c:v>
                      </c:pt>
                      <c:pt idx="212">
                        <c:v>20</c:v>
                      </c:pt>
                      <c:pt idx="213">
                        <c:v>21</c:v>
                      </c:pt>
                    </c:numCache>
                  </c:numRef>
                </c:yVal>
                <c:smooth val="0"/>
                <c:extLst xmlns:c15="http://schemas.microsoft.com/office/drawing/2012/chart">
                  <c:ext xmlns:c16="http://schemas.microsoft.com/office/drawing/2014/chart" uri="{C3380CC4-5D6E-409C-BE32-E72D297353CC}">
                    <c16:uniqueId val="{00000009-F472-418B-AF14-95FE081697AE}"/>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Sheet1!$K$1</c15:sqref>
                        </c15:formulaRef>
                      </c:ext>
                    </c:extLst>
                    <c:strCache>
                      <c:ptCount val="1"/>
                      <c:pt idx="0">
                        <c:v>joon 8</c:v>
                      </c:pt>
                    </c:strCache>
                  </c:strRef>
                </c:tx>
                <c:spPr>
                  <a:ln>
                    <a:solidFill>
                      <a:srgbClr val="131C6B"/>
                    </a:solidFill>
                  </a:ln>
                </c:spPr>
                <c:marker>
                  <c:symbol val="circle"/>
                  <c:size val="10"/>
                  <c:spPr>
                    <a:solidFill>
                      <a:srgbClr val="131C6B"/>
                    </a:solidFill>
                    <a:ln>
                      <a:solidFill>
                        <a:srgbClr val="131C6B"/>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39</c:v>
                      </c:pt>
                      <c:pt idx="2">
                        <c:v>59</c:v>
                      </c:pt>
                      <c:pt idx="3">
                        <c:v>47</c:v>
                      </c:pt>
                      <c:pt idx="4">
                        <c:v>40</c:v>
                      </c:pt>
                      <c:pt idx="5">
                        <c:v>39</c:v>
                      </c:pt>
                      <c:pt idx="6">
                        <c:v>32</c:v>
                      </c:pt>
                      <c:pt idx="7">
                        <c:v>34</c:v>
                      </c:pt>
                      <c:pt idx="9">
                        <c:v>56</c:v>
                      </c:pt>
                      <c:pt idx="10">
                        <c:v>37</c:v>
                      </c:pt>
                      <c:pt idx="12">
                        <c:v>39</c:v>
                      </c:pt>
                      <c:pt idx="13">
                        <c:v>40</c:v>
                      </c:pt>
                      <c:pt idx="15">
                        <c:v>48</c:v>
                      </c:pt>
                      <c:pt idx="16">
                        <c:v>23</c:v>
                      </c:pt>
                      <c:pt idx="18">
                        <c:v>46</c:v>
                      </c:pt>
                      <c:pt idx="20">
                        <c:v>46</c:v>
                      </c:pt>
                      <c:pt idx="21">
                        <c:v>45</c:v>
                      </c:pt>
                      <c:pt idx="22">
                        <c:v>43</c:v>
                      </c:pt>
                      <c:pt idx="24">
                        <c:v>45</c:v>
                      </c:pt>
                      <c:pt idx="25" formatCode="0.00">
                        <c:v>39</c:v>
                      </c:pt>
                      <c:pt idx="26" formatCode="0.00">
                        <c:v>39</c:v>
                      </c:pt>
                      <c:pt idx="27" formatCode="0.00">
                        <c:v>39</c:v>
                      </c:pt>
                      <c:pt idx="28" formatCode="0.00">
                        <c:v>39</c:v>
                      </c:pt>
                      <c:pt idx="29" formatCode="0.00">
                        <c:v>39</c:v>
                      </c:pt>
                      <c:pt idx="30" formatCode="0.00">
                        <c:v>39</c:v>
                      </c:pt>
                      <c:pt idx="31" formatCode="0.00">
                        <c:v>39</c:v>
                      </c:pt>
                      <c:pt idx="32" formatCode="0.00">
                        <c:v>39</c:v>
                      </c:pt>
                      <c:pt idx="33" formatCode="0.00">
                        <c:v>39</c:v>
                      </c:pt>
                      <c:pt idx="34" formatCode="0.00">
                        <c:v>39</c:v>
                      </c:pt>
                      <c:pt idx="35" formatCode="0.00">
                        <c:v>39</c:v>
                      </c:pt>
                      <c:pt idx="36" formatCode="0.00">
                        <c:v>39</c:v>
                      </c:pt>
                      <c:pt idx="37" formatCode="0.00">
                        <c:v>39</c:v>
                      </c:pt>
                      <c:pt idx="38" formatCode="0.00">
                        <c:v>39</c:v>
                      </c:pt>
                      <c:pt idx="39" formatCode="0.00">
                        <c:v>39</c:v>
                      </c:pt>
                      <c:pt idx="40" formatCode="0.00">
                        <c:v>39</c:v>
                      </c:pt>
                      <c:pt idx="41" formatCode="0.00">
                        <c:v>39</c:v>
                      </c:pt>
                      <c:pt idx="42" formatCode="0.00">
                        <c:v>39</c:v>
                      </c:pt>
                      <c:pt idx="43" formatCode="0.00">
                        <c:v>39</c:v>
                      </c:pt>
                      <c:pt idx="44" formatCode="0.00">
                        <c:v>39</c:v>
                      </c:pt>
                      <c:pt idx="45" formatCode="0.00">
                        <c:v>39</c:v>
                      </c:pt>
                      <c:pt idx="46" formatCode="0.00">
                        <c:v>39</c:v>
                      </c:pt>
                      <c:pt idx="47" formatCode="0.00">
                        <c:v>39</c:v>
                      </c:pt>
                      <c:pt idx="48" formatCode="0.00">
                        <c:v>39</c:v>
                      </c:pt>
                      <c:pt idx="49" formatCode="0.00">
                        <c:v>39</c:v>
                      </c:pt>
                      <c:pt idx="50" formatCode="0.00">
                        <c:v>39</c:v>
                      </c:pt>
                      <c:pt idx="51" formatCode="0.00">
                        <c:v>39</c:v>
                      </c:pt>
                      <c:pt idx="52" formatCode="0.00">
                        <c:v>39</c:v>
                      </c:pt>
                      <c:pt idx="53" formatCode="0.00">
                        <c:v>39</c:v>
                      </c:pt>
                      <c:pt idx="54" formatCode="0.00">
                        <c:v>39</c:v>
                      </c:pt>
                      <c:pt idx="55" formatCode="0.00">
                        <c:v>39</c:v>
                      </c:pt>
                      <c:pt idx="56" formatCode="0.00">
                        <c:v>39</c:v>
                      </c:pt>
                      <c:pt idx="57" formatCode="0.00">
                        <c:v>39</c:v>
                      </c:pt>
                      <c:pt idx="58" formatCode="0.00">
                        <c:v>39</c:v>
                      </c:pt>
                      <c:pt idx="59" formatCode="0.00">
                        <c:v>39</c:v>
                      </c:pt>
                      <c:pt idx="60" formatCode="0.00">
                        <c:v>39</c:v>
                      </c:pt>
                      <c:pt idx="61" formatCode="0.00">
                        <c:v>39</c:v>
                      </c:pt>
                      <c:pt idx="62" formatCode="0.00">
                        <c:v>39</c:v>
                      </c:pt>
                      <c:pt idx="63" formatCode="0.00">
                        <c:v>39</c:v>
                      </c:pt>
                      <c:pt idx="64" formatCode="0.00">
                        <c:v>39</c:v>
                      </c:pt>
                      <c:pt idx="65" formatCode="0.00">
                        <c:v>39</c:v>
                      </c:pt>
                      <c:pt idx="66" formatCode="0.00">
                        <c:v>39</c:v>
                      </c:pt>
                      <c:pt idx="67" formatCode="0.00">
                        <c:v>39</c:v>
                      </c:pt>
                      <c:pt idx="68" formatCode="0.00">
                        <c:v>39</c:v>
                      </c:pt>
                      <c:pt idx="69" formatCode="0.00">
                        <c:v>39</c:v>
                      </c:pt>
                    </c:numCache>
                  </c:numRef>
                </c:xVal>
                <c:yVal>
                  <c:numRef>
                    <c:extLst xmlns:c15="http://schemas.microsoft.com/office/drawing/2012/chart">
                      <c:ext xmlns:c15="http://schemas.microsoft.com/office/drawing/2012/chart" uri="{02D57815-91ED-43cb-92C2-25804820EDAC}">
                        <c15:formulaRef>
                          <c15:sqref>Sheet1!$K$2:$K$248</c15:sqref>
                        </c15:formulaRef>
                      </c:ext>
                    </c:extLst>
                    <c:numCache>
                      <c:formatCode>General</c:formatCode>
                      <c:ptCount val="247"/>
                      <c:pt idx="214">
                        <c:v>1</c:v>
                      </c:pt>
                      <c:pt idx="215">
                        <c:v>2</c:v>
                      </c:pt>
                      <c:pt idx="216">
                        <c:v>3</c:v>
                      </c:pt>
                      <c:pt idx="217">
                        <c:v>4</c:v>
                      </c:pt>
                      <c:pt idx="218">
                        <c:v>5</c:v>
                      </c:pt>
                      <c:pt idx="219">
                        <c:v>6</c:v>
                      </c:pt>
                      <c:pt idx="220">
                        <c:v>7</c:v>
                      </c:pt>
                      <c:pt idx="221">
                        <c:v>8</c:v>
                      </c:pt>
                      <c:pt idx="222">
                        <c:v>9</c:v>
                      </c:pt>
                      <c:pt idx="223">
                        <c:v>10</c:v>
                      </c:pt>
                      <c:pt idx="224">
                        <c:v>11</c:v>
                      </c:pt>
                      <c:pt idx="225">
                        <c:v>12</c:v>
                      </c:pt>
                      <c:pt idx="226">
                        <c:v>13</c:v>
                      </c:pt>
                      <c:pt idx="227">
                        <c:v>14</c:v>
                      </c:pt>
                      <c:pt idx="228">
                        <c:v>15</c:v>
                      </c:pt>
                      <c:pt idx="229">
                        <c:v>16</c:v>
                      </c:pt>
                      <c:pt idx="230">
                        <c:v>17</c:v>
                      </c:pt>
                      <c:pt idx="231">
                        <c:v>18</c:v>
                      </c:pt>
                      <c:pt idx="232">
                        <c:v>19</c:v>
                      </c:pt>
                      <c:pt idx="233">
                        <c:v>20</c:v>
                      </c:pt>
                      <c:pt idx="234">
                        <c:v>21</c:v>
                      </c:pt>
                    </c:numCache>
                  </c:numRef>
                </c:yVal>
                <c:smooth val="0"/>
                <c:extLst xmlns:c15="http://schemas.microsoft.com/office/drawing/2012/chart">
                  <c:ext xmlns:c16="http://schemas.microsoft.com/office/drawing/2014/chart" uri="{C3380CC4-5D6E-409C-BE32-E72D297353CC}">
                    <c16:uniqueId val="{0000000A-F472-418B-AF14-95FE081697AE}"/>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Sheet1!$L$1</c15:sqref>
                        </c15:formulaRef>
                      </c:ext>
                    </c:extLst>
                    <c:strCache>
                      <c:ptCount val="1"/>
                      <c:pt idx="0">
                        <c:v>joon 9</c:v>
                      </c:pt>
                    </c:strCache>
                  </c:strRef>
                </c:tx>
                <c:spPr>
                  <a:ln>
                    <a:solidFill>
                      <a:schemeClr val="accent5">
                        <a:lumMod val="60000"/>
                        <a:lumOff val="40000"/>
                      </a:schemeClr>
                    </a:solidFill>
                  </a:ln>
                </c:spPr>
                <c:marker>
                  <c:symbol val="circle"/>
                  <c:size val="10"/>
                  <c:spPr>
                    <a:solidFill>
                      <a:schemeClr val="accent5">
                        <a:lumMod val="60000"/>
                        <a:lumOff val="40000"/>
                      </a:schemeClr>
                    </a:solidFill>
                    <a:ln>
                      <a:solidFill>
                        <a:schemeClr val="accent5">
                          <a:lumMod val="60000"/>
                          <a:lumOff val="40000"/>
                        </a:schemeClr>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39</c:v>
                      </c:pt>
                      <c:pt idx="2">
                        <c:v>59</c:v>
                      </c:pt>
                      <c:pt idx="3">
                        <c:v>47</c:v>
                      </c:pt>
                      <c:pt idx="4">
                        <c:v>40</c:v>
                      </c:pt>
                      <c:pt idx="5">
                        <c:v>39</c:v>
                      </c:pt>
                      <c:pt idx="6">
                        <c:v>32</c:v>
                      </c:pt>
                      <c:pt idx="7">
                        <c:v>34</c:v>
                      </c:pt>
                      <c:pt idx="9">
                        <c:v>56</c:v>
                      </c:pt>
                      <c:pt idx="10">
                        <c:v>37</c:v>
                      </c:pt>
                      <c:pt idx="12">
                        <c:v>39</c:v>
                      </c:pt>
                      <c:pt idx="13">
                        <c:v>40</c:v>
                      </c:pt>
                      <c:pt idx="15">
                        <c:v>48</c:v>
                      </c:pt>
                      <c:pt idx="16">
                        <c:v>23</c:v>
                      </c:pt>
                      <c:pt idx="18">
                        <c:v>46</c:v>
                      </c:pt>
                      <c:pt idx="20">
                        <c:v>46</c:v>
                      </c:pt>
                      <c:pt idx="21">
                        <c:v>45</c:v>
                      </c:pt>
                      <c:pt idx="22">
                        <c:v>43</c:v>
                      </c:pt>
                      <c:pt idx="24">
                        <c:v>45</c:v>
                      </c:pt>
                      <c:pt idx="25" formatCode="0.00">
                        <c:v>39</c:v>
                      </c:pt>
                      <c:pt idx="26" formatCode="0.00">
                        <c:v>39</c:v>
                      </c:pt>
                      <c:pt idx="27" formatCode="0.00">
                        <c:v>39</c:v>
                      </c:pt>
                      <c:pt idx="28" formatCode="0.00">
                        <c:v>39</c:v>
                      </c:pt>
                      <c:pt idx="29" formatCode="0.00">
                        <c:v>39</c:v>
                      </c:pt>
                      <c:pt idx="30" formatCode="0.00">
                        <c:v>39</c:v>
                      </c:pt>
                      <c:pt idx="31" formatCode="0.00">
                        <c:v>39</c:v>
                      </c:pt>
                      <c:pt idx="32" formatCode="0.00">
                        <c:v>39</c:v>
                      </c:pt>
                      <c:pt idx="33" formatCode="0.00">
                        <c:v>39</c:v>
                      </c:pt>
                      <c:pt idx="34" formatCode="0.00">
                        <c:v>39</c:v>
                      </c:pt>
                      <c:pt idx="35" formatCode="0.00">
                        <c:v>39</c:v>
                      </c:pt>
                      <c:pt idx="36" formatCode="0.00">
                        <c:v>39</c:v>
                      </c:pt>
                      <c:pt idx="37" formatCode="0.00">
                        <c:v>39</c:v>
                      </c:pt>
                      <c:pt idx="38" formatCode="0.00">
                        <c:v>39</c:v>
                      </c:pt>
                      <c:pt idx="39" formatCode="0.00">
                        <c:v>39</c:v>
                      </c:pt>
                      <c:pt idx="40" formatCode="0.00">
                        <c:v>39</c:v>
                      </c:pt>
                      <c:pt idx="41" formatCode="0.00">
                        <c:v>39</c:v>
                      </c:pt>
                      <c:pt idx="42" formatCode="0.00">
                        <c:v>39</c:v>
                      </c:pt>
                      <c:pt idx="43" formatCode="0.00">
                        <c:v>39</c:v>
                      </c:pt>
                      <c:pt idx="44" formatCode="0.00">
                        <c:v>39</c:v>
                      </c:pt>
                      <c:pt idx="45" formatCode="0.00">
                        <c:v>39</c:v>
                      </c:pt>
                      <c:pt idx="46" formatCode="0.00">
                        <c:v>39</c:v>
                      </c:pt>
                      <c:pt idx="47" formatCode="0.00">
                        <c:v>39</c:v>
                      </c:pt>
                      <c:pt idx="48" formatCode="0.00">
                        <c:v>39</c:v>
                      </c:pt>
                      <c:pt idx="49" formatCode="0.00">
                        <c:v>39</c:v>
                      </c:pt>
                      <c:pt idx="50" formatCode="0.00">
                        <c:v>39</c:v>
                      </c:pt>
                      <c:pt idx="51" formatCode="0.00">
                        <c:v>39</c:v>
                      </c:pt>
                      <c:pt idx="52" formatCode="0.00">
                        <c:v>39</c:v>
                      </c:pt>
                      <c:pt idx="53" formatCode="0.00">
                        <c:v>39</c:v>
                      </c:pt>
                      <c:pt idx="54" formatCode="0.00">
                        <c:v>39</c:v>
                      </c:pt>
                      <c:pt idx="55" formatCode="0.00">
                        <c:v>39</c:v>
                      </c:pt>
                      <c:pt idx="56" formatCode="0.00">
                        <c:v>39</c:v>
                      </c:pt>
                      <c:pt idx="57" formatCode="0.00">
                        <c:v>39</c:v>
                      </c:pt>
                      <c:pt idx="58" formatCode="0.00">
                        <c:v>39</c:v>
                      </c:pt>
                      <c:pt idx="59" formatCode="0.00">
                        <c:v>39</c:v>
                      </c:pt>
                      <c:pt idx="60" formatCode="0.00">
                        <c:v>39</c:v>
                      </c:pt>
                      <c:pt idx="61" formatCode="0.00">
                        <c:v>39</c:v>
                      </c:pt>
                      <c:pt idx="62" formatCode="0.00">
                        <c:v>39</c:v>
                      </c:pt>
                      <c:pt idx="63" formatCode="0.00">
                        <c:v>39</c:v>
                      </c:pt>
                      <c:pt idx="64" formatCode="0.00">
                        <c:v>39</c:v>
                      </c:pt>
                      <c:pt idx="65" formatCode="0.00">
                        <c:v>39</c:v>
                      </c:pt>
                      <c:pt idx="66" formatCode="0.00">
                        <c:v>39</c:v>
                      </c:pt>
                      <c:pt idx="67" formatCode="0.00">
                        <c:v>39</c:v>
                      </c:pt>
                      <c:pt idx="68" formatCode="0.00">
                        <c:v>39</c:v>
                      </c:pt>
                      <c:pt idx="69" formatCode="0.00">
                        <c:v>39</c:v>
                      </c:pt>
                    </c:numCache>
                  </c:numRef>
                </c:xVal>
                <c:yVal>
                  <c:numRef>
                    <c:extLst xmlns:c15="http://schemas.microsoft.com/office/drawing/2012/chart">
                      <c:ext xmlns:c15="http://schemas.microsoft.com/office/drawing/2012/chart" uri="{02D57815-91ED-43cb-92C2-25804820EDAC}">
                        <c15:formulaRef>
                          <c15:sqref>Sheet1!$L$2:$L$248</c15:sqref>
                        </c15:formulaRef>
                      </c:ext>
                    </c:extLst>
                    <c:numCache>
                      <c:formatCode>General</c:formatCode>
                      <c:ptCount val="247"/>
                      <c:pt idx="235">
                        <c:v>1</c:v>
                      </c:pt>
                      <c:pt idx="236">
                        <c:v>2</c:v>
                      </c:pt>
                      <c:pt idx="237">
                        <c:v>3</c:v>
                      </c:pt>
                      <c:pt idx="238">
                        <c:v>4</c:v>
                      </c:pt>
                      <c:pt idx="239">
                        <c:v>5</c:v>
                      </c:pt>
                      <c:pt idx="240">
                        <c:v>6</c:v>
                      </c:pt>
                      <c:pt idx="241">
                        <c:v>7</c:v>
                      </c:pt>
                      <c:pt idx="242">
                        <c:v>8</c:v>
                      </c:pt>
                      <c:pt idx="243">
                        <c:v>9</c:v>
                      </c:pt>
                      <c:pt idx="244">
                        <c:v>10</c:v>
                      </c:pt>
                      <c:pt idx="245">
                        <c:v>11</c:v>
                      </c:pt>
                      <c:pt idx="246">
                        <c:v>13</c:v>
                      </c:pt>
                    </c:numCache>
                  </c:numRef>
                </c:yVal>
                <c:smooth val="0"/>
                <c:extLst xmlns:c15="http://schemas.microsoft.com/office/drawing/2012/chart">
                  <c:ext xmlns:c16="http://schemas.microsoft.com/office/drawing/2014/chart" uri="{C3380CC4-5D6E-409C-BE32-E72D297353CC}">
                    <c16:uniqueId val="{0000000B-F472-418B-AF14-95FE081697AE}"/>
                  </c:ext>
                </c:extLst>
              </c15:ser>
            </c15:filteredScatterSeries>
            <c15:filteredScatterSeries>
              <c15:ser>
                <c:idx val="12"/>
                <c:order val="10"/>
                <c:tx>
                  <c:strRef>
                    <c:extLst xmlns:c15="http://schemas.microsoft.com/office/drawing/2012/chart">
                      <c:ext xmlns:c15="http://schemas.microsoft.com/office/drawing/2012/chart" uri="{02D57815-91ED-43cb-92C2-25804820EDAC}">
                        <c15:formulaRef>
                          <c15:sqref>Sheet1!$M$1</c15:sqref>
                        </c15:formulaRef>
                      </c:ext>
                    </c:extLst>
                    <c:strCache>
                      <c:ptCount val="1"/>
                      <c:pt idx="0">
                        <c:v>joon 10</c:v>
                      </c:pt>
                    </c:strCache>
                  </c:strRef>
                </c:tx>
                <c:spPr>
                  <a:ln>
                    <a:solidFill>
                      <a:schemeClr val="tx2">
                        <a:lumMod val="75000"/>
                      </a:schemeClr>
                    </a:solidFill>
                  </a:ln>
                </c:spPr>
                <c:marker>
                  <c:symbol val="circle"/>
                  <c:size val="10"/>
                  <c:spPr>
                    <a:solidFill>
                      <a:schemeClr val="tx2">
                        <a:lumMod val="75000"/>
                      </a:schemeClr>
                    </a:solidFill>
                    <a:ln>
                      <a:solidFill>
                        <a:schemeClr val="tx2">
                          <a:lumMod val="75000"/>
                        </a:schemeClr>
                      </a:solidFill>
                    </a:ln>
                  </c:spPr>
                </c:marker>
                <c:dLbls>
                  <c:delete val="1"/>
                </c:dLbls>
                <c:xVal>
                  <c:numRef>
                    <c:extLst xmlns:c15="http://schemas.microsoft.com/office/drawing/2012/chart">
                      <c:ext xmlns:c15="http://schemas.microsoft.com/office/drawing/2012/chart" uri="{02D57815-91ED-43cb-92C2-25804820EDAC}">
                        <c15:formulaRef>
                          <c15:sqref>Sheet1!$B$2:$B$261</c15:sqref>
                        </c15:formulaRef>
                      </c:ext>
                    </c:extLst>
                    <c:numCache>
                      <c:formatCode>General</c:formatCode>
                      <c:ptCount val="260"/>
                      <c:pt idx="0">
                        <c:v>39</c:v>
                      </c:pt>
                      <c:pt idx="2">
                        <c:v>59</c:v>
                      </c:pt>
                      <c:pt idx="3">
                        <c:v>47</c:v>
                      </c:pt>
                      <c:pt idx="4">
                        <c:v>40</c:v>
                      </c:pt>
                      <c:pt idx="5">
                        <c:v>39</c:v>
                      </c:pt>
                      <c:pt idx="6">
                        <c:v>32</c:v>
                      </c:pt>
                      <c:pt idx="7">
                        <c:v>34</c:v>
                      </c:pt>
                      <c:pt idx="9">
                        <c:v>56</c:v>
                      </c:pt>
                      <c:pt idx="10">
                        <c:v>37</c:v>
                      </c:pt>
                      <c:pt idx="12">
                        <c:v>39</c:v>
                      </c:pt>
                      <c:pt idx="13">
                        <c:v>40</c:v>
                      </c:pt>
                      <c:pt idx="15">
                        <c:v>48</c:v>
                      </c:pt>
                      <c:pt idx="16">
                        <c:v>23</c:v>
                      </c:pt>
                      <c:pt idx="18">
                        <c:v>46</c:v>
                      </c:pt>
                      <c:pt idx="20">
                        <c:v>46</c:v>
                      </c:pt>
                      <c:pt idx="21">
                        <c:v>45</c:v>
                      </c:pt>
                      <c:pt idx="22">
                        <c:v>43</c:v>
                      </c:pt>
                      <c:pt idx="24">
                        <c:v>45</c:v>
                      </c:pt>
                      <c:pt idx="25" formatCode="0.00">
                        <c:v>39</c:v>
                      </c:pt>
                      <c:pt idx="26" formatCode="0.00">
                        <c:v>39</c:v>
                      </c:pt>
                      <c:pt idx="27" formatCode="0.00">
                        <c:v>39</c:v>
                      </c:pt>
                      <c:pt idx="28" formatCode="0.00">
                        <c:v>39</c:v>
                      </c:pt>
                      <c:pt idx="29" formatCode="0.00">
                        <c:v>39</c:v>
                      </c:pt>
                      <c:pt idx="30" formatCode="0.00">
                        <c:v>39</c:v>
                      </c:pt>
                      <c:pt idx="31" formatCode="0.00">
                        <c:v>39</c:v>
                      </c:pt>
                      <c:pt idx="32" formatCode="0.00">
                        <c:v>39</c:v>
                      </c:pt>
                      <c:pt idx="33" formatCode="0.00">
                        <c:v>39</c:v>
                      </c:pt>
                      <c:pt idx="34" formatCode="0.00">
                        <c:v>39</c:v>
                      </c:pt>
                      <c:pt idx="35" formatCode="0.00">
                        <c:v>39</c:v>
                      </c:pt>
                      <c:pt idx="36" formatCode="0.00">
                        <c:v>39</c:v>
                      </c:pt>
                      <c:pt idx="37" formatCode="0.00">
                        <c:v>39</c:v>
                      </c:pt>
                      <c:pt idx="38" formatCode="0.00">
                        <c:v>39</c:v>
                      </c:pt>
                      <c:pt idx="39" formatCode="0.00">
                        <c:v>39</c:v>
                      </c:pt>
                      <c:pt idx="40" formatCode="0.00">
                        <c:v>39</c:v>
                      </c:pt>
                      <c:pt idx="41" formatCode="0.00">
                        <c:v>39</c:v>
                      </c:pt>
                      <c:pt idx="42" formatCode="0.00">
                        <c:v>39</c:v>
                      </c:pt>
                      <c:pt idx="43" formatCode="0.00">
                        <c:v>39</c:v>
                      </c:pt>
                      <c:pt idx="44" formatCode="0.00">
                        <c:v>39</c:v>
                      </c:pt>
                      <c:pt idx="45" formatCode="0.00">
                        <c:v>39</c:v>
                      </c:pt>
                      <c:pt idx="46" formatCode="0.00">
                        <c:v>39</c:v>
                      </c:pt>
                      <c:pt idx="47" formatCode="0.00">
                        <c:v>39</c:v>
                      </c:pt>
                      <c:pt idx="48" formatCode="0.00">
                        <c:v>39</c:v>
                      </c:pt>
                      <c:pt idx="49" formatCode="0.00">
                        <c:v>39</c:v>
                      </c:pt>
                      <c:pt idx="50" formatCode="0.00">
                        <c:v>39</c:v>
                      </c:pt>
                      <c:pt idx="51" formatCode="0.00">
                        <c:v>39</c:v>
                      </c:pt>
                      <c:pt idx="52" formatCode="0.00">
                        <c:v>39</c:v>
                      </c:pt>
                      <c:pt idx="53" formatCode="0.00">
                        <c:v>39</c:v>
                      </c:pt>
                      <c:pt idx="54" formatCode="0.00">
                        <c:v>39</c:v>
                      </c:pt>
                      <c:pt idx="55" formatCode="0.00">
                        <c:v>39</c:v>
                      </c:pt>
                      <c:pt idx="56" formatCode="0.00">
                        <c:v>39</c:v>
                      </c:pt>
                      <c:pt idx="57" formatCode="0.00">
                        <c:v>39</c:v>
                      </c:pt>
                      <c:pt idx="58" formatCode="0.00">
                        <c:v>39</c:v>
                      </c:pt>
                      <c:pt idx="59" formatCode="0.00">
                        <c:v>39</c:v>
                      </c:pt>
                      <c:pt idx="60" formatCode="0.00">
                        <c:v>39</c:v>
                      </c:pt>
                      <c:pt idx="61" formatCode="0.00">
                        <c:v>39</c:v>
                      </c:pt>
                      <c:pt idx="62" formatCode="0.00">
                        <c:v>39</c:v>
                      </c:pt>
                      <c:pt idx="63" formatCode="0.00">
                        <c:v>39</c:v>
                      </c:pt>
                      <c:pt idx="64" formatCode="0.00">
                        <c:v>39</c:v>
                      </c:pt>
                      <c:pt idx="65" formatCode="0.00">
                        <c:v>39</c:v>
                      </c:pt>
                      <c:pt idx="66" formatCode="0.00">
                        <c:v>39</c:v>
                      </c:pt>
                      <c:pt idx="67" formatCode="0.00">
                        <c:v>39</c:v>
                      </c:pt>
                      <c:pt idx="68" formatCode="0.00">
                        <c:v>39</c:v>
                      </c:pt>
                      <c:pt idx="69" formatCode="0.00">
                        <c:v>39</c:v>
                      </c:pt>
                    </c:numCache>
                  </c:numRef>
                </c:xVal>
                <c:yVal>
                  <c:numRef>
                    <c:extLst xmlns:c15="http://schemas.microsoft.com/office/drawing/2012/chart">
                      <c:ext xmlns:c15="http://schemas.microsoft.com/office/drawing/2012/chart" uri="{02D57815-91ED-43cb-92C2-25804820EDAC}">
                        <c15:formulaRef>
                          <c15:sqref>Sheet1!$M$2:$M$261</c15:sqref>
                        </c15:formulaRef>
                      </c:ext>
                    </c:extLst>
                    <c:numCache>
                      <c:formatCode>General</c:formatCode>
                      <c:ptCount val="260"/>
                      <c:pt idx="247">
                        <c:v>1</c:v>
                      </c:pt>
                      <c:pt idx="248">
                        <c:v>2</c:v>
                      </c:pt>
                      <c:pt idx="249">
                        <c:v>3</c:v>
                      </c:pt>
                      <c:pt idx="250">
                        <c:v>4</c:v>
                      </c:pt>
                      <c:pt idx="251">
                        <c:v>5</c:v>
                      </c:pt>
                      <c:pt idx="252">
                        <c:v>6</c:v>
                      </c:pt>
                      <c:pt idx="253">
                        <c:v>7</c:v>
                      </c:pt>
                      <c:pt idx="254">
                        <c:v>8</c:v>
                      </c:pt>
                      <c:pt idx="255">
                        <c:v>9</c:v>
                      </c:pt>
                      <c:pt idx="256">
                        <c:v>10</c:v>
                      </c:pt>
                      <c:pt idx="257">
                        <c:v>11</c:v>
                      </c:pt>
                      <c:pt idx="258">
                        <c:v>12</c:v>
                      </c:pt>
                      <c:pt idx="259">
                        <c:v>13</c:v>
                      </c:pt>
                    </c:numCache>
                  </c:numRef>
                </c:yVal>
                <c:smooth val="0"/>
                <c:extLst xmlns:c15="http://schemas.microsoft.com/office/drawing/2012/chart">
                  <c:ext xmlns:c16="http://schemas.microsoft.com/office/drawing/2014/chart" uri="{C3380CC4-5D6E-409C-BE32-E72D297353CC}">
                    <c16:uniqueId val="{0000000C-F472-418B-AF14-95FE081697AE}"/>
                  </c:ext>
                </c:extLst>
              </c15:ser>
            </c15:filteredScatterSeries>
            <c15:filteredScatterSeries>
              <c15:ser>
                <c:idx val="13"/>
                <c:order val="11"/>
                <c:tx>
                  <c:strRef>
                    <c:extLst xmlns:c15="http://schemas.microsoft.com/office/drawing/2012/chart">
                      <c:ext xmlns:c15="http://schemas.microsoft.com/office/drawing/2012/chart" uri="{02D57815-91ED-43cb-92C2-25804820EDAC}">
                        <c15:formulaRef>
                          <c15:sqref>Sheet1!$N$1</c15:sqref>
                        </c15:formulaRef>
                      </c:ext>
                    </c:extLst>
                    <c:strCache>
                      <c:ptCount val="1"/>
                      <c:pt idx="0">
                        <c:v>joon 11</c:v>
                      </c:pt>
                    </c:strCache>
                  </c:strRef>
                </c:tx>
                <c:spPr>
                  <a:ln>
                    <a:solidFill>
                      <a:schemeClr val="accent4">
                        <a:lumMod val="40000"/>
                        <a:lumOff val="60000"/>
                      </a:schemeClr>
                    </a:solidFill>
                  </a:ln>
                </c:spPr>
                <c:marker>
                  <c:symbol val="circle"/>
                  <c:size val="10"/>
                  <c:spPr>
                    <a:solidFill>
                      <a:schemeClr val="accent4">
                        <a:lumMod val="40000"/>
                        <a:lumOff val="60000"/>
                      </a:schemeClr>
                    </a:solidFill>
                    <a:ln>
                      <a:solidFill>
                        <a:schemeClr val="accent4">
                          <a:lumMod val="40000"/>
                          <a:lumOff val="60000"/>
                        </a:schemeClr>
                      </a:solidFill>
                    </a:ln>
                  </c:spPr>
                </c:marker>
                <c:dLbls>
                  <c:delete val="1"/>
                </c:dLbls>
                <c:xVal>
                  <c:numRef>
                    <c:extLst xmlns:c15="http://schemas.microsoft.com/office/drawing/2012/chart">
                      <c:ext xmlns:c15="http://schemas.microsoft.com/office/drawing/2012/chart" uri="{02D57815-91ED-43cb-92C2-25804820EDAC}">
                        <c15:formulaRef>
                          <c15:sqref>Sheet1!$B$2:$B$274</c15:sqref>
                        </c15:formulaRef>
                      </c:ext>
                    </c:extLst>
                    <c:numCache>
                      <c:formatCode>General</c:formatCode>
                      <c:ptCount val="273"/>
                      <c:pt idx="0">
                        <c:v>39</c:v>
                      </c:pt>
                      <c:pt idx="2">
                        <c:v>59</c:v>
                      </c:pt>
                      <c:pt idx="3">
                        <c:v>47</c:v>
                      </c:pt>
                      <c:pt idx="4">
                        <c:v>40</c:v>
                      </c:pt>
                      <c:pt idx="5">
                        <c:v>39</c:v>
                      </c:pt>
                      <c:pt idx="6">
                        <c:v>32</c:v>
                      </c:pt>
                      <c:pt idx="7">
                        <c:v>34</c:v>
                      </c:pt>
                      <c:pt idx="9">
                        <c:v>56</c:v>
                      </c:pt>
                      <c:pt idx="10">
                        <c:v>37</c:v>
                      </c:pt>
                      <c:pt idx="12">
                        <c:v>39</c:v>
                      </c:pt>
                      <c:pt idx="13">
                        <c:v>40</c:v>
                      </c:pt>
                      <c:pt idx="15">
                        <c:v>48</c:v>
                      </c:pt>
                      <c:pt idx="16">
                        <c:v>23</c:v>
                      </c:pt>
                      <c:pt idx="18">
                        <c:v>46</c:v>
                      </c:pt>
                      <c:pt idx="20">
                        <c:v>46</c:v>
                      </c:pt>
                      <c:pt idx="21">
                        <c:v>45</c:v>
                      </c:pt>
                      <c:pt idx="22">
                        <c:v>43</c:v>
                      </c:pt>
                      <c:pt idx="24">
                        <c:v>45</c:v>
                      </c:pt>
                      <c:pt idx="25" formatCode="0.00">
                        <c:v>39</c:v>
                      </c:pt>
                      <c:pt idx="26" formatCode="0.00">
                        <c:v>39</c:v>
                      </c:pt>
                      <c:pt idx="27" formatCode="0.00">
                        <c:v>39</c:v>
                      </c:pt>
                      <c:pt idx="28" formatCode="0.00">
                        <c:v>39</c:v>
                      </c:pt>
                      <c:pt idx="29" formatCode="0.00">
                        <c:v>39</c:v>
                      </c:pt>
                      <c:pt idx="30" formatCode="0.00">
                        <c:v>39</c:v>
                      </c:pt>
                      <c:pt idx="31" formatCode="0.00">
                        <c:v>39</c:v>
                      </c:pt>
                      <c:pt idx="32" formatCode="0.00">
                        <c:v>39</c:v>
                      </c:pt>
                      <c:pt idx="33" formatCode="0.00">
                        <c:v>39</c:v>
                      </c:pt>
                      <c:pt idx="34" formatCode="0.00">
                        <c:v>39</c:v>
                      </c:pt>
                      <c:pt idx="35" formatCode="0.00">
                        <c:v>39</c:v>
                      </c:pt>
                      <c:pt idx="36" formatCode="0.00">
                        <c:v>39</c:v>
                      </c:pt>
                      <c:pt idx="37" formatCode="0.00">
                        <c:v>39</c:v>
                      </c:pt>
                      <c:pt idx="38" formatCode="0.00">
                        <c:v>39</c:v>
                      </c:pt>
                      <c:pt idx="39" formatCode="0.00">
                        <c:v>39</c:v>
                      </c:pt>
                      <c:pt idx="40" formatCode="0.00">
                        <c:v>39</c:v>
                      </c:pt>
                      <c:pt idx="41" formatCode="0.00">
                        <c:v>39</c:v>
                      </c:pt>
                      <c:pt idx="42" formatCode="0.00">
                        <c:v>39</c:v>
                      </c:pt>
                      <c:pt idx="43" formatCode="0.00">
                        <c:v>39</c:v>
                      </c:pt>
                      <c:pt idx="44" formatCode="0.00">
                        <c:v>39</c:v>
                      </c:pt>
                      <c:pt idx="45" formatCode="0.00">
                        <c:v>39</c:v>
                      </c:pt>
                      <c:pt idx="46" formatCode="0.00">
                        <c:v>39</c:v>
                      </c:pt>
                      <c:pt idx="47" formatCode="0.00">
                        <c:v>39</c:v>
                      </c:pt>
                      <c:pt idx="48" formatCode="0.00">
                        <c:v>39</c:v>
                      </c:pt>
                      <c:pt idx="49" formatCode="0.00">
                        <c:v>39</c:v>
                      </c:pt>
                      <c:pt idx="50" formatCode="0.00">
                        <c:v>39</c:v>
                      </c:pt>
                      <c:pt idx="51" formatCode="0.00">
                        <c:v>39</c:v>
                      </c:pt>
                      <c:pt idx="52" formatCode="0.00">
                        <c:v>39</c:v>
                      </c:pt>
                      <c:pt idx="53" formatCode="0.00">
                        <c:v>39</c:v>
                      </c:pt>
                      <c:pt idx="54" formatCode="0.00">
                        <c:v>39</c:v>
                      </c:pt>
                      <c:pt idx="55" formatCode="0.00">
                        <c:v>39</c:v>
                      </c:pt>
                      <c:pt idx="56" formatCode="0.00">
                        <c:v>39</c:v>
                      </c:pt>
                      <c:pt idx="57" formatCode="0.00">
                        <c:v>39</c:v>
                      </c:pt>
                      <c:pt idx="58" formatCode="0.00">
                        <c:v>39</c:v>
                      </c:pt>
                      <c:pt idx="59" formatCode="0.00">
                        <c:v>39</c:v>
                      </c:pt>
                      <c:pt idx="60" formatCode="0.00">
                        <c:v>39</c:v>
                      </c:pt>
                      <c:pt idx="61" formatCode="0.00">
                        <c:v>39</c:v>
                      </c:pt>
                      <c:pt idx="62" formatCode="0.00">
                        <c:v>39</c:v>
                      </c:pt>
                      <c:pt idx="63" formatCode="0.00">
                        <c:v>39</c:v>
                      </c:pt>
                      <c:pt idx="64" formatCode="0.00">
                        <c:v>39</c:v>
                      </c:pt>
                      <c:pt idx="65" formatCode="0.00">
                        <c:v>39</c:v>
                      </c:pt>
                      <c:pt idx="66" formatCode="0.00">
                        <c:v>39</c:v>
                      </c:pt>
                      <c:pt idx="67" formatCode="0.00">
                        <c:v>39</c:v>
                      </c:pt>
                      <c:pt idx="68" formatCode="0.00">
                        <c:v>39</c:v>
                      </c:pt>
                      <c:pt idx="69" formatCode="0.00">
                        <c:v>39</c:v>
                      </c:pt>
                    </c:numCache>
                  </c:numRef>
                </c:xVal>
                <c:yVal>
                  <c:numRef>
                    <c:extLst xmlns:c15="http://schemas.microsoft.com/office/drawing/2012/chart">
                      <c:ext xmlns:c15="http://schemas.microsoft.com/office/drawing/2012/chart" uri="{02D57815-91ED-43cb-92C2-25804820EDAC}">
                        <c15:formulaRef>
                          <c15:sqref>Sheet1!$N$2:$N$274</c15:sqref>
                        </c15:formulaRef>
                      </c:ext>
                    </c:extLst>
                    <c:numCache>
                      <c:formatCode>General</c:formatCode>
                      <c:ptCount val="273"/>
                      <c:pt idx="260">
                        <c:v>1</c:v>
                      </c:pt>
                      <c:pt idx="261">
                        <c:v>2</c:v>
                      </c:pt>
                      <c:pt idx="262">
                        <c:v>3</c:v>
                      </c:pt>
                      <c:pt idx="263">
                        <c:v>4</c:v>
                      </c:pt>
                      <c:pt idx="264">
                        <c:v>5</c:v>
                      </c:pt>
                      <c:pt idx="265">
                        <c:v>6</c:v>
                      </c:pt>
                      <c:pt idx="266">
                        <c:v>7</c:v>
                      </c:pt>
                      <c:pt idx="267">
                        <c:v>8</c:v>
                      </c:pt>
                      <c:pt idx="268">
                        <c:v>9</c:v>
                      </c:pt>
                      <c:pt idx="269">
                        <c:v>10</c:v>
                      </c:pt>
                      <c:pt idx="270">
                        <c:v>11</c:v>
                      </c:pt>
                      <c:pt idx="271">
                        <c:v>12</c:v>
                      </c:pt>
                      <c:pt idx="272">
                        <c:v>13</c:v>
                      </c:pt>
                    </c:numCache>
                  </c:numRef>
                </c:yVal>
                <c:smooth val="0"/>
                <c:extLst xmlns:c15="http://schemas.microsoft.com/office/drawing/2012/chart">
                  <c:ext xmlns:c16="http://schemas.microsoft.com/office/drawing/2014/chart" uri="{C3380CC4-5D6E-409C-BE32-E72D297353CC}">
                    <c16:uniqueId val="{0000000D-F472-418B-AF14-95FE081697AE}"/>
                  </c:ext>
                </c:extLst>
              </c15:ser>
            </c15:filteredScatterSeries>
          </c:ext>
        </c:extLst>
      </c:scatterChart>
      <c:valAx>
        <c:axId val="1071154416"/>
        <c:scaling>
          <c:orientation val="minMax"/>
          <c:max val="120"/>
          <c:min val="0"/>
        </c:scaling>
        <c:delete val="0"/>
        <c:axPos val="t"/>
        <c:numFmt formatCode="0\%" sourceLinked="0"/>
        <c:majorTickMark val="none"/>
        <c:minorTickMark val="none"/>
        <c:tickLblPos val="none"/>
        <c:spPr>
          <a:ln>
            <a:noFill/>
          </a:ln>
        </c:spPr>
        <c:txPr>
          <a:bodyPr rot="0" vert="horz"/>
          <a:lstStyle/>
          <a:p>
            <a:pPr>
              <a:defRPr/>
            </a:pPr>
            <a:endParaRPr lang="et-EE"/>
          </a:p>
        </c:txPr>
        <c:crossAx val="1071155200"/>
        <c:crossesAt val="0"/>
        <c:crossBetween val="midCat"/>
        <c:majorUnit val="20"/>
        <c:minorUnit val="20"/>
      </c:valAx>
      <c:valAx>
        <c:axId val="1071155200"/>
        <c:scaling>
          <c:orientation val="maxMin"/>
          <c:max val="36.5"/>
          <c:min val="0.5"/>
        </c:scaling>
        <c:delete val="0"/>
        <c:axPos val="l"/>
        <c:numFmt formatCode="General" sourceLinked="1"/>
        <c:majorTickMark val="none"/>
        <c:minorTickMark val="none"/>
        <c:tickLblPos val="none"/>
        <c:spPr>
          <a:ln>
            <a:noFill/>
          </a:ln>
        </c:spPr>
        <c:crossAx val="1071154416"/>
        <c:crosses val="autoZero"/>
        <c:crossBetween val="midCat"/>
        <c:majorUnit val="1"/>
      </c:valAx>
      <c:valAx>
        <c:axId val="1071155592"/>
        <c:scaling>
          <c:orientation val="minMax"/>
        </c:scaling>
        <c:delete val="1"/>
        <c:axPos val="b"/>
        <c:numFmt formatCode="General" sourceLinked="1"/>
        <c:majorTickMark val="out"/>
        <c:minorTickMark val="none"/>
        <c:tickLblPos val="none"/>
        <c:crossAx val="1071160296"/>
        <c:crosses val="max"/>
        <c:crossBetween val="between"/>
      </c:valAx>
      <c:catAx>
        <c:axId val="1071160296"/>
        <c:scaling>
          <c:orientation val="maxMin"/>
        </c:scaling>
        <c:delete val="1"/>
        <c:axPos val="l"/>
        <c:numFmt formatCode="General" sourceLinked="1"/>
        <c:majorTickMark val="out"/>
        <c:minorTickMark val="none"/>
        <c:tickLblPos val="none"/>
        <c:crossAx val="1071155592"/>
        <c:crosses val="autoZero"/>
        <c:auto val="1"/>
        <c:lblAlgn val="ctr"/>
        <c:lblOffset val="100"/>
        <c:noMultiLvlLbl val="0"/>
      </c:catAx>
      <c:spPr>
        <a:ln>
          <a:noFill/>
        </a:ln>
      </c:spPr>
    </c:plotArea>
    <c:plotVisOnly val="1"/>
    <c:dispBlanksAs val="gap"/>
    <c:showDLblsOverMax val="0"/>
  </c:chart>
  <c:txPr>
    <a:bodyPr/>
    <a:lstStyle/>
    <a:p>
      <a:pPr>
        <a:defRPr sz="1000"/>
      </a:pPr>
      <a:endParaRPr lang="et-E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735717898608532E-2"/>
          <c:y val="2.4136477391747343E-2"/>
          <c:w val="0.87739505273037532"/>
          <c:h val="0.93897347374613471"/>
        </c:manualLayout>
      </c:layout>
      <c:barChart>
        <c:barDir val="bar"/>
        <c:grouping val="clustered"/>
        <c:varyColors val="0"/>
        <c:ser>
          <c:idx val="0"/>
          <c:order val="0"/>
          <c:tx>
            <c:strRef>
              <c:f>Sheet1!$B$1</c:f>
              <c:strCache>
                <c:ptCount val="1"/>
                <c:pt idx="0">
                  <c:v>hasartmängud kokku</c:v>
                </c:pt>
              </c:strCache>
            </c:strRef>
          </c:tx>
          <c:spPr>
            <a:solidFill>
              <a:srgbClr val="802AB7">
                <a:lumMod val="60000"/>
                <a:lumOff val="40000"/>
              </a:srgbClr>
            </a:solidFill>
            <a:ln w="6350">
              <a:noFill/>
            </a:ln>
          </c:spPr>
          <c:invertIfNegative val="0"/>
          <c:dPt>
            <c:idx val="0"/>
            <c:invertIfNegative val="0"/>
            <c:bubble3D val="0"/>
            <c:extLst>
              <c:ext xmlns:c16="http://schemas.microsoft.com/office/drawing/2014/chart" uri="{C3380CC4-5D6E-409C-BE32-E72D297353CC}">
                <c16:uniqueId val="{00000000-3F57-46D5-8AED-DAB46916163F}"/>
              </c:ext>
            </c:extLst>
          </c:dPt>
          <c:dPt>
            <c:idx val="1"/>
            <c:invertIfNegative val="0"/>
            <c:bubble3D val="0"/>
            <c:extLst>
              <c:ext xmlns:c16="http://schemas.microsoft.com/office/drawing/2014/chart" uri="{C3380CC4-5D6E-409C-BE32-E72D297353CC}">
                <c16:uniqueId val="{00000001-3F57-46D5-8AED-DAB46916163F}"/>
              </c:ext>
            </c:extLst>
          </c:dPt>
          <c:dPt>
            <c:idx val="2"/>
            <c:invertIfNegative val="0"/>
            <c:bubble3D val="0"/>
            <c:extLst>
              <c:ext xmlns:c16="http://schemas.microsoft.com/office/drawing/2014/chart" uri="{C3380CC4-5D6E-409C-BE32-E72D297353CC}">
                <c16:uniqueId val="{00000002-3F57-46D5-8AED-DAB46916163F}"/>
              </c:ext>
            </c:extLst>
          </c:dPt>
          <c:dPt>
            <c:idx val="3"/>
            <c:invertIfNegative val="0"/>
            <c:bubble3D val="0"/>
            <c:extLst>
              <c:ext xmlns:c16="http://schemas.microsoft.com/office/drawing/2014/chart" uri="{C3380CC4-5D6E-409C-BE32-E72D297353CC}">
                <c16:uniqueId val="{00000003-3F57-46D5-8AED-DAB46916163F}"/>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Kokku</c:v>
                </c:pt>
                <c:pt idx="1">
                  <c:v>VanusHasart</c:v>
                </c:pt>
                <c:pt idx="2">
                  <c:v>15-19</c:v>
                </c:pt>
                <c:pt idx="3">
                  <c:v>20-29</c:v>
                </c:pt>
                <c:pt idx="4">
                  <c:v>30-39</c:v>
                </c:pt>
                <c:pt idx="5">
                  <c:v>40-49</c:v>
                </c:pt>
                <c:pt idx="6">
                  <c:v>50-59</c:v>
                </c:pt>
                <c:pt idx="7">
                  <c:v>60-74</c:v>
                </c:pt>
                <c:pt idx="8">
                  <c:v>VanHasGR</c:v>
                </c:pt>
                <c:pt idx="9">
                  <c:v>15-20</c:v>
                </c:pt>
                <c:pt idx="10">
                  <c:v>21-74</c:v>
                </c:pt>
                <c:pt idx="11">
                  <c:v>Sugu</c:v>
                </c:pt>
                <c:pt idx="12">
                  <c:v>Mees</c:v>
                </c:pt>
                <c:pt idx="13">
                  <c:v>Naine</c:v>
                </c:pt>
                <c:pt idx="14">
                  <c:v>Rahvus2</c:v>
                </c:pt>
                <c:pt idx="15">
                  <c:v>Eestlane</c:v>
                </c:pt>
                <c:pt idx="16">
                  <c:v>Muu rahvus</c:v>
                </c:pt>
              </c:strCache>
            </c:strRef>
          </c:cat>
          <c:val>
            <c:numRef>
              <c:f>Sheet1!$B$2:$B$18</c:f>
              <c:numCache>
                <c:formatCode>General</c:formatCode>
                <c:ptCount val="17"/>
                <c:pt idx="0">
                  <c:v>72</c:v>
                </c:pt>
                <c:pt idx="2">
                  <c:v>66</c:v>
                </c:pt>
                <c:pt idx="3">
                  <c:v>79</c:v>
                </c:pt>
                <c:pt idx="4">
                  <c:v>85</c:v>
                </c:pt>
                <c:pt idx="5">
                  <c:v>78</c:v>
                </c:pt>
                <c:pt idx="6">
                  <c:v>71</c:v>
                </c:pt>
                <c:pt idx="7">
                  <c:v>53</c:v>
                </c:pt>
                <c:pt idx="9">
                  <c:v>70</c:v>
                </c:pt>
                <c:pt idx="10">
                  <c:v>72</c:v>
                </c:pt>
                <c:pt idx="12">
                  <c:v>75</c:v>
                </c:pt>
                <c:pt idx="13">
                  <c:v>68</c:v>
                </c:pt>
                <c:pt idx="15">
                  <c:v>74</c:v>
                </c:pt>
                <c:pt idx="16">
                  <c:v>67</c:v>
                </c:pt>
              </c:numCache>
            </c:numRef>
          </c:val>
          <c:extLst>
            <c:ext xmlns:c16="http://schemas.microsoft.com/office/drawing/2014/chart" uri="{C3380CC4-5D6E-409C-BE32-E72D297353CC}">
              <c16:uniqueId val="{00000004-3F57-46D5-8AED-DAB46916163F}"/>
            </c:ext>
          </c:extLst>
        </c:ser>
        <c:ser>
          <c:idx val="1"/>
          <c:order val="1"/>
          <c:tx>
            <c:strRef>
              <c:f>Sheet1!$C$1</c:f>
              <c:strCache>
                <c:ptCount val="1"/>
                <c:pt idx="0">
                  <c:v>hasartmängud 2 aasta jooksul kokku</c:v>
                </c:pt>
              </c:strCache>
            </c:strRef>
          </c:tx>
          <c:spPr>
            <a:solidFill>
              <a:srgbClr val="802AB7">
                <a:lumMod val="75000"/>
              </a:srgbClr>
            </a:solidFill>
          </c:spPr>
          <c:invertIfNegative val="0"/>
          <c:dLbls>
            <c:numFmt formatCode="0\%" sourceLinked="0"/>
            <c:spPr>
              <a:noFill/>
              <a:ln>
                <a:noFill/>
              </a:ln>
              <a:effectLst/>
            </c:spPr>
            <c:txPr>
              <a:bodyPr/>
              <a:lstStyle/>
              <a:p>
                <a:pPr>
                  <a:defRPr>
                    <a:solidFill>
                      <a:schemeClr val="bg1"/>
                    </a:solidFill>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Kokku</c:v>
                </c:pt>
                <c:pt idx="1">
                  <c:v>VanusHasart</c:v>
                </c:pt>
                <c:pt idx="2">
                  <c:v>15-19</c:v>
                </c:pt>
                <c:pt idx="3">
                  <c:v>20-29</c:v>
                </c:pt>
                <c:pt idx="4">
                  <c:v>30-39</c:v>
                </c:pt>
                <c:pt idx="5">
                  <c:v>40-49</c:v>
                </c:pt>
                <c:pt idx="6">
                  <c:v>50-59</c:v>
                </c:pt>
                <c:pt idx="7">
                  <c:v>60-74</c:v>
                </c:pt>
                <c:pt idx="8">
                  <c:v>VanHasGR</c:v>
                </c:pt>
                <c:pt idx="9">
                  <c:v>15-20</c:v>
                </c:pt>
                <c:pt idx="10">
                  <c:v>21-74</c:v>
                </c:pt>
                <c:pt idx="11">
                  <c:v>Sugu</c:v>
                </c:pt>
                <c:pt idx="12">
                  <c:v>Mees</c:v>
                </c:pt>
                <c:pt idx="13">
                  <c:v>Naine</c:v>
                </c:pt>
                <c:pt idx="14">
                  <c:v>Rahvus2</c:v>
                </c:pt>
                <c:pt idx="15">
                  <c:v>Eestlane</c:v>
                </c:pt>
                <c:pt idx="16">
                  <c:v>Muu rahvus</c:v>
                </c:pt>
              </c:strCache>
            </c:strRef>
          </c:cat>
          <c:val>
            <c:numRef>
              <c:f>Sheet1!$C$2:$C$18</c:f>
              <c:numCache>
                <c:formatCode>General</c:formatCode>
                <c:ptCount val="17"/>
                <c:pt idx="0">
                  <c:v>49</c:v>
                </c:pt>
                <c:pt idx="2">
                  <c:v>49</c:v>
                </c:pt>
                <c:pt idx="3">
                  <c:v>59</c:v>
                </c:pt>
                <c:pt idx="4">
                  <c:v>64</c:v>
                </c:pt>
                <c:pt idx="5">
                  <c:v>53</c:v>
                </c:pt>
                <c:pt idx="6">
                  <c:v>47</c:v>
                </c:pt>
                <c:pt idx="7">
                  <c:v>30</c:v>
                </c:pt>
                <c:pt idx="9">
                  <c:v>53</c:v>
                </c:pt>
                <c:pt idx="10">
                  <c:v>49</c:v>
                </c:pt>
                <c:pt idx="12">
                  <c:v>52</c:v>
                </c:pt>
                <c:pt idx="13">
                  <c:v>47</c:v>
                </c:pt>
                <c:pt idx="15">
                  <c:v>53</c:v>
                </c:pt>
                <c:pt idx="16">
                  <c:v>41</c:v>
                </c:pt>
              </c:numCache>
            </c:numRef>
          </c:val>
          <c:extLst>
            <c:ext xmlns:c16="http://schemas.microsoft.com/office/drawing/2014/chart" uri="{C3380CC4-5D6E-409C-BE32-E72D297353CC}">
              <c16:uniqueId val="{00000006-3F57-46D5-8AED-DAB46916163F}"/>
            </c:ext>
          </c:extLst>
        </c:ser>
        <c:dLbls>
          <c:dLblPos val="outEnd"/>
          <c:showLegendKey val="0"/>
          <c:showVal val="1"/>
          <c:showCatName val="0"/>
          <c:showSerName val="0"/>
          <c:showPercent val="0"/>
          <c:showBubbleSize val="0"/>
        </c:dLbls>
        <c:gapWidth val="50"/>
        <c:overlap val="10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1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2">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05455732865805"/>
          <c:y val="2.5399719913276289E-2"/>
          <c:w val="0.62853999554051954"/>
          <c:h val="0.94436599837239188"/>
        </c:manualLayout>
      </c:layout>
      <c:barChart>
        <c:barDir val="bar"/>
        <c:grouping val="clustered"/>
        <c:varyColors val="0"/>
        <c:ser>
          <c:idx val="1"/>
          <c:order val="0"/>
          <c:tx>
            <c:strRef>
              <c:f>Sheet1!$C$1</c:f>
              <c:strCache>
                <c:ptCount val="1"/>
                <c:pt idx="0">
                  <c:v>Nõustun täielikult</c:v>
                </c:pt>
              </c:strCache>
            </c:strRef>
          </c:tx>
          <c:spPr>
            <a:solidFill>
              <a:schemeClr val="bg2"/>
            </a:solidFill>
          </c:spPr>
          <c:invertIfNegative val="0"/>
          <c:dPt>
            <c:idx val="0"/>
            <c:invertIfNegative val="0"/>
            <c:bubble3D val="0"/>
            <c:spPr>
              <a:solidFill>
                <a:schemeClr val="bg2">
                  <a:lumMod val="75000"/>
                </a:schemeClr>
              </a:solidFill>
            </c:spPr>
            <c:extLst>
              <c:ext xmlns:c16="http://schemas.microsoft.com/office/drawing/2014/chart" uri="{C3380CC4-5D6E-409C-BE32-E72D297353CC}">
                <c16:uniqueId val="{00000001-751E-4579-B5A0-A3543EB66FCF}"/>
              </c:ext>
            </c:extLst>
          </c:dPt>
          <c:dLbls>
            <c:numFmt formatCode="0&quot;%&quot;" sourceLinked="0"/>
            <c:spPr>
              <a:noFill/>
              <a:ln>
                <a:noFill/>
              </a:ln>
              <a:effectLst/>
            </c:spPr>
            <c:txPr>
              <a:bodyPr wrap="square" lIns="38100" tIns="19050" rIns="38100" bIns="19050" anchor="ctr">
                <a:spAutoFit/>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Sheet1!$B$2:$B$248</c:f>
              <c:numCache>
                <c:formatCode>General</c:formatCode>
                <c:ptCount val="247"/>
                <c:pt idx="0">
                  <c:v>28</c:v>
                </c:pt>
                <c:pt idx="2">
                  <c:v>47</c:v>
                </c:pt>
                <c:pt idx="3">
                  <c:v>45</c:v>
                </c:pt>
                <c:pt idx="4">
                  <c:v>33</c:v>
                </c:pt>
                <c:pt idx="5">
                  <c:v>28</c:v>
                </c:pt>
                <c:pt idx="6">
                  <c:v>22</c:v>
                </c:pt>
                <c:pt idx="7">
                  <c:v>14</c:v>
                </c:pt>
                <c:pt idx="9">
                  <c:v>50</c:v>
                </c:pt>
                <c:pt idx="10">
                  <c:v>25</c:v>
                </c:pt>
                <c:pt idx="12">
                  <c:v>31</c:v>
                </c:pt>
                <c:pt idx="13">
                  <c:v>26</c:v>
                </c:pt>
                <c:pt idx="15">
                  <c:v>29</c:v>
                </c:pt>
                <c:pt idx="16">
                  <c:v>27</c:v>
                </c:pt>
                <c:pt idx="18">
                  <c:v>30</c:v>
                </c:pt>
                <c:pt idx="20">
                  <c:v>30</c:v>
                </c:pt>
                <c:pt idx="21">
                  <c:v>31</c:v>
                </c:pt>
                <c:pt idx="22">
                  <c:v>20</c:v>
                </c:pt>
                <c:pt idx="24">
                  <c:v>29</c:v>
                </c:pt>
                <c:pt idx="25" formatCode="0.00">
                  <c:v>28</c:v>
                </c:pt>
                <c:pt idx="26" formatCode="0.00">
                  <c:v>28</c:v>
                </c:pt>
                <c:pt idx="27" formatCode="0.00">
                  <c:v>28</c:v>
                </c:pt>
                <c:pt idx="28" formatCode="0.00">
                  <c:v>28</c:v>
                </c:pt>
                <c:pt idx="29" formatCode="0.00">
                  <c:v>28</c:v>
                </c:pt>
                <c:pt idx="30" formatCode="0.00">
                  <c:v>28</c:v>
                </c:pt>
                <c:pt idx="31" formatCode="0.00">
                  <c:v>28</c:v>
                </c:pt>
                <c:pt idx="32" formatCode="0.00">
                  <c:v>28</c:v>
                </c:pt>
                <c:pt idx="33" formatCode="0.00">
                  <c:v>28</c:v>
                </c:pt>
                <c:pt idx="34" formatCode="0.00">
                  <c:v>28</c:v>
                </c:pt>
                <c:pt idx="35" formatCode="0.00">
                  <c:v>28</c:v>
                </c:pt>
                <c:pt idx="36" formatCode="0.00">
                  <c:v>28</c:v>
                </c:pt>
                <c:pt idx="37" formatCode="0.00">
                  <c:v>28</c:v>
                </c:pt>
                <c:pt idx="38" formatCode="0.00">
                  <c:v>28</c:v>
                </c:pt>
                <c:pt idx="39" formatCode="0.00">
                  <c:v>28</c:v>
                </c:pt>
                <c:pt idx="40" formatCode="0.00">
                  <c:v>28</c:v>
                </c:pt>
                <c:pt idx="41" formatCode="0.00">
                  <c:v>28</c:v>
                </c:pt>
                <c:pt idx="42" formatCode="0.00">
                  <c:v>28</c:v>
                </c:pt>
                <c:pt idx="43" formatCode="0.00">
                  <c:v>28</c:v>
                </c:pt>
                <c:pt idx="44" formatCode="0.00">
                  <c:v>28</c:v>
                </c:pt>
                <c:pt idx="45" formatCode="0.00">
                  <c:v>28</c:v>
                </c:pt>
                <c:pt idx="46" formatCode="0.00">
                  <c:v>28</c:v>
                </c:pt>
                <c:pt idx="47" formatCode="0.00">
                  <c:v>28</c:v>
                </c:pt>
                <c:pt idx="48" formatCode="0.00">
                  <c:v>28</c:v>
                </c:pt>
                <c:pt idx="49" formatCode="0.00">
                  <c:v>28</c:v>
                </c:pt>
                <c:pt idx="50" formatCode="0.00">
                  <c:v>28</c:v>
                </c:pt>
                <c:pt idx="51" formatCode="0.00">
                  <c:v>28</c:v>
                </c:pt>
                <c:pt idx="52" formatCode="0.00">
                  <c:v>28</c:v>
                </c:pt>
                <c:pt idx="53" formatCode="0.00">
                  <c:v>28</c:v>
                </c:pt>
                <c:pt idx="54" formatCode="0.00">
                  <c:v>28</c:v>
                </c:pt>
                <c:pt idx="55" formatCode="0.00">
                  <c:v>28</c:v>
                </c:pt>
                <c:pt idx="56" formatCode="0.00">
                  <c:v>28</c:v>
                </c:pt>
                <c:pt idx="57" formatCode="0.00">
                  <c:v>28</c:v>
                </c:pt>
                <c:pt idx="58" formatCode="0.00">
                  <c:v>28</c:v>
                </c:pt>
                <c:pt idx="59" formatCode="0.00">
                  <c:v>28</c:v>
                </c:pt>
                <c:pt idx="60" formatCode="0.00">
                  <c:v>28</c:v>
                </c:pt>
                <c:pt idx="61" formatCode="0.00">
                  <c:v>28</c:v>
                </c:pt>
                <c:pt idx="62" formatCode="0.00">
                  <c:v>28</c:v>
                </c:pt>
                <c:pt idx="63" formatCode="0.00">
                  <c:v>28</c:v>
                </c:pt>
                <c:pt idx="64" formatCode="0.00">
                  <c:v>28</c:v>
                </c:pt>
                <c:pt idx="65" formatCode="0.00">
                  <c:v>28</c:v>
                </c:pt>
                <c:pt idx="66" formatCode="0.00">
                  <c:v>28</c:v>
                </c:pt>
                <c:pt idx="67" formatCode="0.00">
                  <c:v>28</c:v>
                </c:pt>
                <c:pt idx="68" formatCode="0.00">
                  <c:v>28</c:v>
                </c:pt>
                <c:pt idx="69" formatCode="0.00">
                  <c:v>28</c:v>
                </c:pt>
              </c:numCache>
            </c:numRef>
          </c:cat>
          <c:val>
            <c:numRef>
              <c:f>Sheet1!$B$2:$B$26</c:f>
              <c:numCache>
                <c:formatCode>General</c:formatCode>
                <c:ptCount val="25"/>
                <c:pt idx="0">
                  <c:v>28</c:v>
                </c:pt>
                <c:pt idx="2">
                  <c:v>47</c:v>
                </c:pt>
                <c:pt idx="3">
                  <c:v>45</c:v>
                </c:pt>
                <c:pt idx="4">
                  <c:v>33</c:v>
                </c:pt>
                <c:pt idx="5">
                  <c:v>28</c:v>
                </c:pt>
                <c:pt idx="6">
                  <c:v>22</c:v>
                </c:pt>
                <c:pt idx="7">
                  <c:v>14</c:v>
                </c:pt>
                <c:pt idx="9">
                  <c:v>50</c:v>
                </c:pt>
                <c:pt idx="10">
                  <c:v>25</c:v>
                </c:pt>
                <c:pt idx="12">
                  <c:v>31</c:v>
                </c:pt>
                <c:pt idx="13">
                  <c:v>26</c:v>
                </c:pt>
                <c:pt idx="15">
                  <c:v>29</c:v>
                </c:pt>
                <c:pt idx="16">
                  <c:v>27</c:v>
                </c:pt>
                <c:pt idx="18">
                  <c:v>30</c:v>
                </c:pt>
                <c:pt idx="20">
                  <c:v>30</c:v>
                </c:pt>
                <c:pt idx="21">
                  <c:v>31</c:v>
                </c:pt>
                <c:pt idx="22">
                  <c:v>20</c:v>
                </c:pt>
                <c:pt idx="24">
                  <c:v>29</c:v>
                </c:pt>
              </c:numCache>
            </c:numRef>
          </c:val>
          <c:extLst>
            <c:ext xmlns:c16="http://schemas.microsoft.com/office/drawing/2014/chart" uri="{C3380CC4-5D6E-409C-BE32-E72D297353CC}">
              <c16:uniqueId val="{00000002-751E-4579-B5A0-A3543EB66FCF}"/>
            </c:ext>
          </c:extLst>
        </c:ser>
        <c:dLbls>
          <c:showLegendKey val="0"/>
          <c:showVal val="0"/>
          <c:showCatName val="0"/>
          <c:showSerName val="0"/>
          <c:showPercent val="0"/>
          <c:showBubbleSize val="0"/>
        </c:dLbls>
        <c:gapWidth val="20"/>
        <c:axId val="1071160296"/>
        <c:axId val="1071155592"/>
      </c:barChart>
      <c:scatterChart>
        <c:scatterStyle val="lineMarker"/>
        <c:varyColors val="0"/>
        <c:ser>
          <c:idx val="0"/>
          <c:order val="1"/>
          <c:tx>
            <c:strRef>
              <c:f>Sheet1!$D$1</c:f>
              <c:strCache>
                <c:ptCount val="1"/>
                <c:pt idx="0">
                  <c:v>KESKMINE</c:v>
                </c:pt>
              </c:strCache>
            </c:strRef>
          </c:tx>
          <c:spPr>
            <a:ln w="19050">
              <a:solidFill>
                <a:schemeClr val="bg2">
                  <a:lumMod val="75000"/>
                </a:schemeClr>
              </a:solidFill>
            </a:ln>
          </c:spPr>
          <c:marker>
            <c:symbol val="none"/>
          </c:marker>
          <c:dLbls>
            <c:delete val="1"/>
          </c:dLbls>
          <c:xVal>
            <c:numRef>
              <c:f>Sheet1!$B$2:$B$248</c:f>
              <c:numCache>
                <c:formatCode>General</c:formatCode>
                <c:ptCount val="247"/>
                <c:pt idx="0">
                  <c:v>28</c:v>
                </c:pt>
                <c:pt idx="2">
                  <c:v>47</c:v>
                </c:pt>
                <c:pt idx="3">
                  <c:v>45</c:v>
                </c:pt>
                <c:pt idx="4">
                  <c:v>33</c:v>
                </c:pt>
                <c:pt idx="5">
                  <c:v>28</c:v>
                </c:pt>
                <c:pt idx="6">
                  <c:v>22</c:v>
                </c:pt>
                <c:pt idx="7">
                  <c:v>14</c:v>
                </c:pt>
                <c:pt idx="9">
                  <c:v>50</c:v>
                </c:pt>
                <c:pt idx="10">
                  <c:v>25</c:v>
                </c:pt>
                <c:pt idx="12">
                  <c:v>31</c:v>
                </c:pt>
                <c:pt idx="13">
                  <c:v>26</c:v>
                </c:pt>
                <c:pt idx="15">
                  <c:v>29</c:v>
                </c:pt>
                <c:pt idx="16">
                  <c:v>27</c:v>
                </c:pt>
                <c:pt idx="18">
                  <c:v>30</c:v>
                </c:pt>
                <c:pt idx="20">
                  <c:v>30</c:v>
                </c:pt>
                <c:pt idx="21">
                  <c:v>31</c:v>
                </c:pt>
                <c:pt idx="22">
                  <c:v>20</c:v>
                </c:pt>
                <c:pt idx="24">
                  <c:v>29</c:v>
                </c:pt>
                <c:pt idx="25" formatCode="0.00">
                  <c:v>28</c:v>
                </c:pt>
                <c:pt idx="26" formatCode="0.00">
                  <c:v>28</c:v>
                </c:pt>
                <c:pt idx="27" formatCode="0.00">
                  <c:v>28</c:v>
                </c:pt>
                <c:pt idx="28" formatCode="0.00">
                  <c:v>28</c:v>
                </c:pt>
                <c:pt idx="29" formatCode="0.00">
                  <c:v>28</c:v>
                </c:pt>
                <c:pt idx="30" formatCode="0.00">
                  <c:v>28</c:v>
                </c:pt>
                <c:pt idx="31" formatCode="0.00">
                  <c:v>28</c:v>
                </c:pt>
                <c:pt idx="32" formatCode="0.00">
                  <c:v>28</c:v>
                </c:pt>
                <c:pt idx="33" formatCode="0.00">
                  <c:v>28</c:v>
                </c:pt>
                <c:pt idx="34" formatCode="0.00">
                  <c:v>28</c:v>
                </c:pt>
                <c:pt idx="35" formatCode="0.00">
                  <c:v>28</c:v>
                </c:pt>
                <c:pt idx="36" formatCode="0.00">
                  <c:v>28</c:v>
                </c:pt>
                <c:pt idx="37" formatCode="0.00">
                  <c:v>28</c:v>
                </c:pt>
                <c:pt idx="38" formatCode="0.00">
                  <c:v>28</c:v>
                </c:pt>
                <c:pt idx="39" formatCode="0.00">
                  <c:v>28</c:v>
                </c:pt>
                <c:pt idx="40" formatCode="0.00">
                  <c:v>28</c:v>
                </c:pt>
                <c:pt idx="41" formatCode="0.00">
                  <c:v>28</c:v>
                </c:pt>
                <c:pt idx="42" formatCode="0.00">
                  <c:v>28</c:v>
                </c:pt>
                <c:pt idx="43" formatCode="0.00">
                  <c:v>28</c:v>
                </c:pt>
                <c:pt idx="44" formatCode="0.00">
                  <c:v>28</c:v>
                </c:pt>
                <c:pt idx="45" formatCode="0.00">
                  <c:v>28</c:v>
                </c:pt>
                <c:pt idx="46" formatCode="0.00">
                  <c:v>28</c:v>
                </c:pt>
                <c:pt idx="47" formatCode="0.00">
                  <c:v>28</c:v>
                </c:pt>
                <c:pt idx="48" formatCode="0.00">
                  <c:v>28</c:v>
                </c:pt>
                <c:pt idx="49" formatCode="0.00">
                  <c:v>28</c:v>
                </c:pt>
                <c:pt idx="50" formatCode="0.00">
                  <c:v>28</c:v>
                </c:pt>
                <c:pt idx="51" formatCode="0.00">
                  <c:v>28</c:v>
                </c:pt>
                <c:pt idx="52" formatCode="0.00">
                  <c:v>28</c:v>
                </c:pt>
                <c:pt idx="53" formatCode="0.00">
                  <c:v>28</c:v>
                </c:pt>
                <c:pt idx="54" formatCode="0.00">
                  <c:v>28</c:v>
                </c:pt>
                <c:pt idx="55" formatCode="0.00">
                  <c:v>28</c:v>
                </c:pt>
                <c:pt idx="56" formatCode="0.00">
                  <c:v>28</c:v>
                </c:pt>
                <c:pt idx="57" formatCode="0.00">
                  <c:v>28</c:v>
                </c:pt>
                <c:pt idx="58" formatCode="0.00">
                  <c:v>28</c:v>
                </c:pt>
                <c:pt idx="59" formatCode="0.00">
                  <c:v>28</c:v>
                </c:pt>
                <c:pt idx="60" formatCode="0.00">
                  <c:v>28</c:v>
                </c:pt>
                <c:pt idx="61" formatCode="0.00">
                  <c:v>28</c:v>
                </c:pt>
                <c:pt idx="62" formatCode="0.00">
                  <c:v>28</c:v>
                </c:pt>
                <c:pt idx="63" formatCode="0.00">
                  <c:v>28</c:v>
                </c:pt>
                <c:pt idx="64" formatCode="0.00">
                  <c:v>28</c:v>
                </c:pt>
                <c:pt idx="65" formatCode="0.00">
                  <c:v>28</c:v>
                </c:pt>
                <c:pt idx="66" formatCode="0.00">
                  <c:v>28</c:v>
                </c:pt>
                <c:pt idx="67" formatCode="0.00">
                  <c:v>28</c:v>
                </c:pt>
                <c:pt idx="68" formatCode="0.00">
                  <c:v>28</c:v>
                </c:pt>
                <c:pt idx="69" formatCode="0.00">
                  <c:v>28</c:v>
                </c:pt>
              </c:numCache>
            </c:numRef>
          </c:xVal>
          <c:yVal>
            <c:numRef>
              <c:f>Sheet1!$D$2:$D$248</c:f>
              <c:numCache>
                <c:formatCode>General</c:formatCode>
                <c:ptCount val="247"/>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24</c:v>
                </c:pt>
                <c:pt idx="49">
                  <c:v>25</c:v>
                </c:pt>
                <c:pt idx="50">
                  <c:v>26</c:v>
                </c:pt>
                <c:pt idx="51">
                  <c:v>27</c:v>
                </c:pt>
                <c:pt idx="52">
                  <c:v>28</c:v>
                </c:pt>
                <c:pt idx="53">
                  <c:v>29</c:v>
                </c:pt>
                <c:pt idx="54">
                  <c:v>30</c:v>
                </c:pt>
                <c:pt idx="55">
                  <c:v>31</c:v>
                </c:pt>
                <c:pt idx="56">
                  <c:v>32</c:v>
                </c:pt>
                <c:pt idx="57">
                  <c:v>33</c:v>
                </c:pt>
                <c:pt idx="58">
                  <c:v>34</c:v>
                </c:pt>
                <c:pt idx="59">
                  <c:v>35</c:v>
                </c:pt>
                <c:pt idx="60">
                  <c:v>36</c:v>
                </c:pt>
                <c:pt idx="61">
                  <c:v>37</c:v>
                </c:pt>
                <c:pt idx="62">
                  <c:v>38</c:v>
                </c:pt>
                <c:pt idx="63">
                  <c:v>39</c:v>
                </c:pt>
                <c:pt idx="64">
                  <c:v>40</c:v>
                </c:pt>
                <c:pt idx="65">
                  <c:v>41</c:v>
                </c:pt>
                <c:pt idx="66">
                  <c:v>42</c:v>
                </c:pt>
                <c:pt idx="67">
                  <c:v>43</c:v>
                </c:pt>
                <c:pt idx="68">
                  <c:v>44</c:v>
                </c:pt>
                <c:pt idx="69">
                  <c:v>45</c:v>
                </c:pt>
                <c:pt idx="70">
                  <c:v>46</c:v>
                </c:pt>
              </c:numCache>
            </c:numRef>
          </c:yVal>
          <c:smooth val="0"/>
          <c:extLst>
            <c:ext xmlns:c16="http://schemas.microsoft.com/office/drawing/2014/chart" uri="{C3380CC4-5D6E-409C-BE32-E72D297353CC}">
              <c16:uniqueId val="{00000003-751E-4579-B5A0-A3543EB66FCF}"/>
            </c:ext>
          </c:extLst>
        </c:ser>
        <c:ser>
          <c:idx val="2"/>
          <c:order val="2"/>
          <c:tx>
            <c:strRef>
              <c:f>Sheet1!$E$1</c:f>
              <c:strCache>
                <c:ptCount val="1"/>
                <c:pt idx="0">
                  <c:v>joon 2</c:v>
                </c:pt>
              </c:strCache>
            </c:strRef>
          </c:tx>
          <c:spPr>
            <a:ln w="28575">
              <a:solidFill>
                <a:schemeClr val="accent6"/>
              </a:solidFill>
            </a:ln>
          </c:spPr>
          <c:marker>
            <c:symbol val="none"/>
          </c:marker>
          <c:dLbls>
            <c:delete val="1"/>
          </c:dLbls>
          <c:xVal>
            <c:numRef>
              <c:f>Sheet1!$B$2:$B$248</c:f>
              <c:numCache>
                <c:formatCode>General</c:formatCode>
                <c:ptCount val="247"/>
                <c:pt idx="0">
                  <c:v>28</c:v>
                </c:pt>
                <c:pt idx="2">
                  <c:v>47</c:v>
                </c:pt>
                <c:pt idx="3">
                  <c:v>45</c:v>
                </c:pt>
                <c:pt idx="4">
                  <c:v>33</c:v>
                </c:pt>
                <c:pt idx="5">
                  <c:v>28</c:v>
                </c:pt>
                <c:pt idx="6">
                  <c:v>22</c:v>
                </c:pt>
                <c:pt idx="7">
                  <c:v>14</c:v>
                </c:pt>
                <c:pt idx="9">
                  <c:v>50</c:v>
                </c:pt>
                <c:pt idx="10">
                  <c:v>25</c:v>
                </c:pt>
                <c:pt idx="12">
                  <c:v>31</c:v>
                </c:pt>
                <c:pt idx="13">
                  <c:v>26</c:v>
                </c:pt>
                <c:pt idx="15">
                  <c:v>29</c:v>
                </c:pt>
                <c:pt idx="16">
                  <c:v>27</c:v>
                </c:pt>
                <c:pt idx="18">
                  <c:v>30</c:v>
                </c:pt>
                <c:pt idx="20">
                  <c:v>30</c:v>
                </c:pt>
                <c:pt idx="21">
                  <c:v>31</c:v>
                </c:pt>
                <c:pt idx="22">
                  <c:v>20</c:v>
                </c:pt>
                <c:pt idx="24">
                  <c:v>29</c:v>
                </c:pt>
                <c:pt idx="25" formatCode="0.00">
                  <c:v>28</c:v>
                </c:pt>
                <c:pt idx="26" formatCode="0.00">
                  <c:v>28</c:v>
                </c:pt>
                <c:pt idx="27" formatCode="0.00">
                  <c:v>28</c:v>
                </c:pt>
                <c:pt idx="28" formatCode="0.00">
                  <c:v>28</c:v>
                </c:pt>
                <c:pt idx="29" formatCode="0.00">
                  <c:v>28</c:v>
                </c:pt>
                <c:pt idx="30" formatCode="0.00">
                  <c:v>28</c:v>
                </c:pt>
                <c:pt idx="31" formatCode="0.00">
                  <c:v>28</c:v>
                </c:pt>
                <c:pt idx="32" formatCode="0.00">
                  <c:v>28</c:v>
                </c:pt>
                <c:pt idx="33" formatCode="0.00">
                  <c:v>28</c:v>
                </c:pt>
                <c:pt idx="34" formatCode="0.00">
                  <c:v>28</c:v>
                </c:pt>
                <c:pt idx="35" formatCode="0.00">
                  <c:v>28</c:v>
                </c:pt>
                <c:pt idx="36" formatCode="0.00">
                  <c:v>28</c:v>
                </c:pt>
                <c:pt idx="37" formatCode="0.00">
                  <c:v>28</c:v>
                </c:pt>
                <c:pt idx="38" formatCode="0.00">
                  <c:v>28</c:v>
                </c:pt>
                <c:pt idx="39" formatCode="0.00">
                  <c:v>28</c:v>
                </c:pt>
                <c:pt idx="40" formatCode="0.00">
                  <c:v>28</c:v>
                </c:pt>
                <c:pt idx="41" formatCode="0.00">
                  <c:v>28</c:v>
                </c:pt>
                <c:pt idx="42" formatCode="0.00">
                  <c:v>28</c:v>
                </c:pt>
                <c:pt idx="43" formatCode="0.00">
                  <c:v>28</c:v>
                </c:pt>
                <c:pt idx="44" formatCode="0.00">
                  <c:v>28</c:v>
                </c:pt>
                <c:pt idx="45" formatCode="0.00">
                  <c:v>28</c:v>
                </c:pt>
                <c:pt idx="46" formatCode="0.00">
                  <c:v>28</c:v>
                </c:pt>
                <c:pt idx="47" formatCode="0.00">
                  <c:v>28</c:v>
                </c:pt>
                <c:pt idx="48" formatCode="0.00">
                  <c:v>28</c:v>
                </c:pt>
                <c:pt idx="49" formatCode="0.00">
                  <c:v>28</c:v>
                </c:pt>
                <c:pt idx="50" formatCode="0.00">
                  <c:v>28</c:v>
                </c:pt>
                <c:pt idx="51" formatCode="0.00">
                  <c:v>28</c:v>
                </c:pt>
                <c:pt idx="52" formatCode="0.00">
                  <c:v>28</c:v>
                </c:pt>
                <c:pt idx="53" formatCode="0.00">
                  <c:v>28</c:v>
                </c:pt>
                <c:pt idx="54" formatCode="0.00">
                  <c:v>28</c:v>
                </c:pt>
                <c:pt idx="55" formatCode="0.00">
                  <c:v>28</c:v>
                </c:pt>
                <c:pt idx="56" formatCode="0.00">
                  <c:v>28</c:v>
                </c:pt>
                <c:pt idx="57" formatCode="0.00">
                  <c:v>28</c:v>
                </c:pt>
                <c:pt idx="58" formatCode="0.00">
                  <c:v>28</c:v>
                </c:pt>
                <c:pt idx="59" formatCode="0.00">
                  <c:v>28</c:v>
                </c:pt>
                <c:pt idx="60" formatCode="0.00">
                  <c:v>28</c:v>
                </c:pt>
                <c:pt idx="61" formatCode="0.00">
                  <c:v>28</c:v>
                </c:pt>
                <c:pt idx="62" formatCode="0.00">
                  <c:v>28</c:v>
                </c:pt>
                <c:pt idx="63" formatCode="0.00">
                  <c:v>28</c:v>
                </c:pt>
                <c:pt idx="64" formatCode="0.00">
                  <c:v>28</c:v>
                </c:pt>
                <c:pt idx="65" formatCode="0.00">
                  <c:v>28</c:v>
                </c:pt>
                <c:pt idx="66" formatCode="0.00">
                  <c:v>28</c:v>
                </c:pt>
                <c:pt idx="67" formatCode="0.00">
                  <c:v>28</c:v>
                </c:pt>
                <c:pt idx="68" formatCode="0.00">
                  <c:v>28</c:v>
                </c:pt>
                <c:pt idx="69" formatCode="0.00">
                  <c:v>28</c:v>
                </c:pt>
              </c:numCache>
            </c:numRef>
          </c:xVal>
          <c:yVal>
            <c:numRef>
              <c:f>Sheet1!$E$2:$E$248</c:f>
              <c:numCache>
                <c:formatCode>General</c:formatCode>
                <c:ptCount val="247"/>
                <c:pt idx="71">
                  <c:v>1</c:v>
                </c:pt>
                <c:pt idx="72">
                  <c:v>2</c:v>
                </c:pt>
                <c:pt idx="73">
                  <c:v>3</c:v>
                </c:pt>
                <c:pt idx="74">
                  <c:v>4</c:v>
                </c:pt>
                <c:pt idx="75">
                  <c:v>5</c:v>
                </c:pt>
                <c:pt idx="76">
                  <c:v>6</c:v>
                </c:pt>
                <c:pt idx="77">
                  <c:v>7</c:v>
                </c:pt>
                <c:pt idx="78">
                  <c:v>8</c:v>
                </c:pt>
                <c:pt idx="79">
                  <c:v>9</c:v>
                </c:pt>
                <c:pt idx="80">
                  <c:v>10</c:v>
                </c:pt>
                <c:pt idx="81">
                  <c:v>11</c:v>
                </c:pt>
                <c:pt idx="82">
                  <c:v>12</c:v>
                </c:pt>
                <c:pt idx="83">
                  <c:v>13</c:v>
                </c:pt>
                <c:pt idx="84">
                  <c:v>14</c:v>
                </c:pt>
                <c:pt idx="85">
                  <c:v>15</c:v>
                </c:pt>
                <c:pt idx="86">
                  <c:v>16</c:v>
                </c:pt>
                <c:pt idx="87">
                  <c:v>17</c:v>
                </c:pt>
                <c:pt idx="88">
                  <c:v>18</c:v>
                </c:pt>
                <c:pt idx="89">
                  <c:v>19</c:v>
                </c:pt>
                <c:pt idx="90">
                  <c:v>20</c:v>
                </c:pt>
                <c:pt idx="91">
                  <c:v>21</c:v>
                </c:pt>
                <c:pt idx="92">
                  <c:v>22</c:v>
                </c:pt>
                <c:pt idx="93">
                  <c:v>23</c:v>
                </c:pt>
                <c:pt idx="94">
                  <c:v>24</c:v>
                </c:pt>
                <c:pt idx="95">
                  <c:v>25</c:v>
                </c:pt>
                <c:pt idx="96">
                  <c:v>26</c:v>
                </c:pt>
                <c:pt idx="97">
                  <c:v>27</c:v>
                </c:pt>
                <c:pt idx="98">
                  <c:v>28</c:v>
                </c:pt>
                <c:pt idx="99">
                  <c:v>29</c:v>
                </c:pt>
                <c:pt idx="100">
                  <c:v>30</c:v>
                </c:pt>
                <c:pt idx="101">
                  <c:v>31</c:v>
                </c:pt>
                <c:pt idx="102">
                  <c:v>32</c:v>
                </c:pt>
                <c:pt idx="103">
                  <c:v>33</c:v>
                </c:pt>
                <c:pt idx="104">
                  <c:v>34</c:v>
                </c:pt>
                <c:pt idx="105">
                  <c:v>35</c:v>
                </c:pt>
                <c:pt idx="106">
                  <c:v>36</c:v>
                </c:pt>
                <c:pt idx="107">
                  <c:v>37</c:v>
                </c:pt>
                <c:pt idx="108">
                  <c:v>38</c:v>
                </c:pt>
              </c:numCache>
            </c:numRef>
          </c:yVal>
          <c:smooth val="0"/>
          <c:extLst>
            <c:ext xmlns:c16="http://schemas.microsoft.com/office/drawing/2014/chart" uri="{C3380CC4-5D6E-409C-BE32-E72D297353CC}">
              <c16:uniqueId val="{00000004-751E-4579-B5A0-A3543EB66FCF}"/>
            </c:ext>
          </c:extLst>
        </c:ser>
        <c:dLbls>
          <c:showLegendKey val="0"/>
          <c:showVal val="1"/>
          <c:showCatName val="0"/>
          <c:showSerName val="0"/>
          <c:showPercent val="0"/>
          <c:showBubbleSize val="0"/>
        </c:dLbls>
        <c:axId val="1071154416"/>
        <c:axId val="1071155200"/>
        <c:extLst>
          <c:ext xmlns:c15="http://schemas.microsoft.com/office/drawing/2012/chart" uri="{02D57815-91ED-43cb-92C2-25804820EDAC}">
            <c15:filteredScatterSeries>
              <c15:ser>
                <c:idx val="3"/>
                <c:order val="3"/>
                <c:tx>
                  <c:strRef>
                    <c:extLst>
                      <c:ext uri="{02D57815-91ED-43cb-92C2-25804820EDAC}">
                        <c15:formulaRef>
                          <c15:sqref>Sheet1!$F$1</c15:sqref>
                        </c15:formulaRef>
                      </c:ext>
                    </c:extLst>
                    <c:strCache>
                      <c:ptCount val="1"/>
                      <c:pt idx="0">
                        <c:v>joon 3</c:v>
                      </c:pt>
                    </c:strCache>
                  </c:strRef>
                </c:tx>
                <c:spPr>
                  <a:ln>
                    <a:solidFill>
                      <a:schemeClr val="accent4"/>
                    </a:solidFill>
                  </a:ln>
                </c:spPr>
                <c:marker>
                  <c:symbol val="circle"/>
                  <c:size val="10"/>
                  <c:spPr>
                    <a:solidFill>
                      <a:schemeClr val="accent4"/>
                    </a:solidFill>
                    <a:ln>
                      <a:solidFill>
                        <a:schemeClr val="accent4"/>
                      </a:solidFill>
                    </a:ln>
                  </c:spPr>
                </c:marker>
                <c:dLbls>
                  <c:delete val="1"/>
                </c:dLbls>
                <c:xVal>
                  <c:numRef>
                    <c:extLst>
                      <c:ext uri="{02D57815-91ED-43cb-92C2-25804820EDAC}">
                        <c15:formulaRef>
                          <c15:sqref>Sheet1!$B$2:$B$248</c15:sqref>
                        </c15:formulaRef>
                      </c:ext>
                    </c:extLst>
                    <c:numCache>
                      <c:formatCode>General</c:formatCode>
                      <c:ptCount val="247"/>
                      <c:pt idx="0">
                        <c:v>28</c:v>
                      </c:pt>
                      <c:pt idx="2">
                        <c:v>47</c:v>
                      </c:pt>
                      <c:pt idx="3">
                        <c:v>45</c:v>
                      </c:pt>
                      <c:pt idx="4">
                        <c:v>33</c:v>
                      </c:pt>
                      <c:pt idx="5">
                        <c:v>28</c:v>
                      </c:pt>
                      <c:pt idx="6">
                        <c:v>22</c:v>
                      </c:pt>
                      <c:pt idx="7">
                        <c:v>14</c:v>
                      </c:pt>
                      <c:pt idx="9">
                        <c:v>50</c:v>
                      </c:pt>
                      <c:pt idx="10">
                        <c:v>25</c:v>
                      </c:pt>
                      <c:pt idx="12">
                        <c:v>31</c:v>
                      </c:pt>
                      <c:pt idx="13">
                        <c:v>26</c:v>
                      </c:pt>
                      <c:pt idx="15">
                        <c:v>29</c:v>
                      </c:pt>
                      <c:pt idx="16">
                        <c:v>27</c:v>
                      </c:pt>
                      <c:pt idx="18">
                        <c:v>30</c:v>
                      </c:pt>
                      <c:pt idx="20">
                        <c:v>30</c:v>
                      </c:pt>
                      <c:pt idx="21">
                        <c:v>31</c:v>
                      </c:pt>
                      <c:pt idx="22">
                        <c:v>20</c:v>
                      </c:pt>
                      <c:pt idx="24">
                        <c:v>29</c:v>
                      </c:pt>
                      <c:pt idx="25" formatCode="0.00">
                        <c:v>28</c:v>
                      </c:pt>
                      <c:pt idx="26" formatCode="0.00">
                        <c:v>28</c:v>
                      </c:pt>
                      <c:pt idx="27" formatCode="0.00">
                        <c:v>28</c:v>
                      </c:pt>
                      <c:pt idx="28" formatCode="0.00">
                        <c:v>28</c:v>
                      </c:pt>
                      <c:pt idx="29" formatCode="0.00">
                        <c:v>28</c:v>
                      </c:pt>
                      <c:pt idx="30" formatCode="0.00">
                        <c:v>28</c:v>
                      </c:pt>
                      <c:pt idx="31" formatCode="0.00">
                        <c:v>28</c:v>
                      </c:pt>
                      <c:pt idx="32" formatCode="0.00">
                        <c:v>28</c:v>
                      </c:pt>
                      <c:pt idx="33" formatCode="0.00">
                        <c:v>28</c:v>
                      </c:pt>
                      <c:pt idx="34" formatCode="0.00">
                        <c:v>28</c:v>
                      </c:pt>
                      <c:pt idx="35" formatCode="0.00">
                        <c:v>28</c:v>
                      </c:pt>
                      <c:pt idx="36" formatCode="0.00">
                        <c:v>28</c:v>
                      </c:pt>
                      <c:pt idx="37" formatCode="0.00">
                        <c:v>28</c:v>
                      </c:pt>
                      <c:pt idx="38" formatCode="0.00">
                        <c:v>28</c:v>
                      </c:pt>
                      <c:pt idx="39" formatCode="0.00">
                        <c:v>28</c:v>
                      </c:pt>
                      <c:pt idx="40" formatCode="0.00">
                        <c:v>28</c:v>
                      </c:pt>
                      <c:pt idx="41" formatCode="0.00">
                        <c:v>28</c:v>
                      </c:pt>
                      <c:pt idx="42" formatCode="0.00">
                        <c:v>28</c:v>
                      </c:pt>
                      <c:pt idx="43" formatCode="0.00">
                        <c:v>28</c:v>
                      </c:pt>
                      <c:pt idx="44" formatCode="0.00">
                        <c:v>28</c:v>
                      </c:pt>
                      <c:pt idx="45" formatCode="0.00">
                        <c:v>28</c:v>
                      </c:pt>
                      <c:pt idx="46" formatCode="0.00">
                        <c:v>28</c:v>
                      </c:pt>
                      <c:pt idx="47" formatCode="0.00">
                        <c:v>28</c:v>
                      </c:pt>
                      <c:pt idx="48" formatCode="0.00">
                        <c:v>28</c:v>
                      </c:pt>
                      <c:pt idx="49" formatCode="0.00">
                        <c:v>28</c:v>
                      </c:pt>
                      <c:pt idx="50" formatCode="0.00">
                        <c:v>28</c:v>
                      </c:pt>
                      <c:pt idx="51" formatCode="0.00">
                        <c:v>28</c:v>
                      </c:pt>
                      <c:pt idx="52" formatCode="0.00">
                        <c:v>28</c:v>
                      </c:pt>
                      <c:pt idx="53" formatCode="0.00">
                        <c:v>28</c:v>
                      </c:pt>
                      <c:pt idx="54" formatCode="0.00">
                        <c:v>28</c:v>
                      </c:pt>
                      <c:pt idx="55" formatCode="0.00">
                        <c:v>28</c:v>
                      </c:pt>
                      <c:pt idx="56" formatCode="0.00">
                        <c:v>28</c:v>
                      </c:pt>
                      <c:pt idx="57" formatCode="0.00">
                        <c:v>28</c:v>
                      </c:pt>
                      <c:pt idx="58" formatCode="0.00">
                        <c:v>28</c:v>
                      </c:pt>
                      <c:pt idx="59" formatCode="0.00">
                        <c:v>28</c:v>
                      </c:pt>
                      <c:pt idx="60" formatCode="0.00">
                        <c:v>28</c:v>
                      </c:pt>
                      <c:pt idx="61" formatCode="0.00">
                        <c:v>28</c:v>
                      </c:pt>
                      <c:pt idx="62" formatCode="0.00">
                        <c:v>28</c:v>
                      </c:pt>
                      <c:pt idx="63" formatCode="0.00">
                        <c:v>28</c:v>
                      </c:pt>
                      <c:pt idx="64" formatCode="0.00">
                        <c:v>28</c:v>
                      </c:pt>
                      <c:pt idx="65" formatCode="0.00">
                        <c:v>28</c:v>
                      </c:pt>
                      <c:pt idx="66" formatCode="0.00">
                        <c:v>28</c:v>
                      </c:pt>
                      <c:pt idx="67" formatCode="0.00">
                        <c:v>28</c:v>
                      </c:pt>
                      <c:pt idx="68" formatCode="0.00">
                        <c:v>28</c:v>
                      </c:pt>
                      <c:pt idx="69" formatCode="0.00">
                        <c:v>28</c:v>
                      </c:pt>
                    </c:numCache>
                  </c:numRef>
                </c:xVal>
                <c:yVal>
                  <c:numRef>
                    <c:extLst>
                      <c:ext uri="{02D57815-91ED-43cb-92C2-25804820EDAC}">
                        <c15:formulaRef>
                          <c15:sqref>Sheet1!$F$2:$F$248</c15:sqref>
                        </c15:formulaRef>
                      </c:ext>
                    </c:extLst>
                    <c:numCache>
                      <c:formatCode>General</c:formatCode>
                      <c:ptCount val="247"/>
                      <c:pt idx="109">
                        <c:v>1</c:v>
                      </c:pt>
                      <c:pt idx="110">
                        <c:v>2</c:v>
                      </c:pt>
                      <c:pt idx="111">
                        <c:v>3</c:v>
                      </c:pt>
                      <c:pt idx="112">
                        <c:v>4</c:v>
                      </c:pt>
                      <c:pt idx="113">
                        <c:v>5</c:v>
                      </c:pt>
                      <c:pt idx="114">
                        <c:v>6</c:v>
                      </c:pt>
                      <c:pt idx="115">
                        <c:v>7</c:v>
                      </c:pt>
                      <c:pt idx="116">
                        <c:v>8</c:v>
                      </c:pt>
                      <c:pt idx="117">
                        <c:v>9</c:v>
                      </c:pt>
                      <c:pt idx="118">
                        <c:v>10</c:v>
                      </c:pt>
                      <c:pt idx="119">
                        <c:v>11</c:v>
                      </c:pt>
                      <c:pt idx="120">
                        <c:v>12</c:v>
                      </c:pt>
                      <c:pt idx="121">
                        <c:v>13</c:v>
                      </c:pt>
                      <c:pt idx="122">
                        <c:v>14</c:v>
                      </c:pt>
                      <c:pt idx="123">
                        <c:v>15</c:v>
                      </c:pt>
                      <c:pt idx="124">
                        <c:v>16</c:v>
                      </c:pt>
                      <c:pt idx="125">
                        <c:v>17</c:v>
                      </c:pt>
                      <c:pt idx="126">
                        <c:v>18</c:v>
                      </c:pt>
                      <c:pt idx="127">
                        <c:v>19</c:v>
                      </c:pt>
                      <c:pt idx="128">
                        <c:v>20</c:v>
                      </c:pt>
                      <c:pt idx="129">
                        <c:v>21</c:v>
                      </c:pt>
                    </c:numCache>
                  </c:numRef>
                </c:yVal>
                <c:smooth val="0"/>
                <c:extLst>
                  <c:ext xmlns:c16="http://schemas.microsoft.com/office/drawing/2014/chart" uri="{C3380CC4-5D6E-409C-BE32-E72D297353CC}">
                    <c16:uniqueId val="{00000005-751E-4579-B5A0-A3543EB66FCF}"/>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Sheet1!$G$1</c15:sqref>
                        </c15:formulaRef>
                      </c:ext>
                    </c:extLst>
                    <c:strCache>
                      <c:ptCount val="1"/>
                      <c:pt idx="0">
                        <c:v>joon 4</c:v>
                      </c:pt>
                    </c:strCache>
                  </c:strRef>
                </c:tx>
                <c:marker>
                  <c:symbol val="circle"/>
                  <c:size val="10"/>
                  <c:spPr>
                    <a:solidFill>
                      <a:schemeClr val="accent5"/>
                    </a:solidFill>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28</c:v>
                      </c:pt>
                      <c:pt idx="2">
                        <c:v>47</c:v>
                      </c:pt>
                      <c:pt idx="3">
                        <c:v>45</c:v>
                      </c:pt>
                      <c:pt idx="4">
                        <c:v>33</c:v>
                      </c:pt>
                      <c:pt idx="5">
                        <c:v>28</c:v>
                      </c:pt>
                      <c:pt idx="6">
                        <c:v>22</c:v>
                      </c:pt>
                      <c:pt idx="7">
                        <c:v>14</c:v>
                      </c:pt>
                      <c:pt idx="9">
                        <c:v>50</c:v>
                      </c:pt>
                      <c:pt idx="10">
                        <c:v>25</c:v>
                      </c:pt>
                      <c:pt idx="12">
                        <c:v>31</c:v>
                      </c:pt>
                      <c:pt idx="13">
                        <c:v>26</c:v>
                      </c:pt>
                      <c:pt idx="15">
                        <c:v>29</c:v>
                      </c:pt>
                      <c:pt idx="16">
                        <c:v>27</c:v>
                      </c:pt>
                      <c:pt idx="18">
                        <c:v>30</c:v>
                      </c:pt>
                      <c:pt idx="20">
                        <c:v>30</c:v>
                      </c:pt>
                      <c:pt idx="21">
                        <c:v>31</c:v>
                      </c:pt>
                      <c:pt idx="22">
                        <c:v>20</c:v>
                      </c:pt>
                      <c:pt idx="24">
                        <c:v>29</c:v>
                      </c:pt>
                      <c:pt idx="25" formatCode="0.00">
                        <c:v>28</c:v>
                      </c:pt>
                      <c:pt idx="26" formatCode="0.00">
                        <c:v>28</c:v>
                      </c:pt>
                      <c:pt idx="27" formatCode="0.00">
                        <c:v>28</c:v>
                      </c:pt>
                      <c:pt idx="28" formatCode="0.00">
                        <c:v>28</c:v>
                      </c:pt>
                      <c:pt idx="29" formatCode="0.00">
                        <c:v>28</c:v>
                      </c:pt>
                      <c:pt idx="30" formatCode="0.00">
                        <c:v>28</c:v>
                      </c:pt>
                      <c:pt idx="31" formatCode="0.00">
                        <c:v>28</c:v>
                      </c:pt>
                      <c:pt idx="32" formatCode="0.00">
                        <c:v>28</c:v>
                      </c:pt>
                      <c:pt idx="33" formatCode="0.00">
                        <c:v>28</c:v>
                      </c:pt>
                      <c:pt idx="34" formatCode="0.00">
                        <c:v>28</c:v>
                      </c:pt>
                      <c:pt idx="35" formatCode="0.00">
                        <c:v>28</c:v>
                      </c:pt>
                      <c:pt idx="36" formatCode="0.00">
                        <c:v>28</c:v>
                      </c:pt>
                      <c:pt idx="37" formatCode="0.00">
                        <c:v>28</c:v>
                      </c:pt>
                      <c:pt idx="38" formatCode="0.00">
                        <c:v>28</c:v>
                      </c:pt>
                      <c:pt idx="39" formatCode="0.00">
                        <c:v>28</c:v>
                      </c:pt>
                      <c:pt idx="40" formatCode="0.00">
                        <c:v>28</c:v>
                      </c:pt>
                      <c:pt idx="41" formatCode="0.00">
                        <c:v>28</c:v>
                      </c:pt>
                      <c:pt idx="42" formatCode="0.00">
                        <c:v>28</c:v>
                      </c:pt>
                      <c:pt idx="43" formatCode="0.00">
                        <c:v>28</c:v>
                      </c:pt>
                      <c:pt idx="44" formatCode="0.00">
                        <c:v>28</c:v>
                      </c:pt>
                      <c:pt idx="45" formatCode="0.00">
                        <c:v>28</c:v>
                      </c:pt>
                      <c:pt idx="46" formatCode="0.00">
                        <c:v>28</c:v>
                      </c:pt>
                      <c:pt idx="47" formatCode="0.00">
                        <c:v>28</c:v>
                      </c:pt>
                      <c:pt idx="48" formatCode="0.00">
                        <c:v>28</c:v>
                      </c:pt>
                      <c:pt idx="49" formatCode="0.00">
                        <c:v>28</c:v>
                      </c:pt>
                      <c:pt idx="50" formatCode="0.00">
                        <c:v>28</c:v>
                      </c:pt>
                      <c:pt idx="51" formatCode="0.00">
                        <c:v>28</c:v>
                      </c:pt>
                      <c:pt idx="52" formatCode="0.00">
                        <c:v>28</c:v>
                      </c:pt>
                      <c:pt idx="53" formatCode="0.00">
                        <c:v>28</c:v>
                      </c:pt>
                      <c:pt idx="54" formatCode="0.00">
                        <c:v>28</c:v>
                      </c:pt>
                      <c:pt idx="55" formatCode="0.00">
                        <c:v>28</c:v>
                      </c:pt>
                      <c:pt idx="56" formatCode="0.00">
                        <c:v>28</c:v>
                      </c:pt>
                      <c:pt idx="57" formatCode="0.00">
                        <c:v>28</c:v>
                      </c:pt>
                      <c:pt idx="58" formatCode="0.00">
                        <c:v>28</c:v>
                      </c:pt>
                      <c:pt idx="59" formatCode="0.00">
                        <c:v>28</c:v>
                      </c:pt>
                      <c:pt idx="60" formatCode="0.00">
                        <c:v>28</c:v>
                      </c:pt>
                      <c:pt idx="61" formatCode="0.00">
                        <c:v>28</c:v>
                      </c:pt>
                      <c:pt idx="62" formatCode="0.00">
                        <c:v>28</c:v>
                      </c:pt>
                      <c:pt idx="63" formatCode="0.00">
                        <c:v>28</c:v>
                      </c:pt>
                      <c:pt idx="64" formatCode="0.00">
                        <c:v>28</c:v>
                      </c:pt>
                      <c:pt idx="65" formatCode="0.00">
                        <c:v>28</c:v>
                      </c:pt>
                      <c:pt idx="66" formatCode="0.00">
                        <c:v>28</c:v>
                      </c:pt>
                      <c:pt idx="67" formatCode="0.00">
                        <c:v>28</c:v>
                      </c:pt>
                      <c:pt idx="68" formatCode="0.00">
                        <c:v>28</c:v>
                      </c:pt>
                      <c:pt idx="69" formatCode="0.00">
                        <c:v>28</c:v>
                      </c:pt>
                    </c:numCache>
                  </c:numRef>
                </c:xVal>
                <c:yVal>
                  <c:numRef>
                    <c:extLst xmlns:c15="http://schemas.microsoft.com/office/drawing/2012/chart">
                      <c:ext xmlns:c15="http://schemas.microsoft.com/office/drawing/2012/chart" uri="{02D57815-91ED-43cb-92C2-25804820EDAC}">
                        <c15:formulaRef>
                          <c15:sqref>Sheet1!$G$2:$G$248</c15:sqref>
                        </c15:formulaRef>
                      </c:ext>
                    </c:extLst>
                    <c:numCache>
                      <c:formatCode>General</c:formatCode>
                      <c:ptCount val="247"/>
                      <c:pt idx="130">
                        <c:v>1</c:v>
                      </c:pt>
                      <c:pt idx="131">
                        <c:v>2</c:v>
                      </c:pt>
                      <c:pt idx="132">
                        <c:v>3</c:v>
                      </c:pt>
                      <c:pt idx="133">
                        <c:v>4</c:v>
                      </c:pt>
                      <c:pt idx="134">
                        <c:v>5</c:v>
                      </c:pt>
                      <c:pt idx="135">
                        <c:v>6</c:v>
                      </c:pt>
                      <c:pt idx="136">
                        <c:v>7</c:v>
                      </c:pt>
                      <c:pt idx="137">
                        <c:v>8</c:v>
                      </c:pt>
                      <c:pt idx="138">
                        <c:v>9</c:v>
                      </c:pt>
                      <c:pt idx="139">
                        <c:v>10</c:v>
                      </c:pt>
                      <c:pt idx="140">
                        <c:v>11</c:v>
                      </c:pt>
                      <c:pt idx="141">
                        <c:v>12</c:v>
                      </c:pt>
                      <c:pt idx="142">
                        <c:v>13</c:v>
                      </c:pt>
                      <c:pt idx="143">
                        <c:v>14</c:v>
                      </c:pt>
                      <c:pt idx="144">
                        <c:v>15</c:v>
                      </c:pt>
                      <c:pt idx="145">
                        <c:v>16</c:v>
                      </c:pt>
                      <c:pt idx="146">
                        <c:v>17</c:v>
                      </c:pt>
                      <c:pt idx="147">
                        <c:v>18</c:v>
                      </c:pt>
                      <c:pt idx="148">
                        <c:v>19</c:v>
                      </c:pt>
                      <c:pt idx="149">
                        <c:v>20</c:v>
                      </c:pt>
                      <c:pt idx="150">
                        <c:v>21</c:v>
                      </c:pt>
                    </c:numCache>
                  </c:numRef>
                </c:yVal>
                <c:smooth val="0"/>
                <c:extLst xmlns:c15="http://schemas.microsoft.com/office/drawing/2012/chart">
                  <c:ext xmlns:c16="http://schemas.microsoft.com/office/drawing/2014/chart" uri="{C3380CC4-5D6E-409C-BE32-E72D297353CC}">
                    <c16:uniqueId val="{00000006-751E-4579-B5A0-A3543EB66FCF}"/>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Sheet1!$H$1</c15:sqref>
                        </c15:formulaRef>
                      </c:ext>
                    </c:extLst>
                    <c:strCache>
                      <c:ptCount val="1"/>
                      <c:pt idx="0">
                        <c:v>joon 5</c:v>
                      </c:pt>
                    </c:strCache>
                  </c:strRef>
                </c:tx>
                <c:spPr>
                  <a:ln>
                    <a:solidFill>
                      <a:schemeClr val="accent6"/>
                    </a:solidFill>
                  </a:ln>
                </c:spPr>
                <c:marker>
                  <c:symbol val="circle"/>
                  <c:size val="10"/>
                  <c:spPr>
                    <a:solidFill>
                      <a:schemeClr val="accent6"/>
                    </a:solidFill>
                    <a:ln>
                      <a:solidFill>
                        <a:schemeClr val="accent6"/>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28</c:v>
                      </c:pt>
                      <c:pt idx="2">
                        <c:v>47</c:v>
                      </c:pt>
                      <c:pt idx="3">
                        <c:v>45</c:v>
                      </c:pt>
                      <c:pt idx="4">
                        <c:v>33</c:v>
                      </c:pt>
                      <c:pt idx="5">
                        <c:v>28</c:v>
                      </c:pt>
                      <c:pt idx="6">
                        <c:v>22</c:v>
                      </c:pt>
                      <c:pt idx="7">
                        <c:v>14</c:v>
                      </c:pt>
                      <c:pt idx="9">
                        <c:v>50</c:v>
                      </c:pt>
                      <c:pt idx="10">
                        <c:v>25</c:v>
                      </c:pt>
                      <c:pt idx="12">
                        <c:v>31</c:v>
                      </c:pt>
                      <c:pt idx="13">
                        <c:v>26</c:v>
                      </c:pt>
                      <c:pt idx="15">
                        <c:v>29</c:v>
                      </c:pt>
                      <c:pt idx="16">
                        <c:v>27</c:v>
                      </c:pt>
                      <c:pt idx="18">
                        <c:v>30</c:v>
                      </c:pt>
                      <c:pt idx="20">
                        <c:v>30</c:v>
                      </c:pt>
                      <c:pt idx="21">
                        <c:v>31</c:v>
                      </c:pt>
                      <c:pt idx="22">
                        <c:v>20</c:v>
                      </c:pt>
                      <c:pt idx="24">
                        <c:v>29</c:v>
                      </c:pt>
                      <c:pt idx="25" formatCode="0.00">
                        <c:v>28</c:v>
                      </c:pt>
                      <c:pt idx="26" formatCode="0.00">
                        <c:v>28</c:v>
                      </c:pt>
                      <c:pt idx="27" formatCode="0.00">
                        <c:v>28</c:v>
                      </c:pt>
                      <c:pt idx="28" formatCode="0.00">
                        <c:v>28</c:v>
                      </c:pt>
                      <c:pt idx="29" formatCode="0.00">
                        <c:v>28</c:v>
                      </c:pt>
                      <c:pt idx="30" formatCode="0.00">
                        <c:v>28</c:v>
                      </c:pt>
                      <c:pt idx="31" formatCode="0.00">
                        <c:v>28</c:v>
                      </c:pt>
                      <c:pt idx="32" formatCode="0.00">
                        <c:v>28</c:v>
                      </c:pt>
                      <c:pt idx="33" formatCode="0.00">
                        <c:v>28</c:v>
                      </c:pt>
                      <c:pt idx="34" formatCode="0.00">
                        <c:v>28</c:v>
                      </c:pt>
                      <c:pt idx="35" formatCode="0.00">
                        <c:v>28</c:v>
                      </c:pt>
                      <c:pt idx="36" formatCode="0.00">
                        <c:v>28</c:v>
                      </c:pt>
                      <c:pt idx="37" formatCode="0.00">
                        <c:v>28</c:v>
                      </c:pt>
                      <c:pt idx="38" formatCode="0.00">
                        <c:v>28</c:v>
                      </c:pt>
                      <c:pt idx="39" formatCode="0.00">
                        <c:v>28</c:v>
                      </c:pt>
                      <c:pt idx="40" formatCode="0.00">
                        <c:v>28</c:v>
                      </c:pt>
                      <c:pt idx="41" formatCode="0.00">
                        <c:v>28</c:v>
                      </c:pt>
                      <c:pt idx="42" formatCode="0.00">
                        <c:v>28</c:v>
                      </c:pt>
                      <c:pt idx="43" formatCode="0.00">
                        <c:v>28</c:v>
                      </c:pt>
                      <c:pt idx="44" formatCode="0.00">
                        <c:v>28</c:v>
                      </c:pt>
                      <c:pt idx="45" formatCode="0.00">
                        <c:v>28</c:v>
                      </c:pt>
                      <c:pt idx="46" formatCode="0.00">
                        <c:v>28</c:v>
                      </c:pt>
                      <c:pt idx="47" formatCode="0.00">
                        <c:v>28</c:v>
                      </c:pt>
                      <c:pt idx="48" formatCode="0.00">
                        <c:v>28</c:v>
                      </c:pt>
                      <c:pt idx="49" formatCode="0.00">
                        <c:v>28</c:v>
                      </c:pt>
                      <c:pt idx="50" formatCode="0.00">
                        <c:v>28</c:v>
                      </c:pt>
                      <c:pt idx="51" formatCode="0.00">
                        <c:v>28</c:v>
                      </c:pt>
                      <c:pt idx="52" formatCode="0.00">
                        <c:v>28</c:v>
                      </c:pt>
                      <c:pt idx="53" formatCode="0.00">
                        <c:v>28</c:v>
                      </c:pt>
                      <c:pt idx="54" formatCode="0.00">
                        <c:v>28</c:v>
                      </c:pt>
                      <c:pt idx="55" formatCode="0.00">
                        <c:v>28</c:v>
                      </c:pt>
                      <c:pt idx="56" formatCode="0.00">
                        <c:v>28</c:v>
                      </c:pt>
                      <c:pt idx="57" formatCode="0.00">
                        <c:v>28</c:v>
                      </c:pt>
                      <c:pt idx="58" formatCode="0.00">
                        <c:v>28</c:v>
                      </c:pt>
                      <c:pt idx="59" formatCode="0.00">
                        <c:v>28</c:v>
                      </c:pt>
                      <c:pt idx="60" formatCode="0.00">
                        <c:v>28</c:v>
                      </c:pt>
                      <c:pt idx="61" formatCode="0.00">
                        <c:v>28</c:v>
                      </c:pt>
                      <c:pt idx="62" formatCode="0.00">
                        <c:v>28</c:v>
                      </c:pt>
                      <c:pt idx="63" formatCode="0.00">
                        <c:v>28</c:v>
                      </c:pt>
                      <c:pt idx="64" formatCode="0.00">
                        <c:v>28</c:v>
                      </c:pt>
                      <c:pt idx="65" formatCode="0.00">
                        <c:v>28</c:v>
                      </c:pt>
                      <c:pt idx="66" formatCode="0.00">
                        <c:v>28</c:v>
                      </c:pt>
                      <c:pt idx="67" formatCode="0.00">
                        <c:v>28</c:v>
                      </c:pt>
                      <c:pt idx="68" formatCode="0.00">
                        <c:v>28</c:v>
                      </c:pt>
                      <c:pt idx="69" formatCode="0.00">
                        <c:v>28</c:v>
                      </c:pt>
                    </c:numCache>
                  </c:numRef>
                </c:xVal>
                <c:yVal>
                  <c:numRef>
                    <c:extLst xmlns:c15="http://schemas.microsoft.com/office/drawing/2012/chart">
                      <c:ext xmlns:c15="http://schemas.microsoft.com/office/drawing/2012/chart" uri="{02D57815-91ED-43cb-92C2-25804820EDAC}">
                        <c15:formulaRef>
                          <c15:sqref>Sheet1!$H$2:$H$248</c15:sqref>
                        </c15:formulaRef>
                      </c:ext>
                    </c:extLst>
                    <c:numCache>
                      <c:formatCode>General</c:formatCode>
                      <c:ptCount val="247"/>
                      <c:pt idx="151">
                        <c:v>1</c:v>
                      </c:pt>
                      <c:pt idx="152">
                        <c:v>2</c:v>
                      </c:pt>
                      <c:pt idx="153">
                        <c:v>3</c:v>
                      </c:pt>
                      <c:pt idx="154">
                        <c:v>4</c:v>
                      </c:pt>
                      <c:pt idx="155">
                        <c:v>5</c:v>
                      </c:pt>
                      <c:pt idx="156">
                        <c:v>6</c:v>
                      </c:pt>
                      <c:pt idx="157">
                        <c:v>7</c:v>
                      </c:pt>
                      <c:pt idx="158">
                        <c:v>8</c:v>
                      </c:pt>
                      <c:pt idx="159">
                        <c:v>9</c:v>
                      </c:pt>
                      <c:pt idx="160">
                        <c:v>10</c:v>
                      </c:pt>
                      <c:pt idx="161">
                        <c:v>11</c:v>
                      </c:pt>
                      <c:pt idx="162">
                        <c:v>12</c:v>
                      </c:pt>
                      <c:pt idx="163">
                        <c:v>13</c:v>
                      </c:pt>
                      <c:pt idx="164">
                        <c:v>14</c:v>
                      </c:pt>
                      <c:pt idx="165">
                        <c:v>15</c:v>
                      </c:pt>
                      <c:pt idx="166">
                        <c:v>16</c:v>
                      </c:pt>
                      <c:pt idx="167">
                        <c:v>17</c:v>
                      </c:pt>
                      <c:pt idx="168">
                        <c:v>18</c:v>
                      </c:pt>
                      <c:pt idx="169">
                        <c:v>19</c:v>
                      </c:pt>
                      <c:pt idx="170">
                        <c:v>20</c:v>
                      </c:pt>
                      <c:pt idx="171">
                        <c:v>21</c:v>
                      </c:pt>
                    </c:numCache>
                  </c:numRef>
                </c:yVal>
                <c:smooth val="0"/>
                <c:extLst xmlns:c15="http://schemas.microsoft.com/office/drawing/2012/chart">
                  <c:ext xmlns:c16="http://schemas.microsoft.com/office/drawing/2014/chart" uri="{C3380CC4-5D6E-409C-BE32-E72D297353CC}">
                    <c16:uniqueId val="{00000007-751E-4579-B5A0-A3543EB66FCF}"/>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Sheet1!$I$1</c15:sqref>
                        </c15:formulaRef>
                      </c:ext>
                    </c:extLst>
                    <c:strCache>
                      <c:ptCount val="1"/>
                      <c:pt idx="0">
                        <c:v>joon 6</c:v>
                      </c:pt>
                    </c:strCache>
                  </c:strRef>
                </c:tx>
                <c:spPr>
                  <a:ln>
                    <a:solidFill>
                      <a:schemeClr val="accent3"/>
                    </a:solidFill>
                  </a:ln>
                </c:spPr>
                <c:marker>
                  <c:symbol val="circle"/>
                  <c:size val="10"/>
                  <c:spPr>
                    <a:solidFill>
                      <a:schemeClr val="accent3"/>
                    </a:solidFill>
                    <a:ln>
                      <a:solidFill>
                        <a:schemeClr val="accent3"/>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28</c:v>
                      </c:pt>
                      <c:pt idx="2">
                        <c:v>47</c:v>
                      </c:pt>
                      <c:pt idx="3">
                        <c:v>45</c:v>
                      </c:pt>
                      <c:pt idx="4">
                        <c:v>33</c:v>
                      </c:pt>
                      <c:pt idx="5">
                        <c:v>28</c:v>
                      </c:pt>
                      <c:pt idx="6">
                        <c:v>22</c:v>
                      </c:pt>
                      <c:pt idx="7">
                        <c:v>14</c:v>
                      </c:pt>
                      <c:pt idx="9">
                        <c:v>50</c:v>
                      </c:pt>
                      <c:pt idx="10">
                        <c:v>25</c:v>
                      </c:pt>
                      <c:pt idx="12">
                        <c:v>31</c:v>
                      </c:pt>
                      <c:pt idx="13">
                        <c:v>26</c:v>
                      </c:pt>
                      <c:pt idx="15">
                        <c:v>29</c:v>
                      </c:pt>
                      <c:pt idx="16">
                        <c:v>27</c:v>
                      </c:pt>
                      <c:pt idx="18">
                        <c:v>30</c:v>
                      </c:pt>
                      <c:pt idx="20">
                        <c:v>30</c:v>
                      </c:pt>
                      <c:pt idx="21">
                        <c:v>31</c:v>
                      </c:pt>
                      <c:pt idx="22">
                        <c:v>20</c:v>
                      </c:pt>
                      <c:pt idx="24">
                        <c:v>29</c:v>
                      </c:pt>
                      <c:pt idx="25" formatCode="0.00">
                        <c:v>28</c:v>
                      </c:pt>
                      <c:pt idx="26" formatCode="0.00">
                        <c:v>28</c:v>
                      </c:pt>
                      <c:pt idx="27" formatCode="0.00">
                        <c:v>28</c:v>
                      </c:pt>
                      <c:pt idx="28" formatCode="0.00">
                        <c:v>28</c:v>
                      </c:pt>
                      <c:pt idx="29" formatCode="0.00">
                        <c:v>28</c:v>
                      </c:pt>
                      <c:pt idx="30" formatCode="0.00">
                        <c:v>28</c:v>
                      </c:pt>
                      <c:pt idx="31" formatCode="0.00">
                        <c:v>28</c:v>
                      </c:pt>
                      <c:pt idx="32" formatCode="0.00">
                        <c:v>28</c:v>
                      </c:pt>
                      <c:pt idx="33" formatCode="0.00">
                        <c:v>28</c:v>
                      </c:pt>
                      <c:pt idx="34" formatCode="0.00">
                        <c:v>28</c:v>
                      </c:pt>
                      <c:pt idx="35" formatCode="0.00">
                        <c:v>28</c:v>
                      </c:pt>
                      <c:pt idx="36" formatCode="0.00">
                        <c:v>28</c:v>
                      </c:pt>
                      <c:pt idx="37" formatCode="0.00">
                        <c:v>28</c:v>
                      </c:pt>
                      <c:pt idx="38" formatCode="0.00">
                        <c:v>28</c:v>
                      </c:pt>
                      <c:pt idx="39" formatCode="0.00">
                        <c:v>28</c:v>
                      </c:pt>
                      <c:pt idx="40" formatCode="0.00">
                        <c:v>28</c:v>
                      </c:pt>
                      <c:pt idx="41" formatCode="0.00">
                        <c:v>28</c:v>
                      </c:pt>
                      <c:pt idx="42" formatCode="0.00">
                        <c:v>28</c:v>
                      </c:pt>
                      <c:pt idx="43" formatCode="0.00">
                        <c:v>28</c:v>
                      </c:pt>
                      <c:pt idx="44" formatCode="0.00">
                        <c:v>28</c:v>
                      </c:pt>
                      <c:pt idx="45" formatCode="0.00">
                        <c:v>28</c:v>
                      </c:pt>
                      <c:pt idx="46" formatCode="0.00">
                        <c:v>28</c:v>
                      </c:pt>
                      <c:pt idx="47" formatCode="0.00">
                        <c:v>28</c:v>
                      </c:pt>
                      <c:pt idx="48" formatCode="0.00">
                        <c:v>28</c:v>
                      </c:pt>
                      <c:pt idx="49" formatCode="0.00">
                        <c:v>28</c:v>
                      </c:pt>
                      <c:pt idx="50" formatCode="0.00">
                        <c:v>28</c:v>
                      </c:pt>
                      <c:pt idx="51" formatCode="0.00">
                        <c:v>28</c:v>
                      </c:pt>
                      <c:pt idx="52" formatCode="0.00">
                        <c:v>28</c:v>
                      </c:pt>
                      <c:pt idx="53" formatCode="0.00">
                        <c:v>28</c:v>
                      </c:pt>
                      <c:pt idx="54" formatCode="0.00">
                        <c:v>28</c:v>
                      </c:pt>
                      <c:pt idx="55" formatCode="0.00">
                        <c:v>28</c:v>
                      </c:pt>
                      <c:pt idx="56" formatCode="0.00">
                        <c:v>28</c:v>
                      </c:pt>
                      <c:pt idx="57" formatCode="0.00">
                        <c:v>28</c:v>
                      </c:pt>
                      <c:pt idx="58" formatCode="0.00">
                        <c:v>28</c:v>
                      </c:pt>
                      <c:pt idx="59" formatCode="0.00">
                        <c:v>28</c:v>
                      </c:pt>
                      <c:pt idx="60" formatCode="0.00">
                        <c:v>28</c:v>
                      </c:pt>
                      <c:pt idx="61" formatCode="0.00">
                        <c:v>28</c:v>
                      </c:pt>
                      <c:pt idx="62" formatCode="0.00">
                        <c:v>28</c:v>
                      </c:pt>
                      <c:pt idx="63" formatCode="0.00">
                        <c:v>28</c:v>
                      </c:pt>
                      <c:pt idx="64" formatCode="0.00">
                        <c:v>28</c:v>
                      </c:pt>
                      <c:pt idx="65" formatCode="0.00">
                        <c:v>28</c:v>
                      </c:pt>
                      <c:pt idx="66" formatCode="0.00">
                        <c:v>28</c:v>
                      </c:pt>
                      <c:pt idx="67" formatCode="0.00">
                        <c:v>28</c:v>
                      </c:pt>
                      <c:pt idx="68" formatCode="0.00">
                        <c:v>28</c:v>
                      </c:pt>
                      <c:pt idx="69" formatCode="0.00">
                        <c:v>28</c:v>
                      </c:pt>
                    </c:numCache>
                  </c:numRef>
                </c:xVal>
                <c:yVal>
                  <c:numRef>
                    <c:extLst xmlns:c15="http://schemas.microsoft.com/office/drawing/2012/chart">
                      <c:ext xmlns:c15="http://schemas.microsoft.com/office/drawing/2012/chart" uri="{02D57815-91ED-43cb-92C2-25804820EDAC}">
                        <c15:formulaRef>
                          <c15:sqref>Sheet1!$I$2:$I$248</c15:sqref>
                        </c15:formulaRef>
                      </c:ext>
                    </c:extLst>
                    <c:numCache>
                      <c:formatCode>General</c:formatCode>
                      <c:ptCount val="247"/>
                      <c:pt idx="172">
                        <c:v>1</c:v>
                      </c:pt>
                      <c:pt idx="173">
                        <c:v>2</c:v>
                      </c:pt>
                      <c:pt idx="174">
                        <c:v>3</c:v>
                      </c:pt>
                      <c:pt idx="175">
                        <c:v>4</c:v>
                      </c:pt>
                      <c:pt idx="176">
                        <c:v>5</c:v>
                      </c:pt>
                      <c:pt idx="177">
                        <c:v>6</c:v>
                      </c:pt>
                      <c:pt idx="178">
                        <c:v>7</c:v>
                      </c:pt>
                      <c:pt idx="179">
                        <c:v>8</c:v>
                      </c:pt>
                      <c:pt idx="180">
                        <c:v>9</c:v>
                      </c:pt>
                      <c:pt idx="181">
                        <c:v>10</c:v>
                      </c:pt>
                      <c:pt idx="182">
                        <c:v>11</c:v>
                      </c:pt>
                      <c:pt idx="183">
                        <c:v>12</c:v>
                      </c:pt>
                      <c:pt idx="184">
                        <c:v>13</c:v>
                      </c:pt>
                      <c:pt idx="185">
                        <c:v>14</c:v>
                      </c:pt>
                      <c:pt idx="186">
                        <c:v>15</c:v>
                      </c:pt>
                      <c:pt idx="187">
                        <c:v>16</c:v>
                      </c:pt>
                      <c:pt idx="188">
                        <c:v>17</c:v>
                      </c:pt>
                      <c:pt idx="189">
                        <c:v>18</c:v>
                      </c:pt>
                      <c:pt idx="190">
                        <c:v>19</c:v>
                      </c:pt>
                      <c:pt idx="191">
                        <c:v>20</c:v>
                      </c:pt>
                      <c:pt idx="192">
                        <c:v>21</c:v>
                      </c:pt>
                    </c:numCache>
                  </c:numRef>
                </c:yVal>
                <c:smooth val="0"/>
                <c:extLst xmlns:c15="http://schemas.microsoft.com/office/drawing/2012/chart">
                  <c:ext xmlns:c16="http://schemas.microsoft.com/office/drawing/2014/chart" uri="{C3380CC4-5D6E-409C-BE32-E72D297353CC}">
                    <c16:uniqueId val="{00000008-751E-4579-B5A0-A3543EB66FCF}"/>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Sheet1!$J$1</c15:sqref>
                        </c15:formulaRef>
                      </c:ext>
                    </c:extLst>
                    <c:strCache>
                      <c:ptCount val="1"/>
                      <c:pt idx="0">
                        <c:v>joon 7</c:v>
                      </c:pt>
                    </c:strCache>
                  </c:strRef>
                </c:tx>
                <c:spPr>
                  <a:ln>
                    <a:solidFill>
                      <a:schemeClr val="tx2"/>
                    </a:solidFill>
                  </a:ln>
                </c:spPr>
                <c:marker>
                  <c:symbol val="circle"/>
                  <c:size val="10"/>
                  <c:spPr>
                    <a:solidFill>
                      <a:schemeClr val="tx2"/>
                    </a:solidFill>
                    <a:ln>
                      <a:solidFill>
                        <a:schemeClr val="tx2"/>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28</c:v>
                      </c:pt>
                      <c:pt idx="2">
                        <c:v>47</c:v>
                      </c:pt>
                      <c:pt idx="3">
                        <c:v>45</c:v>
                      </c:pt>
                      <c:pt idx="4">
                        <c:v>33</c:v>
                      </c:pt>
                      <c:pt idx="5">
                        <c:v>28</c:v>
                      </c:pt>
                      <c:pt idx="6">
                        <c:v>22</c:v>
                      </c:pt>
                      <c:pt idx="7">
                        <c:v>14</c:v>
                      </c:pt>
                      <c:pt idx="9">
                        <c:v>50</c:v>
                      </c:pt>
                      <c:pt idx="10">
                        <c:v>25</c:v>
                      </c:pt>
                      <c:pt idx="12">
                        <c:v>31</c:v>
                      </c:pt>
                      <c:pt idx="13">
                        <c:v>26</c:v>
                      </c:pt>
                      <c:pt idx="15">
                        <c:v>29</c:v>
                      </c:pt>
                      <c:pt idx="16">
                        <c:v>27</c:v>
                      </c:pt>
                      <c:pt idx="18">
                        <c:v>30</c:v>
                      </c:pt>
                      <c:pt idx="20">
                        <c:v>30</c:v>
                      </c:pt>
                      <c:pt idx="21">
                        <c:v>31</c:v>
                      </c:pt>
                      <c:pt idx="22">
                        <c:v>20</c:v>
                      </c:pt>
                      <c:pt idx="24">
                        <c:v>29</c:v>
                      </c:pt>
                      <c:pt idx="25" formatCode="0.00">
                        <c:v>28</c:v>
                      </c:pt>
                      <c:pt idx="26" formatCode="0.00">
                        <c:v>28</c:v>
                      </c:pt>
                      <c:pt idx="27" formatCode="0.00">
                        <c:v>28</c:v>
                      </c:pt>
                      <c:pt idx="28" formatCode="0.00">
                        <c:v>28</c:v>
                      </c:pt>
                      <c:pt idx="29" formatCode="0.00">
                        <c:v>28</c:v>
                      </c:pt>
                      <c:pt idx="30" formatCode="0.00">
                        <c:v>28</c:v>
                      </c:pt>
                      <c:pt idx="31" formatCode="0.00">
                        <c:v>28</c:v>
                      </c:pt>
                      <c:pt idx="32" formatCode="0.00">
                        <c:v>28</c:v>
                      </c:pt>
                      <c:pt idx="33" formatCode="0.00">
                        <c:v>28</c:v>
                      </c:pt>
                      <c:pt idx="34" formatCode="0.00">
                        <c:v>28</c:v>
                      </c:pt>
                      <c:pt idx="35" formatCode="0.00">
                        <c:v>28</c:v>
                      </c:pt>
                      <c:pt idx="36" formatCode="0.00">
                        <c:v>28</c:v>
                      </c:pt>
                      <c:pt idx="37" formatCode="0.00">
                        <c:v>28</c:v>
                      </c:pt>
                      <c:pt idx="38" formatCode="0.00">
                        <c:v>28</c:v>
                      </c:pt>
                      <c:pt idx="39" formatCode="0.00">
                        <c:v>28</c:v>
                      </c:pt>
                      <c:pt idx="40" formatCode="0.00">
                        <c:v>28</c:v>
                      </c:pt>
                      <c:pt idx="41" formatCode="0.00">
                        <c:v>28</c:v>
                      </c:pt>
                      <c:pt idx="42" formatCode="0.00">
                        <c:v>28</c:v>
                      </c:pt>
                      <c:pt idx="43" formatCode="0.00">
                        <c:v>28</c:v>
                      </c:pt>
                      <c:pt idx="44" formatCode="0.00">
                        <c:v>28</c:v>
                      </c:pt>
                      <c:pt idx="45" formatCode="0.00">
                        <c:v>28</c:v>
                      </c:pt>
                      <c:pt idx="46" formatCode="0.00">
                        <c:v>28</c:v>
                      </c:pt>
                      <c:pt idx="47" formatCode="0.00">
                        <c:v>28</c:v>
                      </c:pt>
                      <c:pt idx="48" formatCode="0.00">
                        <c:v>28</c:v>
                      </c:pt>
                      <c:pt idx="49" formatCode="0.00">
                        <c:v>28</c:v>
                      </c:pt>
                      <c:pt idx="50" formatCode="0.00">
                        <c:v>28</c:v>
                      </c:pt>
                      <c:pt idx="51" formatCode="0.00">
                        <c:v>28</c:v>
                      </c:pt>
                      <c:pt idx="52" formatCode="0.00">
                        <c:v>28</c:v>
                      </c:pt>
                      <c:pt idx="53" formatCode="0.00">
                        <c:v>28</c:v>
                      </c:pt>
                      <c:pt idx="54" formatCode="0.00">
                        <c:v>28</c:v>
                      </c:pt>
                      <c:pt idx="55" formatCode="0.00">
                        <c:v>28</c:v>
                      </c:pt>
                      <c:pt idx="56" formatCode="0.00">
                        <c:v>28</c:v>
                      </c:pt>
                      <c:pt idx="57" formatCode="0.00">
                        <c:v>28</c:v>
                      </c:pt>
                      <c:pt idx="58" formatCode="0.00">
                        <c:v>28</c:v>
                      </c:pt>
                      <c:pt idx="59" formatCode="0.00">
                        <c:v>28</c:v>
                      </c:pt>
                      <c:pt idx="60" formatCode="0.00">
                        <c:v>28</c:v>
                      </c:pt>
                      <c:pt idx="61" formatCode="0.00">
                        <c:v>28</c:v>
                      </c:pt>
                      <c:pt idx="62" formatCode="0.00">
                        <c:v>28</c:v>
                      </c:pt>
                      <c:pt idx="63" formatCode="0.00">
                        <c:v>28</c:v>
                      </c:pt>
                      <c:pt idx="64" formatCode="0.00">
                        <c:v>28</c:v>
                      </c:pt>
                      <c:pt idx="65" formatCode="0.00">
                        <c:v>28</c:v>
                      </c:pt>
                      <c:pt idx="66" formatCode="0.00">
                        <c:v>28</c:v>
                      </c:pt>
                      <c:pt idx="67" formatCode="0.00">
                        <c:v>28</c:v>
                      </c:pt>
                      <c:pt idx="68" formatCode="0.00">
                        <c:v>28</c:v>
                      </c:pt>
                      <c:pt idx="69" formatCode="0.00">
                        <c:v>28</c:v>
                      </c:pt>
                    </c:numCache>
                  </c:numRef>
                </c:xVal>
                <c:yVal>
                  <c:numRef>
                    <c:extLst xmlns:c15="http://schemas.microsoft.com/office/drawing/2012/chart">
                      <c:ext xmlns:c15="http://schemas.microsoft.com/office/drawing/2012/chart" uri="{02D57815-91ED-43cb-92C2-25804820EDAC}">
                        <c15:formulaRef>
                          <c15:sqref>Sheet1!$J$2:$J$248</c15:sqref>
                        </c15:formulaRef>
                      </c:ext>
                    </c:extLst>
                    <c:numCache>
                      <c:formatCode>General</c:formatCode>
                      <c:ptCount val="247"/>
                      <c:pt idx="193">
                        <c:v>1</c:v>
                      </c:pt>
                      <c:pt idx="194">
                        <c:v>2</c:v>
                      </c:pt>
                      <c:pt idx="195">
                        <c:v>3</c:v>
                      </c:pt>
                      <c:pt idx="196">
                        <c:v>4</c:v>
                      </c:pt>
                      <c:pt idx="197">
                        <c:v>5</c:v>
                      </c:pt>
                      <c:pt idx="198">
                        <c:v>6</c:v>
                      </c:pt>
                      <c:pt idx="199">
                        <c:v>7</c:v>
                      </c:pt>
                      <c:pt idx="200">
                        <c:v>8</c:v>
                      </c:pt>
                      <c:pt idx="201">
                        <c:v>9</c:v>
                      </c:pt>
                      <c:pt idx="202">
                        <c:v>10</c:v>
                      </c:pt>
                      <c:pt idx="203">
                        <c:v>11</c:v>
                      </c:pt>
                      <c:pt idx="204">
                        <c:v>12</c:v>
                      </c:pt>
                      <c:pt idx="205">
                        <c:v>13</c:v>
                      </c:pt>
                      <c:pt idx="206">
                        <c:v>14</c:v>
                      </c:pt>
                      <c:pt idx="207">
                        <c:v>15</c:v>
                      </c:pt>
                      <c:pt idx="208">
                        <c:v>16</c:v>
                      </c:pt>
                      <c:pt idx="209">
                        <c:v>17</c:v>
                      </c:pt>
                      <c:pt idx="210">
                        <c:v>18</c:v>
                      </c:pt>
                      <c:pt idx="211">
                        <c:v>19</c:v>
                      </c:pt>
                      <c:pt idx="212">
                        <c:v>20</c:v>
                      </c:pt>
                      <c:pt idx="213">
                        <c:v>21</c:v>
                      </c:pt>
                    </c:numCache>
                  </c:numRef>
                </c:yVal>
                <c:smooth val="0"/>
                <c:extLst xmlns:c15="http://schemas.microsoft.com/office/drawing/2012/chart">
                  <c:ext xmlns:c16="http://schemas.microsoft.com/office/drawing/2014/chart" uri="{C3380CC4-5D6E-409C-BE32-E72D297353CC}">
                    <c16:uniqueId val="{00000009-751E-4579-B5A0-A3543EB66FCF}"/>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Sheet1!$K$1</c15:sqref>
                        </c15:formulaRef>
                      </c:ext>
                    </c:extLst>
                    <c:strCache>
                      <c:ptCount val="1"/>
                      <c:pt idx="0">
                        <c:v>joon 8</c:v>
                      </c:pt>
                    </c:strCache>
                  </c:strRef>
                </c:tx>
                <c:spPr>
                  <a:ln>
                    <a:solidFill>
                      <a:srgbClr val="131C6B"/>
                    </a:solidFill>
                  </a:ln>
                </c:spPr>
                <c:marker>
                  <c:symbol val="circle"/>
                  <c:size val="10"/>
                  <c:spPr>
                    <a:solidFill>
                      <a:srgbClr val="131C6B"/>
                    </a:solidFill>
                    <a:ln>
                      <a:solidFill>
                        <a:srgbClr val="131C6B"/>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28</c:v>
                      </c:pt>
                      <c:pt idx="2">
                        <c:v>47</c:v>
                      </c:pt>
                      <c:pt idx="3">
                        <c:v>45</c:v>
                      </c:pt>
                      <c:pt idx="4">
                        <c:v>33</c:v>
                      </c:pt>
                      <c:pt idx="5">
                        <c:v>28</c:v>
                      </c:pt>
                      <c:pt idx="6">
                        <c:v>22</c:v>
                      </c:pt>
                      <c:pt idx="7">
                        <c:v>14</c:v>
                      </c:pt>
                      <c:pt idx="9">
                        <c:v>50</c:v>
                      </c:pt>
                      <c:pt idx="10">
                        <c:v>25</c:v>
                      </c:pt>
                      <c:pt idx="12">
                        <c:v>31</c:v>
                      </c:pt>
                      <c:pt idx="13">
                        <c:v>26</c:v>
                      </c:pt>
                      <c:pt idx="15">
                        <c:v>29</c:v>
                      </c:pt>
                      <c:pt idx="16">
                        <c:v>27</c:v>
                      </c:pt>
                      <c:pt idx="18">
                        <c:v>30</c:v>
                      </c:pt>
                      <c:pt idx="20">
                        <c:v>30</c:v>
                      </c:pt>
                      <c:pt idx="21">
                        <c:v>31</c:v>
                      </c:pt>
                      <c:pt idx="22">
                        <c:v>20</c:v>
                      </c:pt>
                      <c:pt idx="24">
                        <c:v>29</c:v>
                      </c:pt>
                      <c:pt idx="25" formatCode="0.00">
                        <c:v>28</c:v>
                      </c:pt>
                      <c:pt idx="26" formatCode="0.00">
                        <c:v>28</c:v>
                      </c:pt>
                      <c:pt idx="27" formatCode="0.00">
                        <c:v>28</c:v>
                      </c:pt>
                      <c:pt idx="28" formatCode="0.00">
                        <c:v>28</c:v>
                      </c:pt>
                      <c:pt idx="29" formatCode="0.00">
                        <c:v>28</c:v>
                      </c:pt>
                      <c:pt idx="30" formatCode="0.00">
                        <c:v>28</c:v>
                      </c:pt>
                      <c:pt idx="31" formatCode="0.00">
                        <c:v>28</c:v>
                      </c:pt>
                      <c:pt idx="32" formatCode="0.00">
                        <c:v>28</c:v>
                      </c:pt>
                      <c:pt idx="33" formatCode="0.00">
                        <c:v>28</c:v>
                      </c:pt>
                      <c:pt idx="34" formatCode="0.00">
                        <c:v>28</c:v>
                      </c:pt>
                      <c:pt idx="35" formatCode="0.00">
                        <c:v>28</c:v>
                      </c:pt>
                      <c:pt idx="36" formatCode="0.00">
                        <c:v>28</c:v>
                      </c:pt>
                      <c:pt idx="37" formatCode="0.00">
                        <c:v>28</c:v>
                      </c:pt>
                      <c:pt idx="38" formatCode="0.00">
                        <c:v>28</c:v>
                      </c:pt>
                      <c:pt idx="39" formatCode="0.00">
                        <c:v>28</c:v>
                      </c:pt>
                      <c:pt idx="40" formatCode="0.00">
                        <c:v>28</c:v>
                      </c:pt>
                      <c:pt idx="41" formatCode="0.00">
                        <c:v>28</c:v>
                      </c:pt>
                      <c:pt idx="42" formatCode="0.00">
                        <c:v>28</c:v>
                      </c:pt>
                      <c:pt idx="43" formatCode="0.00">
                        <c:v>28</c:v>
                      </c:pt>
                      <c:pt idx="44" formatCode="0.00">
                        <c:v>28</c:v>
                      </c:pt>
                      <c:pt idx="45" formatCode="0.00">
                        <c:v>28</c:v>
                      </c:pt>
                      <c:pt idx="46" formatCode="0.00">
                        <c:v>28</c:v>
                      </c:pt>
                      <c:pt idx="47" formatCode="0.00">
                        <c:v>28</c:v>
                      </c:pt>
                      <c:pt idx="48" formatCode="0.00">
                        <c:v>28</c:v>
                      </c:pt>
                      <c:pt idx="49" formatCode="0.00">
                        <c:v>28</c:v>
                      </c:pt>
                      <c:pt idx="50" formatCode="0.00">
                        <c:v>28</c:v>
                      </c:pt>
                      <c:pt idx="51" formatCode="0.00">
                        <c:v>28</c:v>
                      </c:pt>
                      <c:pt idx="52" formatCode="0.00">
                        <c:v>28</c:v>
                      </c:pt>
                      <c:pt idx="53" formatCode="0.00">
                        <c:v>28</c:v>
                      </c:pt>
                      <c:pt idx="54" formatCode="0.00">
                        <c:v>28</c:v>
                      </c:pt>
                      <c:pt idx="55" formatCode="0.00">
                        <c:v>28</c:v>
                      </c:pt>
                      <c:pt idx="56" formatCode="0.00">
                        <c:v>28</c:v>
                      </c:pt>
                      <c:pt idx="57" formatCode="0.00">
                        <c:v>28</c:v>
                      </c:pt>
                      <c:pt idx="58" formatCode="0.00">
                        <c:v>28</c:v>
                      </c:pt>
                      <c:pt idx="59" formatCode="0.00">
                        <c:v>28</c:v>
                      </c:pt>
                      <c:pt idx="60" formatCode="0.00">
                        <c:v>28</c:v>
                      </c:pt>
                      <c:pt idx="61" formatCode="0.00">
                        <c:v>28</c:v>
                      </c:pt>
                      <c:pt idx="62" formatCode="0.00">
                        <c:v>28</c:v>
                      </c:pt>
                      <c:pt idx="63" formatCode="0.00">
                        <c:v>28</c:v>
                      </c:pt>
                      <c:pt idx="64" formatCode="0.00">
                        <c:v>28</c:v>
                      </c:pt>
                      <c:pt idx="65" formatCode="0.00">
                        <c:v>28</c:v>
                      </c:pt>
                      <c:pt idx="66" formatCode="0.00">
                        <c:v>28</c:v>
                      </c:pt>
                      <c:pt idx="67" formatCode="0.00">
                        <c:v>28</c:v>
                      </c:pt>
                      <c:pt idx="68" formatCode="0.00">
                        <c:v>28</c:v>
                      </c:pt>
                      <c:pt idx="69" formatCode="0.00">
                        <c:v>28</c:v>
                      </c:pt>
                    </c:numCache>
                  </c:numRef>
                </c:xVal>
                <c:yVal>
                  <c:numRef>
                    <c:extLst xmlns:c15="http://schemas.microsoft.com/office/drawing/2012/chart">
                      <c:ext xmlns:c15="http://schemas.microsoft.com/office/drawing/2012/chart" uri="{02D57815-91ED-43cb-92C2-25804820EDAC}">
                        <c15:formulaRef>
                          <c15:sqref>Sheet1!$K$2:$K$248</c15:sqref>
                        </c15:formulaRef>
                      </c:ext>
                    </c:extLst>
                    <c:numCache>
                      <c:formatCode>General</c:formatCode>
                      <c:ptCount val="247"/>
                      <c:pt idx="214">
                        <c:v>1</c:v>
                      </c:pt>
                      <c:pt idx="215">
                        <c:v>2</c:v>
                      </c:pt>
                      <c:pt idx="216">
                        <c:v>3</c:v>
                      </c:pt>
                      <c:pt idx="217">
                        <c:v>4</c:v>
                      </c:pt>
                      <c:pt idx="218">
                        <c:v>5</c:v>
                      </c:pt>
                      <c:pt idx="219">
                        <c:v>6</c:v>
                      </c:pt>
                      <c:pt idx="220">
                        <c:v>7</c:v>
                      </c:pt>
                      <c:pt idx="221">
                        <c:v>8</c:v>
                      </c:pt>
                      <c:pt idx="222">
                        <c:v>9</c:v>
                      </c:pt>
                      <c:pt idx="223">
                        <c:v>10</c:v>
                      </c:pt>
                      <c:pt idx="224">
                        <c:v>11</c:v>
                      </c:pt>
                      <c:pt idx="225">
                        <c:v>12</c:v>
                      </c:pt>
                      <c:pt idx="226">
                        <c:v>13</c:v>
                      </c:pt>
                      <c:pt idx="227">
                        <c:v>14</c:v>
                      </c:pt>
                      <c:pt idx="228">
                        <c:v>15</c:v>
                      </c:pt>
                      <c:pt idx="229">
                        <c:v>16</c:v>
                      </c:pt>
                      <c:pt idx="230">
                        <c:v>17</c:v>
                      </c:pt>
                      <c:pt idx="231">
                        <c:v>18</c:v>
                      </c:pt>
                      <c:pt idx="232">
                        <c:v>19</c:v>
                      </c:pt>
                      <c:pt idx="233">
                        <c:v>20</c:v>
                      </c:pt>
                      <c:pt idx="234">
                        <c:v>21</c:v>
                      </c:pt>
                    </c:numCache>
                  </c:numRef>
                </c:yVal>
                <c:smooth val="0"/>
                <c:extLst xmlns:c15="http://schemas.microsoft.com/office/drawing/2012/chart">
                  <c:ext xmlns:c16="http://schemas.microsoft.com/office/drawing/2014/chart" uri="{C3380CC4-5D6E-409C-BE32-E72D297353CC}">
                    <c16:uniqueId val="{0000000A-751E-4579-B5A0-A3543EB66FCF}"/>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Sheet1!$L$1</c15:sqref>
                        </c15:formulaRef>
                      </c:ext>
                    </c:extLst>
                    <c:strCache>
                      <c:ptCount val="1"/>
                      <c:pt idx="0">
                        <c:v>joon 9</c:v>
                      </c:pt>
                    </c:strCache>
                  </c:strRef>
                </c:tx>
                <c:spPr>
                  <a:ln>
                    <a:solidFill>
                      <a:schemeClr val="accent5">
                        <a:lumMod val="60000"/>
                        <a:lumOff val="40000"/>
                      </a:schemeClr>
                    </a:solidFill>
                  </a:ln>
                </c:spPr>
                <c:marker>
                  <c:symbol val="circle"/>
                  <c:size val="10"/>
                  <c:spPr>
                    <a:solidFill>
                      <a:schemeClr val="accent5">
                        <a:lumMod val="60000"/>
                        <a:lumOff val="40000"/>
                      </a:schemeClr>
                    </a:solidFill>
                    <a:ln>
                      <a:solidFill>
                        <a:schemeClr val="accent5">
                          <a:lumMod val="60000"/>
                          <a:lumOff val="40000"/>
                        </a:schemeClr>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28</c:v>
                      </c:pt>
                      <c:pt idx="2">
                        <c:v>47</c:v>
                      </c:pt>
                      <c:pt idx="3">
                        <c:v>45</c:v>
                      </c:pt>
                      <c:pt idx="4">
                        <c:v>33</c:v>
                      </c:pt>
                      <c:pt idx="5">
                        <c:v>28</c:v>
                      </c:pt>
                      <c:pt idx="6">
                        <c:v>22</c:v>
                      </c:pt>
                      <c:pt idx="7">
                        <c:v>14</c:v>
                      </c:pt>
                      <c:pt idx="9">
                        <c:v>50</c:v>
                      </c:pt>
                      <c:pt idx="10">
                        <c:v>25</c:v>
                      </c:pt>
                      <c:pt idx="12">
                        <c:v>31</c:v>
                      </c:pt>
                      <c:pt idx="13">
                        <c:v>26</c:v>
                      </c:pt>
                      <c:pt idx="15">
                        <c:v>29</c:v>
                      </c:pt>
                      <c:pt idx="16">
                        <c:v>27</c:v>
                      </c:pt>
                      <c:pt idx="18">
                        <c:v>30</c:v>
                      </c:pt>
                      <c:pt idx="20">
                        <c:v>30</c:v>
                      </c:pt>
                      <c:pt idx="21">
                        <c:v>31</c:v>
                      </c:pt>
                      <c:pt idx="22">
                        <c:v>20</c:v>
                      </c:pt>
                      <c:pt idx="24">
                        <c:v>29</c:v>
                      </c:pt>
                      <c:pt idx="25" formatCode="0.00">
                        <c:v>28</c:v>
                      </c:pt>
                      <c:pt idx="26" formatCode="0.00">
                        <c:v>28</c:v>
                      </c:pt>
                      <c:pt idx="27" formatCode="0.00">
                        <c:v>28</c:v>
                      </c:pt>
                      <c:pt idx="28" formatCode="0.00">
                        <c:v>28</c:v>
                      </c:pt>
                      <c:pt idx="29" formatCode="0.00">
                        <c:v>28</c:v>
                      </c:pt>
                      <c:pt idx="30" formatCode="0.00">
                        <c:v>28</c:v>
                      </c:pt>
                      <c:pt idx="31" formatCode="0.00">
                        <c:v>28</c:v>
                      </c:pt>
                      <c:pt idx="32" formatCode="0.00">
                        <c:v>28</c:v>
                      </c:pt>
                      <c:pt idx="33" formatCode="0.00">
                        <c:v>28</c:v>
                      </c:pt>
                      <c:pt idx="34" formatCode="0.00">
                        <c:v>28</c:v>
                      </c:pt>
                      <c:pt idx="35" formatCode="0.00">
                        <c:v>28</c:v>
                      </c:pt>
                      <c:pt idx="36" formatCode="0.00">
                        <c:v>28</c:v>
                      </c:pt>
                      <c:pt idx="37" formatCode="0.00">
                        <c:v>28</c:v>
                      </c:pt>
                      <c:pt idx="38" formatCode="0.00">
                        <c:v>28</c:v>
                      </c:pt>
                      <c:pt idx="39" formatCode="0.00">
                        <c:v>28</c:v>
                      </c:pt>
                      <c:pt idx="40" formatCode="0.00">
                        <c:v>28</c:v>
                      </c:pt>
                      <c:pt idx="41" formatCode="0.00">
                        <c:v>28</c:v>
                      </c:pt>
                      <c:pt idx="42" formatCode="0.00">
                        <c:v>28</c:v>
                      </c:pt>
                      <c:pt idx="43" formatCode="0.00">
                        <c:v>28</c:v>
                      </c:pt>
                      <c:pt idx="44" formatCode="0.00">
                        <c:v>28</c:v>
                      </c:pt>
                      <c:pt idx="45" formatCode="0.00">
                        <c:v>28</c:v>
                      </c:pt>
                      <c:pt idx="46" formatCode="0.00">
                        <c:v>28</c:v>
                      </c:pt>
                      <c:pt idx="47" formatCode="0.00">
                        <c:v>28</c:v>
                      </c:pt>
                      <c:pt idx="48" formatCode="0.00">
                        <c:v>28</c:v>
                      </c:pt>
                      <c:pt idx="49" formatCode="0.00">
                        <c:v>28</c:v>
                      </c:pt>
                      <c:pt idx="50" formatCode="0.00">
                        <c:v>28</c:v>
                      </c:pt>
                      <c:pt idx="51" formatCode="0.00">
                        <c:v>28</c:v>
                      </c:pt>
                      <c:pt idx="52" formatCode="0.00">
                        <c:v>28</c:v>
                      </c:pt>
                      <c:pt idx="53" formatCode="0.00">
                        <c:v>28</c:v>
                      </c:pt>
                      <c:pt idx="54" formatCode="0.00">
                        <c:v>28</c:v>
                      </c:pt>
                      <c:pt idx="55" formatCode="0.00">
                        <c:v>28</c:v>
                      </c:pt>
                      <c:pt idx="56" formatCode="0.00">
                        <c:v>28</c:v>
                      </c:pt>
                      <c:pt idx="57" formatCode="0.00">
                        <c:v>28</c:v>
                      </c:pt>
                      <c:pt idx="58" formatCode="0.00">
                        <c:v>28</c:v>
                      </c:pt>
                      <c:pt idx="59" formatCode="0.00">
                        <c:v>28</c:v>
                      </c:pt>
                      <c:pt idx="60" formatCode="0.00">
                        <c:v>28</c:v>
                      </c:pt>
                      <c:pt idx="61" formatCode="0.00">
                        <c:v>28</c:v>
                      </c:pt>
                      <c:pt idx="62" formatCode="0.00">
                        <c:v>28</c:v>
                      </c:pt>
                      <c:pt idx="63" formatCode="0.00">
                        <c:v>28</c:v>
                      </c:pt>
                      <c:pt idx="64" formatCode="0.00">
                        <c:v>28</c:v>
                      </c:pt>
                      <c:pt idx="65" formatCode="0.00">
                        <c:v>28</c:v>
                      </c:pt>
                      <c:pt idx="66" formatCode="0.00">
                        <c:v>28</c:v>
                      </c:pt>
                      <c:pt idx="67" formatCode="0.00">
                        <c:v>28</c:v>
                      </c:pt>
                      <c:pt idx="68" formatCode="0.00">
                        <c:v>28</c:v>
                      </c:pt>
                      <c:pt idx="69" formatCode="0.00">
                        <c:v>28</c:v>
                      </c:pt>
                    </c:numCache>
                  </c:numRef>
                </c:xVal>
                <c:yVal>
                  <c:numRef>
                    <c:extLst xmlns:c15="http://schemas.microsoft.com/office/drawing/2012/chart">
                      <c:ext xmlns:c15="http://schemas.microsoft.com/office/drawing/2012/chart" uri="{02D57815-91ED-43cb-92C2-25804820EDAC}">
                        <c15:formulaRef>
                          <c15:sqref>Sheet1!$L$2:$L$248</c15:sqref>
                        </c15:formulaRef>
                      </c:ext>
                    </c:extLst>
                    <c:numCache>
                      <c:formatCode>General</c:formatCode>
                      <c:ptCount val="247"/>
                      <c:pt idx="235">
                        <c:v>1</c:v>
                      </c:pt>
                      <c:pt idx="236">
                        <c:v>2</c:v>
                      </c:pt>
                      <c:pt idx="237">
                        <c:v>3</c:v>
                      </c:pt>
                      <c:pt idx="238">
                        <c:v>4</c:v>
                      </c:pt>
                      <c:pt idx="239">
                        <c:v>5</c:v>
                      </c:pt>
                      <c:pt idx="240">
                        <c:v>6</c:v>
                      </c:pt>
                      <c:pt idx="241">
                        <c:v>7</c:v>
                      </c:pt>
                      <c:pt idx="242">
                        <c:v>8</c:v>
                      </c:pt>
                      <c:pt idx="243">
                        <c:v>9</c:v>
                      </c:pt>
                      <c:pt idx="244">
                        <c:v>10</c:v>
                      </c:pt>
                      <c:pt idx="245">
                        <c:v>11</c:v>
                      </c:pt>
                      <c:pt idx="246">
                        <c:v>13</c:v>
                      </c:pt>
                    </c:numCache>
                  </c:numRef>
                </c:yVal>
                <c:smooth val="0"/>
                <c:extLst xmlns:c15="http://schemas.microsoft.com/office/drawing/2012/chart">
                  <c:ext xmlns:c16="http://schemas.microsoft.com/office/drawing/2014/chart" uri="{C3380CC4-5D6E-409C-BE32-E72D297353CC}">
                    <c16:uniqueId val="{0000000B-751E-4579-B5A0-A3543EB66FCF}"/>
                  </c:ext>
                </c:extLst>
              </c15:ser>
            </c15:filteredScatterSeries>
            <c15:filteredScatterSeries>
              <c15:ser>
                <c:idx val="12"/>
                <c:order val="10"/>
                <c:tx>
                  <c:strRef>
                    <c:extLst xmlns:c15="http://schemas.microsoft.com/office/drawing/2012/chart">
                      <c:ext xmlns:c15="http://schemas.microsoft.com/office/drawing/2012/chart" uri="{02D57815-91ED-43cb-92C2-25804820EDAC}">
                        <c15:formulaRef>
                          <c15:sqref>Sheet1!$M$1</c15:sqref>
                        </c15:formulaRef>
                      </c:ext>
                    </c:extLst>
                    <c:strCache>
                      <c:ptCount val="1"/>
                      <c:pt idx="0">
                        <c:v>joon 10</c:v>
                      </c:pt>
                    </c:strCache>
                  </c:strRef>
                </c:tx>
                <c:spPr>
                  <a:ln>
                    <a:solidFill>
                      <a:schemeClr val="tx2">
                        <a:lumMod val="75000"/>
                      </a:schemeClr>
                    </a:solidFill>
                  </a:ln>
                </c:spPr>
                <c:marker>
                  <c:symbol val="circle"/>
                  <c:size val="10"/>
                  <c:spPr>
                    <a:solidFill>
                      <a:schemeClr val="tx2">
                        <a:lumMod val="75000"/>
                      </a:schemeClr>
                    </a:solidFill>
                    <a:ln>
                      <a:solidFill>
                        <a:schemeClr val="tx2">
                          <a:lumMod val="75000"/>
                        </a:schemeClr>
                      </a:solidFill>
                    </a:ln>
                  </c:spPr>
                </c:marker>
                <c:dLbls>
                  <c:delete val="1"/>
                </c:dLbls>
                <c:xVal>
                  <c:numRef>
                    <c:extLst xmlns:c15="http://schemas.microsoft.com/office/drawing/2012/chart">
                      <c:ext xmlns:c15="http://schemas.microsoft.com/office/drawing/2012/chart" uri="{02D57815-91ED-43cb-92C2-25804820EDAC}">
                        <c15:formulaRef>
                          <c15:sqref>Sheet1!$B$2:$B$261</c15:sqref>
                        </c15:formulaRef>
                      </c:ext>
                    </c:extLst>
                    <c:numCache>
                      <c:formatCode>General</c:formatCode>
                      <c:ptCount val="260"/>
                      <c:pt idx="0">
                        <c:v>28</c:v>
                      </c:pt>
                      <c:pt idx="2">
                        <c:v>47</c:v>
                      </c:pt>
                      <c:pt idx="3">
                        <c:v>45</c:v>
                      </c:pt>
                      <c:pt idx="4">
                        <c:v>33</c:v>
                      </c:pt>
                      <c:pt idx="5">
                        <c:v>28</c:v>
                      </c:pt>
                      <c:pt idx="6">
                        <c:v>22</c:v>
                      </c:pt>
                      <c:pt idx="7">
                        <c:v>14</c:v>
                      </c:pt>
                      <c:pt idx="9">
                        <c:v>50</c:v>
                      </c:pt>
                      <c:pt idx="10">
                        <c:v>25</c:v>
                      </c:pt>
                      <c:pt idx="12">
                        <c:v>31</c:v>
                      </c:pt>
                      <c:pt idx="13">
                        <c:v>26</c:v>
                      </c:pt>
                      <c:pt idx="15">
                        <c:v>29</c:v>
                      </c:pt>
                      <c:pt idx="16">
                        <c:v>27</c:v>
                      </c:pt>
                      <c:pt idx="18">
                        <c:v>30</c:v>
                      </c:pt>
                      <c:pt idx="20">
                        <c:v>30</c:v>
                      </c:pt>
                      <c:pt idx="21">
                        <c:v>31</c:v>
                      </c:pt>
                      <c:pt idx="22">
                        <c:v>20</c:v>
                      </c:pt>
                      <c:pt idx="24">
                        <c:v>29</c:v>
                      </c:pt>
                      <c:pt idx="25" formatCode="0.00">
                        <c:v>28</c:v>
                      </c:pt>
                      <c:pt idx="26" formatCode="0.00">
                        <c:v>28</c:v>
                      </c:pt>
                      <c:pt idx="27" formatCode="0.00">
                        <c:v>28</c:v>
                      </c:pt>
                      <c:pt idx="28" formatCode="0.00">
                        <c:v>28</c:v>
                      </c:pt>
                      <c:pt idx="29" formatCode="0.00">
                        <c:v>28</c:v>
                      </c:pt>
                      <c:pt idx="30" formatCode="0.00">
                        <c:v>28</c:v>
                      </c:pt>
                      <c:pt idx="31" formatCode="0.00">
                        <c:v>28</c:v>
                      </c:pt>
                      <c:pt idx="32" formatCode="0.00">
                        <c:v>28</c:v>
                      </c:pt>
                      <c:pt idx="33" formatCode="0.00">
                        <c:v>28</c:v>
                      </c:pt>
                      <c:pt idx="34" formatCode="0.00">
                        <c:v>28</c:v>
                      </c:pt>
                      <c:pt idx="35" formatCode="0.00">
                        <c:v>28</c:v>
                      </c:pt>
                      <c:pt idx="36" formatCode="0.00">
                        <c:v>28</c:v>
                      </c:pt>
                      <c:pt idx="37" formatCode="0.00">
                        <c:v>28</c:v>
                      </c:pt>
                      <c:pt idx="38" formatCode="0.00">
                        <c:v>28</c:v>
                      </c:pt>
                      <c:pt idx="39" formatCode="0.00">
                        <c:v>28</c:v>
                      </c:pt>
                      <c:pt idx="40" formatCode="0.00">
                        <c:v>28</c:v>
                      </c:pt>
                      <c:pt idx="41" formatCode="0.00">
                        <c:v>28</c:v>
                      </c:pt>
                      <c:pt idx="42" formatCode="0.00">
                        <c:v>28</c:v>
                      </c:pt>
                      <c:pt idx="43" formatCode="0.00">
                        <c:v>28</c:v>
                      </c:pt>
                      <c:pt idx="44" formatCode="0.00">
                        <c:v>28</c:v>
                      </c:pt>
                      <c:pt idx="45" formatCode="0.00">
                        <c:v>28</c:v>
                      </c:pt>
                      <c:pt idx="46" formatCode="0.00">
                        <c:v>28</c:v>
                      </c:pt>
                      <c:pt idx="47" formatCode="0.00">
                        <c:v>28</c:v>
                      </c:pt>
                      <c:pt idx="48" formatCode="0.00">
                        <c:v>28</c:v>
                      </c:pt>
                      <c:pt idx="49" formatCode="0.00">
                        <c:v>28</c:v>
                      </c:pt>
                      <c:pt idx="50" formatCode="0.00">
                        <c:v>28</c:v>
                      </c:pt>
                      <c:pt idx="51" formatCode="0.00">
                        <c:v>28</c:v>
                      </c:pt>
                      <c:pt idx="52" formatCode="0.00">
                        <c:v>28</c:v>
                      </c:pt>
                      <c:pt idx="53" formatCode="0.00">
                        <c:v>28</c:v>
                      </c:pt>
                      <c:pt idx="54" formatCode="0.00">
                        <c:v>28</c:v>
                      </c:pt>
                      <c:pt idx="55" formatCode="0.00">
                        <c:v>28</c:v>
                      </c:pt>
                      <c:pt idx="56" formatCode="0.00">
                        <c:v>28</c:v>
                      </c:pt>
                      <c:pt idx="57" formatCode="0.00">
                        <c:v>28</c:v>
                      </c:pt>
                      <c:pt idx="58" formatCode="0.00">
                        <c:v>28</c:v>
                      </c:pt>
                      <c:pt idx="59" formatCode="0.00">
                        <c:v>28</c:v>
                      </c:pt>
                      <c:pt idx="60" formatCode="0.00">
                        <c:v>28</c:v>
                      </c:pt>
                      <c:pt idx="61" formatCode="0.00">
                        <c:v>28</c:v>
                      </c:pt>
                      <c:pt idx="62" formatCode="0.00">
                        <c:v>28</c:v>
                      </c:pt>
                      <c:pt idx="63" formatCode="0.00">
                        <c:v>28</c:v>
                      </c:pt>
                      <c:pt idx="64" formatCode="0.00">
                        <c:v>28</c:v>
                      </c:pt>
                      <c:pt idx="65" formatCode="0.00">
                        <c:v>28</c:v>
                      </c:pt>
                      <c:pt idx="66" formatCode="0.00">
                        <c:v>28</c:v>
                      </c:pt>
                      <c:pt idx="67" formatCode="0.00">
                        <c:v>28</c:v>
                      </c:pt>
                      <c:pt idx="68" formatCode="0.00">
                        <c:v>28</c:v>
                      </c:pt>
                      <c:pt idx="69" formatCode="0.00">
                        <c:v>28</c:v>
                      </c:pt>
                    </c:numCache>
                  </c:numRef>
                </c:xVal>
                <c:yVal>
                  <c:numRef>
                    <c:extLst xmlns:c15="http://schemas.microsoft.com/office/drawing/2012/chart">
                      <c:ext xmlns:c15="http://schemas.microsoft.com/office/drawing/2012/chart" uri="{02D57815-91ED-43cb-92C2-25804820EDAC}">
                        <c15:formulaRef>
                          <c15:sqref>Sheet1!$M$2:$M$261</c15:sqref>
                        </c15:formulaRef>
                      </c:ext>
                    </c:extLst>
                    <c:numCache>
                      <c:formatCode>General</c:formatCode>
                      <c:ptCount val="260"/>
                      <c:pt idx="247">
                        <c:v>1</c:v>
                      </c:pt>
                      <c:pt idx="248">
                        <c:v>2</c:v>
                      </c:pt>
                      <c:pt idx="249">
                        <c:v>3</c:v>
                      </c:pt>
                      <c:pt idx="250">
                        <c:v>4</c:v>
                      </c:pt>
                      <c:pt idx="251">
                        <c:v>5</c:v>
                      </c:pt>
                      <c:pt idx="252">
                        <c:v>6</c:v>
                      </c:pt>
                      <c:pt idx="253">
                        <c:v>7</c:v>
                      </c:pt>
                      <c:pt idx="254">
                        <c:v>8</c:v>
                      </c:pt>
                      <c:pt idx="255">
                        <c:v>9</c:v>
                      </c:pt>
                      <c:pt idx="256">
                        <c:v>10</c:v>
                      </c:pt>
                      <c:pt idx="257">
                        <c:v>11</c:v>
                      </c:pt>
                      <c:pt idx="258">
                        <c:v>12</c:v>
                      </c:pt>
                      <c:pt idx="259">
                        <c:v>13</c:v>
                      </c:pt>
                    </c:numCache>
                  </c:numRef>
                </c:yVal>
                <c:smooth val="0"/>
                <c:extLst xmlns:c15="http://schemas.microsoft.com/office/drawing/2012/chart">
                  <c:ext xmlns:c16="http://schemas.microsoft.com/office/drawing/2014/chart" uri="{C3380CC4-5D6E-409C-BE32-E72D297353CC}">
                    <c16:uniqueId val="{0000000C-751E-4579-B5A0-A3543EB66FCF}"/>
                  </c:ext>
                </c:extLst>
              </c15:ser>
            </c15:filteredScatterSeries>
            <c15:filteredScatterSeries>
              <c15:ser>
                <c:idx val="13"/>
                <c:order val="11"/>
                <c:tx>
                  <c:strRef>
                    <c:extLst xmlns:c15="http://schemas.microsoft.com/office/drawing/2012/chart">
                      <c:ext xmlns:c15="http://schemas.microsoft.com/office/drawing/2012/chart" uri="{02D57815-91ED-43cb-92C2-25804820EDAC}">
                        <c15:formulaRef>
                          <c15:sqref>Sheet1!$N$1</c15:sqref>
                        </c15:formulaRef>
                      </c:ext>
                    </c:extLst>
                    <c:strCache>
                      <c:ptCount val="1"/>
                      <c:pt idx="0">
                        <c:v>joon 11</c:v>
                      </c:pt>
                    </c:strCache>
                  </c:strRef>
                </c:tx>
                <c:spPr>
                  <a:ln>
                    <a:solidFill>
                      <a:schemeClr val="accent4">
                        <a:lumMod val="40000"/>
                        <a:lumOff val="60000"/>
                      </a:schemeClr>
                    </a:solidFill>
                  </a:ln>
                </c:spPr>
                <c:marker>
                  <c:symbol val="circle"/>
                  <c:size val="10"/>
                  <c:spPr>
                    <a:solidFill>
                      <a:schemeClr val="accent4">
                        <a:lumMod val="40000"/>
                        <a:lumOff val="60000"/>
                      </a:schemeClr>
                    </a:solidFill>
                    <a:ln>
                      <a:solidFill>
                        <a:schemeClr val="accent4">
                          <a:lumMod val="40000"/>
                          <a:lumOff val="60000"/>
                        </a:schemeClr>
                      </a:solidFill>
                    </a:ln>
                  </c:spPr>
                </c:marker>
                <c:dLbls>
                  <c:delete val="1"/>
                </c:dLbls>
                <c:xVal>
                  <c:numRef>
                    <c:extLst xmlns:c15="http://schemas.microsoft.com/office/drawing/2012/chart">
                      <c:ext xmlns:c15="http://schemas.microsoft.com/office/drawing/2012/chart" uri="{02D57815-91ED-43cb-92C2-25804820EDAC}">
                        <c15:formulaRef>
                          <c15:sqref>Sheet1!$B$2:$B$274</c15:sqref>
                        </c15:formulaRef>
                      </c:ext>
                    </c:extLst>
                    <c:numCache>
                      <c:formatCode>General</c:formatCode>
                      <c:ptCount val="273"/>
                      <c:pt idx="0">
                        <c:v>28</c:v>
                      </c:pt>
                      <c:pt idx="2">
                        <c:v>47</c:v>
                      </c:pt>
                      <c:pt idx="3">
                        <c:v>45</c:v>
                      </c:pt>
                      <c:pt idx="4">
                        <c:v>33</c:v>
                      </c:pt>
                      <c:pt idx="5">
                        <c:v>28</c:v>
                      </c:pt>
                      <c:pt idx="6">
                        <c:v>22</c:v>
                      </c:pt>
                      <c:pt idx="7">
                        <c:v>14</c:v>
                      </c:pt>
                      <c:pt idx="9">
                        <c:v>50</c:v>
                      </c:pt>
                      <c:pt idx="10">
                        <c:v>25</c:v>
                      </c:pt>
                      <c:pt idx="12">
                        <c:v>31</c:v>
                      </c:pt>
                      <c:pt idx="13">
                        <c:v>26</c:v>
                      </c:pt>
                      <c:pt idx="15">
                        <c:v>29</c:v>
                      </c:pt>
                      <c:pt idx="16">
                        <c:v>27</c:v>
                      </c:pt>
                      <c:pt idx="18">
                        <c:v>30</c:v>
                      </c:pt>
                      <c:pt idx="20">
                        <c:v>30</c:v>
                      </c:pt>
                      <c:pt idx="21">
                        <c:v>31</c:v>
                      </c:pt>
                      <c:pt idx="22">
                        <c:v>20</c:v>
                      </c:pt>
                      <c:pt idx="24">
                        <c:v>29</c:v>
                      </c:pt>
                      <c:pt idx="25" formatCode="0.00">
                        <c:v>28</c:v>
                      </c:pt>
                      <c:pt idx="26" formatCode="0.00">
                        <c:v>28</c:v>
                      </c:pt>
                      <c:pt idx="27" formatCode="0.00">
                        <c:v>28</c:v>
                      </c:pt>
                      <c:pt idx="28" formatCode="0.00">
                        <c:v>28</c:v>
                      </c:pt>
                      <c:pt idx="29" formatCode="0.00">
                        <c:v>28</c:v>
                      </c:pt>
                      <c:pt idx="30" formatCode="0.00">
                        <c:v>28</c:v>
                      </c:pt>
                      <c:pt idx="31" formatCode="0.00">
                        <c:v>28</c:v>
                      </c:pt>
                      <c:pt idx="32" formatCode="0.00">
                        <c:v>28</c:v>
                      </c:pt>
                      <c:pt idx="33" formatCode="0.00">
                        <c:v>28</c:v>
                      </c:pt>
                      <c:pt idx="34" formatCode="0.00">
                        <c:v>28</c:v>
                      </c:pt>
                      <c:pt idx="35" formatCode="0.00">
                        <c:v>28</c:v>
                      </c:pt>
                      <c:pt idx="36" formatCode="0.00">
                        <c:v>28</c:v>
                      </c:pt>
                      <c:pt idx="37" formatCode="0.00">
                        <c:v>28</c:v>
                      </c:pt>
                      <c:pt idx="38" formatCode="0.00">
                        <c:v>28</c:v>
                      </c:pt>
                      <c:pt idx="39" formatCode="0.00">
                        <c:v>28</c:v>
                      </c:pt>
                      <c:pt idx="40" formatCode="0.00">
                        <c:v>28</c:v>
                      </c:pt>
                      <c:pt idx="41" formatCode="0.00">
                        <c:v>28</c:v>
                      </c:pt>
                      <c:pt idx="42" formatCode="0.00">
                        <c:v>28</c:v>
                      </c:pt>
                      <c:pt idx="43" formatCode="0.00">
                        <c:v>28</c:v>
                      </c:pt>
                      <c:pt idx="44" formatCode="0.00">
                        <c:v>28</c:v>
                      </c:pt>
                      <c:pt idx="45" formatCode="0.00">
                        <c:v>28</c:v>
                      </c:pt>
                      <c:pt idx="46" formatCode="0.00">
                        <c:v>28</c:v>
                      </c:pt>
                      <c:pt idx="47" formatCode="0.00">
                        <c:v>28</c:v>
                      </c:pt>
                      <c:pt idx="48" formatCode="0.00">
                        <c:v>28</c:v>
                      </c:pt>
                      <c:pt idx="49" formatCode="0.00">
                        <c:v>28</c:v>
                      </c:pt>
                      <c:pt idx="50" formatCode="0.00">
                        <c:v>28</c:v>
                      </c:pt>
                      <c:pt idx="51" formatCode="0.00">
                        <c:v>28</c:v>
                      </c:pt>
                      <c:pt idx="52" formatCode="0.00">
                        <c:v>28</c:v>
                      </c:pt>
                      <c:pt idx="53" formatCode="0.00">
                        <c:v>28</c:v>
                      </c:pt>
                      <c:pt idx="54" formatCode="0.00">
                        <c:v>28</c:v>
                      </c:pt>
                      <c:pt idx="55" formatCode="0.00">
                        <c:v>28</c:v>
                      </c:pt>
                      <c:pt idx="56" formatCode="0.00">
                        <c:v>28</c:v>
                      </c:pt>
                      <c:pt idx="57" formatCode="0.00">
                        <c:v>28</c:v>
                      </c:pt>
                      <c:pt idx="58" formatCode="0.00">
                        <c:v>28</c:v>
                      </c:pt>
                      <c:pt idx="59" formatCode="0.00">
                        <c:v>28</c:v>
                      </c:pt>
                      <c:pt idx="60" formatCode="0.00">
                        <c:v>28</c:v>
                      </c:pt>
                      <c:pt idx="61" formatCode="0.00">
                        <c:v>28</c:v>
                      </c:pt>
                      <c:pt idx="62" formatCode="0.00">
                        <c:v>28</c:v>
                      </c:pt>
                      <c:pt idx="63" formatCode="0.00">
                        <c:v>28</c:v>
                      </c:pt>
                      <c:pt idx="64" formatCode="0.00">
                        <c:v>28</c:v>
                      </c:pt>
                      <c:pt idx="65" formatCode="0.00">
                        <c:v>28</c:v>
                      </c:pt>
                      <c:pt idx="66" formatCode="0.00">
                        <c:v>28</c:v>
                      </c:pt>
                      <c:pt idx="67" formatCode="0.00">
                        <c:v>28</c:v>
                      </c:pt>
                      <c:pt idx="68" formatCode="0.00">
                        <c:v>28</c:v>
                      </c:pt>
                      <c:pt idx="69" formatCode="0.00">
                        <c:v>28</c:v>
                      </c:pt>
                    </c:numCache>
                  </c:numRef>
                </c:xVal>
                <c:yVal>
                  <c:numRef>
                    <c:extLst xmlns:c15="http://schemas.microsoft.com/office/drawing/2012/chart">
                      <c:ext xmlns:c15="http://schemas.microsoft.com/office/drawing/2012/chart" uri="{02D57815-91ED-43cb-92C2-25804820EDAC}">
                        <c15:formulaRef>
                          <c15:sqref>Sheet1!$N$2:$N$274</c15:sqref>
                        </c15:formulaRef>
                      </c:ext>
                    </c:extLst>
                    <c:numCache>
                      <c:formatCode>General</c:formatCode>
                      <c:ptCount val="273"/>
                      <c:pt idx="260">
                        <c:v>1</c:v>
                      </c:pt>
                      <c:pt idx="261">
                        <c:v>2</c:v>
                      </c:pt>
                      <c:pt idx="262">
                        <c:v>3</c:v>
                      </c:pt>
                      <c:pt idx="263">
                        <c:v>4</c:v>
                      </c:pt>
                      <c:pt idx="264">
                        <c:v>5</c:v>
                      </c:pt>
                      <c:pt idx="265">
                        <c:v>6</c:v>
                      </c:pt>
                      <c:pt idx="266">
                        <c:v>7</c:v>
                      </c:pt>
                      <c:pt idx="267">
                        <c:v>8</c:v>
                      </c:pt>
                      <c:pt idx="268">
                        <c:v>9</c:v>
                      </c:pt>
                      <c:pt idx="269">
                        <c:v>10</c:v>
                      </c:pt>
                      <c:pt idx="270">
                        <c:v>11</c:v>
                      </c:pt>
                      <c:pt idx="271">
                        <c:v>12</c:v>
                      </c:pt>
                      <c:pt idx="272">
                        <c:v>13</c:v>
                      </c:pt>
                    </c:numCache>
                  </c:numRef>
                </c:yVal>
                <c:smooth val="0"/>
                <c:extLst xmlns:c15="http://schemas.microsoft.com/office/drawing/2012/chart">
                  <c:ext xmlns:c16="http://schemas.microsoft.com/office/drawing/2014/chart" uri="{C3380CC4-5D6E-409C-BE32-E72D297353CC}">
                    <c16:uniqueId val="{0000000D-751E-4579-B5A0-A3543EB66FCF}"/>
                  </c:ext>
                </c:extLst>
              </c15:ser>
            </c15:filteredScatterSeries>
          </c:ext>
        </c:extLst>
      </c:scatterChart>
      <c:valAx>
        <c:axId val="1071154416"/>
        <c:scaling>
          <c:orientation val="minMax"/>
          <c:max val="120"/>
          <c:min val="0"/>
        </c:scaling>
        <c:delete val="0"/>
        <c:axPos val="t"/>
        <c:numFmt formatCode="0\%" sourceLinked="0"/>
        <c:majorTickMark val="none"/>
        <c:minorTickMark val="none"/>
        <c:tickLblPos val="none"/>
        <c:spPr>
          <a:ln>
            <a:noFill/>
          </a:ln>
        </c:spPr>
        <c:txPr>
          <a:bodyPr rot="0" vert="horz"/>
          <a:lstStyle/>
          <a:p>
            <a:pPr>
              <a:defRPr/>
            </a:pPr>
            <a:endParaRPr lang="et-EE"/>
          </a:p>
        </c:txPr>
        <c:crossAx val="1071155200"/>
        <c:crossesAt val="0"/>
        <c:crossBetween val="midCat"/>
        <c:majorUnit val="20"/>
        <c:minorUnit val="20"/>
      </c:valAx>
      <c:valAx>
        <c:axId val="1071155200"/>
        <c:scaling>
          <c:orientation val="maxMin"/>
          <c:max val="36.5"/>
          <c:min val="0.5"/>
        </c:scaling>
        <c:delete val="0"/>
        <c:axPos val="l"/>
        <c:numFmt formatCode="General" sourceLinked="1"/>
        <c:majorTickMark val="none"/>
        <c:minorTickMark val="none"/>
        <c:tickLblPos val="none"/>
        <c:spPr>
          <a:ln>
            <a:noFill/>
          </a:ln>
        </c:spPr>
        <c:crossAx val="1071154416"/>
        <c:crosses val="autoZero"/>
        <c:crossBetween val="midCat"/>
        <c:majorUnit val="1"/>
      </c:valAx>
      <c:valAx>
        <c:axId val="1071155592"/>
        <c:scaling>
          <c:orientation val="minMax"/>
        </c:scaling>
        <c:delete val="1"/>
        <c:axPos val="b"/>
        <c:numFmt formatCode="General" sourceLinked="1"/>
        <c:majorTickMark val="out"/>
        <c:minorTickMark val="none"/>
        <c:tickLblPos val="none"/>
        <c:crossAx val="1071160296"/>
        <c:crosses val="max"/>
        <c:crossBetween val="between"/>
      </c:valAx>
      <c:catAx>
        <c:axId val="1071160296"/>
        <c:scaling>
          <c:orientation val="maxMin"/>
        </c:scaling>
        <c:delete val="1"/>
        <c:axPos val="l"/>
        <c:numFmt formatCode="General" sourceLinked="1"/>
        <c:majorTickMark val="out"/>
        <c:minorTickMark val="none"/>
        <c:tickLblPos val="none"/>
        <c:crossAx val="1071155592"/>
        <c:crosses val="autoZero"/>
        <c:auto val="1"/>
        <c:lblAlgn val="ctr"/>
        <c:lblOffset val="100"/>
        <c:noMultiLvlLbl val="0"/>
      </c:catAx>
      <c:spPr>
        <a:ln>
          <a:noFill/>
        </a:ln>
      </c:spPr>
    </c:plotArea>
    <c:plotVisOnly val="1"/>
    <c:dispBlanksAs val="gap"/>
    <c:showDLblsOverMax val="0"/>
  </c:chart>
  <c:txPr>
    <a:bodyPr/>
    <a:lstStyle/>
    <a:p>
      <a:pPr>
        <a:defRPr sz="1000"/>
      </a:pPr>
      <a:endParaRPr lang="et-EE"/>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05455732865805"/>
          <c:y val="2.5399719913276289E-2"/>
          <c:w val="0.62853999554051954"/>
          <c:h val="0.94436599837239188"/>
        </c:manualLayout>
      </c:layout>
      <c:barChart>
        <c:barDir val="bar"/>
        <c:grouping val="clustered"/>
        <c:varyColors val="0"/>
        <c:ser>
          <c:idx val="1"/>
          <c:order val="0"/>
          <c:tx>
            <c:strRef>
              <c:f>Sheet1!$C$1</c:f>
              <c:strCache>
                <c:ptCount val="1"/>
                <c:pt idx="0">
                  <c:v>Nõustun täielikult</c:v>
                </c:pt>
              </c:strCache>
            </c:strRef>
          </c:tx>
          <c:spPr>
            <a:solidFill>
              <a:schemeClr val="bg2"/>
            </a:solidFill>
          </c:spPr>
          <c:invertIfNegative val="0"/>
          <c:dPt>
            <c:idx val="0"/>
            <c:invertIfNegative val="0"/>
            <c:bubble3D val="0"/>
            <c:spPr>
              <a:solidFill>
                <a:schemeClr val="bg2">
                  <a:lumMod val="75000"/>
                </a:schemeClr>
              </a:solidFill>
            </c:spPr>
            <c:extLst>
              <c:ext xmlns:c16="http://schemas.microsoft.com/office/drawing/2014/chart" uri="{C3380CC4-5D6E-409C-BE32-E72D297353CC}">
                <c16:uniqueId val="{00000001-5C93-4890-A7A9-40312B4C8252}"/>
              </c:ext>
            </c:extLst>
          </c:dPt>
          <c:dLbls>
            <c:numFmt formatCode="0&quot;%&quot;" sourceLinked="0"/>
            <c:spPr>
              <a:noFill/>
              <a:ln>
                <a:noFill/>
              </a:ln>
              <a:effectLst/>
            </c:spPr>
            <c:txPr>
              <a:bodyPr wrap="square" lIns="38100" tIns="19050" rIns="38100" bIns="19050" anchor="ctr">
                <a:spAutoFit/>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Sheet1!$B$2:$B$248</c:f>
              <c:numCache>
                <c:formatCode>General</c:formatCode>
                <c:ptCount val="247"/>
                <c:pt idx="0">
                  <c:v>17</c:v>
                </c:pt>
                <c:pt idx="2">
                  <c:v>30</c:v>
                </c:pt>
                <c:pt idx="3">
                  <c:v>33</c:v>
                </c:pt>
                <c:pt idx="4">
                  <c:v>24</c:v>
                </c:pt>
                <c:pt idx="5">
                  <c:v>15</c:v>
                </c:pt>
                <c:pt idx="6">
                  <c:v>11</c:v>
                </c:pt>
                <c:pt idx="7">
                  <c:v>3</c:v>
                </c:pt>
                <c:pt idx="9">
                  <c:v>34</c:v>
                </c:pt>
                <c:pt idx="10">
                  <c:v>14</c:v>
                </c:pt>
                <c:pt idx="12">
                  <c:v>20</c:v>
                </c:pt>
                <c:pt idx="13">
                  <c:v>13</c:v>
                </c:pt>
                <c:pt idx="15">
                  <c:v>19</c:v>
                </c:pt>
                <c:pt idx="16">
                  <c:v>11</c:v>
                </c:pt>
                <c:pt idx="18">
                  <c:v>21</c:v>
                </c:pt>
                <c:pt idx="20">
                  <c:v>20</c:v>
                </c:pt>
                <c:pt idx="21">
                  <c:v>21</c:v>
                </c:pt>
                <c:pt idx="22">
                  <c:v>25</c:v>
                </c:pt>
                <c:pt idx="24">
                  <c:v>22</c:v>
                </c:pt>
                <c:pt idx="25" formatCode="0.00">
                  <c:v>17</c:v>
                </c:pt>
                <c:pt idx="26" formatCode="0.00">
                  <c:v>17</c:v>
                </c:pt>
                <c:pt idx="27" formatCode="0.00">
                  <c:v>17</c:v>
                </c:pt>
                <c:pt idx="28" formatCode="0.00">
                  <c:v>17</c:v>
                </c:pt>
                <c:pt idx="29" formatCode="0.00">
                  <c:v>17</c:v>
                </c:pt>
                <c:pt idx="30" formatCode="0.00">
                  <c:v>17</c:v>
                </c:pt>
                <c:pt idx="31" formatCode="0.00">
                  <c:v>17</c:v>
                </c:pt>
                <c:pt idx="32" formatCode="0.00">
                  <c:v>17</c:v>
                </c:pt>
                <c:pt idx="33" formatCode="0.00">
                  <c:v>17</c:v>
                </c:pt>
                <c:pt idx="34" formatCode="0.00">
                  <c:v>17</c:v>
                </c:pt>
                <c:pt idx="35" formatCode="0.00">
                  <c:v>17</c:v>
                </c:pt>
                <c:pt idx="36" formatCode="0.00">
                  <c:v>17</c:v>
                </c:pt>
                <c:pt idx="37" formatCode="0.00">
                  <c:v>17</c:v>
                </c:pt>
                <c:pt idx="38" formatCode="0.00">
                  <c:v>17</c:v>
                </c:pt>
                <c:pt idx="39" formatCode="0.00">
                  <c:v>17</c:v>
                </c:pt>
                <c:pt idx="40" formatCode="0.00">
                  <c:v>17</c:v>
                </c:pt>
                <c:pt idx="41" formatCode="0.00">
                  <c:v>17</c:v>
                </c:pt>
                <c:pt idx="42" formatCode="0.00">
                  <c:v>17</c:v>
                </c:pt>
                <c:pt idx="43" formatCode="0.00">
                  <c:v>17</c:v>
                </c:pt>
                <c:pt idx="44" formatCode="0.00">
                  <c:v>17</c:v>
                </c:pt>
                <c:pt idx="45" formatCode="0.00">
                  <c:v>17</c:v>
                </c:pt>
                <c:pt idx="46" formatCode="0.00">
                  <c:v>17</c:v>
                </c:pt>
                <c:pt idx="47" formatCode="0.00">
                  <c:v>17</c:v>
                </c:pt>
                <c:pt idx="48" formatCode="0.00">
                  <c:v>17</c:v>
                </c:pt>
                <c:pt idx="49" formatCode="0.00">
                  <c:v>17</c:v>
                </c:pt>
                <c:pt idx="50" formatCode="0.00">
                  <c:v>17</c:v>
                </c:pt>
                <c:pt idx="51" formatCode="0.00">
                  <c:v>17</c:v>
                </c:pt>
                <c:pt idx="52" formatCode="0.00">
                  <c:v>17</c:v>
                </c:pt>
                <c:pt idx="53" formatCode="0.00">
                  <c:v>17</c:v>
                </c:pt>
                <c:pt idx="54" formatCode="0.00">
                  <c:v>17</c:v>
                </c:pt>
                <c:pt idx="55" formatCode="0.00">
                  <c:v>17</c:v>
                </c:pt>
                <c:pt idx="56" formatCode="0.00">
                  <c:v>17</c:v>
                </c:pt>
                <c:pt idx="57" formatCode="0.00">
                  <c:v>17</c:v>
                </c:pt>
                <c:pt idx="58" formatCode="0.00">
                  <c:v>17</c:v>
                </c:pt>
                <c:pt idx="59" formatCode="0.00">
                  <c:v>17</c:v>
                </c:pt>
                <c:pt idx="60" formatCode="0.00">
                  <c:v>17</c:v>
                </c:pt>
                <c:pt idx="61" formatCode="0.00">
                  <c:v>17</c:v>
                </c:pt>
                <c:pt idx="62" formatCode="0.00">
                  <c:v>17</c:v>
                </c:pt>
                <c:pt idx="63" formatCode="0.00">
                  <c:v>17</c:v>
                </c:pt>
                <c:pt idx="64" formatCode="0.00">
                  <c:v>17</c:v>
                </c:pt>
                <c:pt idx="65" formatCode="0.00">
                  <c:v>17</c:v>
                </c:pt>
                <c:pt idx="66" formatCode="0.00">
                  <c:v>17</c:v>
                </c:pt>
                <c:pt idx="67" formatCode="0.00">
                  <c:v>17</c:v>
                </c:pt>
                <c:pt idx="68" formatCode="0.00">
                  <c:v>17</c:v>
                </c:pt>
                <c:pt idx="69" formatCode="0.00">
                  <c:v>17</c:v>
                </c:pt>
              </c:numCache>
            </c:numRef>
          </c:cat>
          <c:val>
            <c:numRef>
              <c:f>Sheet1!$B$2:$B$26</c:f>
              <c:numCache>
                <c:formatCode>General</c:formatCode>
                <c:ptCount val="25"/>
                <c:pt idx="0">
                  <c:v>17</c:v>
                </c:pt>
                <c:pt idx="2">
                  <c:v>30</c:v>
                </c:pt>
                <c:pt idx="3">
                  <c:v>33</c:v>
                </c:pt>
                <c:pt idx="4">
                  <c:v>24</c:v>
                </c:pt>
                <c:pt idx="5">
                  <c:v>15</c:v>
                </c:pt>
                <c:pt idx="6">
                  <c:v>11</c:v>
                </c:pt>
                <c:pt idx="7">
                  <c:v>3</c:v>
                </c:pt>
                <c:pt idx="9">
                  <c:v>34</c:v>
                </c:pt>
                <c:pt idx="10">
                  <c:v>14</c:v>
                </c:pt>
                <c:pt idx="12">
                  <c:v>20</c:v>
                </c:pt>
                <c:pt idx="13">
                  <c:v>13</c:v>
                </c:pt>
                <c:pt idx="15">
                  <c:v>19</c:v>
                </c:pt>
                <c:pt idx="16">
                  <c:v>11</c:v>
                </c:pt>
                <c:pt idx="18">
                  <c:v>21</c:v>
                </c:pt>
                <c:pt idx="20">
                  <c:v>20</c:v>
                </c:pt>
                <c:pt idx="21">
                  <c:v>21</c:v>
                </c:pt>
                <c:pt idx="22">
                  <c:v>25</c:v>
                </c:pt>
                <c:pt idx="24">
                  <c:v>22</c:v>
                </c:pt>
              </c:numCache>
            </c:numRef>
          </c:val>
          <c:extLst>
            <c:ext xmlns:c16="http://schemas.microsoft.com/office/drawing/2014/chart" uri="{C3380CC4-5D6E-409C-BE32-E72D297353CC}">
              <c16:uniqueId val="{00000002-5C93-4890-A7A9-40312B4C8252}"/>
            </c:ext>
          </c:extLst>
        </c:ser>
        <c:dLbls>
          <c:showLegendKey val="0"/>
          <c:showVal val="0"/>
          <c:showCatName val="0"/>
          <c:showSerName val="0"/>
          <c:showPercent val="0"/>
          <c:showBubbleSize val="0"/>
        </c:dLbls>
        <c:gapWidth val="20"/>
        <c:axId val="1071160296"/>
        <c:axId val="1071155592"/>
      </c:barChart>
      <c:scatterChart>
        <c:scatterStyle val="lineMarker"/>
        <c:varyColors val="0"/>
        <c:ser>
          <c:idx val="0"/>
          <c:order val="1"/>
          <c:tx>
            <c:strRef>
              <c:f>Sheet1!$D$1</c:f>
              <c:strCache>
                <c:ptCount val="1"/>
                <c:pt idx="0">
                  <c:v>KESKMINE</c:v>
                </c:pt>
              </c:strCache>
            </c:strRef>
          </c:tx>
          <c:spPr>
            <a:ln w="19050">
              <a:solidFill>
                <a:schemeClr val="bg2">
                  <a:lumMod val="75000"/>
                </a:schemeClr>
              </a:solidFill>
            </a:ln>
          </c:spPr>
          <c:marker>
            <c:symbol val="none"/>
          </c:marker>
          <c:dLbls>
            <c:delete val="1"/>
          </c:dLbls>
          <c:xVal>
            <c:numRef>
              <c:f>Sheet1!$B$2:$B$248</c:f>
              <c:numCache>
                <c:formatCode>General</c:formatCode>
                <c:ptCount val="247"/>
                <c:pt idx="0">
                  <c:v>17</c:v>
                </c:pt>
                <c:pt idx="2">
                  <c:v>30</c:v>
                </c:pt>
                <c:pt idx="3">
                  <c:v>33</c:v>
                </c:pt>
                <c:pt idx="4">
                  <c:v>24</c:v>
                </c:pt>
                <c:pt idx="5">
                  <c:v>15</c:v>
                </c:pt>
                <c:pt idx="6">
                  <c:v>11</c:v>
                </c:pt>
                <c:pt idx="7">
                  <c:v>3</c:v>
                </c:pt>
                <c:pt idx="9">
                  <c:v>34</c:v>
                </c:pt>
                <c:pt idx="10">
                  <c:v>14</c:v>
                </c:pt>
                <c:pt idx="12">
                  <c:v>20</c:v>
                </c:pt>
                <c:pt idx="13">
                  <c:v>13</c:v>
                </c:pt>
                <c:pt idx="15">
                  <c:v>19</c:v>
                </c:pt>
                <c:pt idx="16">
                  <c:v>11</c:v>
                </c:pt>
                <c:pt idx="18">
                  <c:v>21</c:v>
                </c:pt>
                <c:pt idx="20">
                  <c:v>20</c:v>
                </c:pt>
                <c:pt idx="21">
                  <c:v>21</c:v>
                </c:pt>
                <c:pt idx="22">
                  <c:v>25</c:v>
                </c:pt>
                <c:pt idx="24">
                  <c:v>22</c:v>
                </c:pt>
                <c:pt idx="25" formatCode="0.00">
                  <c:v>17</c:v>
                </c:pt>
                <c:pt idx="26" formatCode="0.00">
                  <c:v>17</c:v>
                </c:pt>
                <c:pt idx="27" formatCode="0.00">
                  <c:v>17</c:v>
                </c:pt>
                <c:pt idx="28" formatCode="0.00">
                  <c:v>17</c:v>
                </c:pt>
                <c:pt idx="29" formatCode="0.00">
                  <c:v>17</c:v>
                </c:pt>
                <c:pt idx="30" formatCode="0.00">
                  <c:v>17</c:v>
                </c:pt>
                <c:pt idx="31" formatCode="0.00">
                  <c:v>17</c:v>
                </c:pt>
                <c:pt idx="32" formatCode="0.00">
                  <c:v>17</c:v>
                </c:pt>
                <c:pt idx="33" formatCode="0.00">
                  <c:v>17</c:v>
                </c:pt>
                <c:pt idx="34" formatCode="0.00">
                  <c:v>17</c:v>
                </c:pt>
                <c:pt idx="35" formatCode="0.00">
                  <c:v>17</c:v>
                </c:pt>
                <c:pt idx="36" formatCode="0.00">
                  <c:v>17</c:v>
                </c:pt>
                <c:pt idx="37" formatCode="0.00">
                  <c:v>17</c:v>
                </c:pt>
                <c:pt idx="38" formatCode="0.00">
                  <c:v>17</c:v>
                </c:pt>
                <c:pt idx="39" formatCode="0.00">
                  <c:v>17</c:v>
                </c:pt>
                <c:pt idx="40" formatCode="0.00">
                  <c:v>17</c:v>
                </c:pt>
                <c:pt idx="41" formatCode="0.00">
                  <c:v>17</c:v>
                </c:pt>
                <c:pt idx="42" formatCode="0.00">
                  <c:v>17</c:v>
                </c:pt>
                <c:pt idx="43" formatCode="0.00">
                  <c:v>17</c:v>
                </c:pt>
                <c:pt idx="44" formatCode="0.00">
                  <c:v>17</c:v>
                </c:pt>
                <c:pt idx="45" formatCode="0.00">
                  <c:v>17</c:v>
                </c:pt>
                <c:pt idx="46" formatCode="0.00">
                  <c:v>17</c:v>
                </c:pt>
                <c:pt idx="47" formatCode="0.00">
                  <c:v>17</c:v>
                </c:pt>
                <c:pt idx="48" formatCode="0.00">
                  <c:v>17</c:v>
                </c:pt>
                <c:pt idx="49" formatCode="0.00">
                  <c:v>17</c:v>
                </c:pt>
                <c:pt idx="50" formatCode="0.00">
                  <c:v>17</c:v>
                </c:pt>
                <c:pt idx="51" formatCode="0.00">
                  <c:v>17</c:v>
                </c:pt>
                <c:pt idx="52" formatCode="0.00">
                  <c:v>17</c:v>
                </c:pt>
                <c:pt idx="53" formatCode="0.00">
                  <c:v>17</c:v>
                </c:pt>
                <c:pt idx="54" formatCode="0.00">
                  <c:v>17</c:v>
                </c:pt>
                <c:pt idx="55" formatCode="0.00">
                  <c:v>17</c:v>
                </c:pt>
                <c:pt idx="56" formatCode="0.00">
                  <c:v>17</c:v>
                </c:pt>
                <c:pt idx="57" formatCode="0.00">
                  <c:v>17</c:v>
                </c:pt>
                <c:pt idx="58" formatCode="0.00">
                  <c:v>17</c:v>
                </c:pt>
                <c:pt idx="59" formatCode="0.00">
                  <c:v>17</c:v>
                </c:pt>
                <c:pt idx="60" formatCode="0.00">
                  <c:v>17</c:v>
                </c:pt>
                <c:pt idx="61" formatCode="0.00">
                  <c:v>17</c:v>
                </c:pt>
                <c:pt idx="62" formatCode="0.00">
                  <c:v>17</c:v>
                </c:pt>
                <c:pt idx="63" formatCode="0.00">
                  <c:v>17</c:v>
                </c:pt>
                <c:pt idx="64" formatCode="0.00">
                  <c:v>17</c:v>
                </c:pt>
                <c:pt idx="65" formatCode="0.00">
                  <c:v>17</c:v>
                </c:pt>
                <c:pt idx="66" formatCode="0.00">
                  <c:v>17</c:v>
                </c:pt>
                <c:pt idx="67" formatCode="0.00">
                  <c:v>17</c:v>
                </c:pt>
                <c:pt idx="68" formatCode="0.00">
                  <c:v>17</c:v>
                </c:pt>
                <c:pt idx="69" formatCode="0.00">
                  <c:v>17</c:v>
                </c:pt>
              </c:numCache>
            </c:numRef>
          </c:xVal>
          <c:yVal>
            <c:numRef>
              <c:f>Sheet1!$D$2:$D$248</c:f>
              <c:numCache>
                <c:formatCode>General</c:formatCode>
                <c:ptCount val="247"/>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24</c:v>
                </c:pt>
                <c:pt idx="49">
                  <c:v>25</c:v>
                </c:pt>
                <c:pt idx="50">
                  <c:v>26</c:v>
                </c:pt>
                <c:pt idx="51">
                  <c:v>27</c:v>
                </c:pt>
                <c:pt idx="52">
                  <c:v>28</c:v>
                </c:pt>
                <c:pt idx="53">
                  <c:v>29</c:v>
                </c:pt>
                <c:pt idx="54">
                  <c:v>30</c:v>
                </c:pt>
                <c:pt idx="55">
                  <c:v>31</c:v>
                </c:pt>
                <c:pt idx="56">
                  <c:v>32</c:v>
                </c:pt>
                <c:pt idx="57">
                  <c:v>33</c:v>
                </c:pt>
                <c:pt idx="58">
                  <c:v>34</c:v>
                </c:pt>
                <c:pt idx="59">
                  <c:v>35</c:v>
                </c:pt>
                <c:pt idx="60">
                  <c:v>36</c:v>
                </c:pt>
                <c:pt idx="61">
                  <c:v>37</c:v>
                </c:pt>
                <c:pt idx="62">
                  <c:v>38</c:v>
                </c:pt>
                <c:pt idx="63">
                  <c:v>39</c:v>
                </c:pt>
                <c:pt idx="64">
                  <c:v>40</c:v>
                </c:pt>
                <c:pt idx="65">
                  <c:v>41</c:v>
                </c:pt>
                <c:pt idx="66">
                  <c:v>42</c:v>
                </c:pt>
                <c:pt idx="67">
                  <c:v>43</c:v>
                </c:pt>
                <c:pt idx="68">
                  <c:v>44</c:v>
                </c:pt>
                <c:pt idx="69">
                  <c:v>45</c:v>
                </c:pt>
                <c:pt idx="70">
                  <c:v>46</c:v>
                </c:pt>
              </c:numCache>
            </c:numRef>
          </c:yVal>
          <c:smooth val="0"/>
          <c:extLst>
            <c:ext xmlns:c16="http://schemas.microsoft.com/office/drawing/2014/chart" uri="{C3380CC4-5D6E-409C-BE32-E72D297353CC}">
              <c16:uniqueId val="{00000003-5C93-4890-A7A9-40312B4C8252}"/>
            </c:ext>
          </c:extLst>
        </c:ser>
        <c:ser>
          <c:idx val="2"/>
          <c:order val="2"/>
          <c:tx>
            <c:strRef>
              <c:f>Sheet1!$E$1</c:f>
              <c:strCache>
                <c:ptCount val="1"/>
                <c:pt idx="0">
                  <c:v>joon 2</c:v>
                </c:pt>
              </c:strCache>
            </c:strRef>
          </c:tx>
          <c:spPr>
            <a:ln w="28575">
              <a:solidFill>
                <a:schemeClr val="accent6"/>
              </a:solidFill>
            </a:ln>
          </c:spPr>
          <c:marker>
            <c:symbol val="none"/>
          </c:marker>
          <c:dLbls>
            <c:delete val="1"/>
          </c:dLbls>
          <c:xVal>
            <c:numRef>
              <c:f>Sheet1!$B$2:$B$248</c:f>
              <c:numCache>
                <c:formatCode>General</c:formatCode>
                <c:ptCount val="247"/>
                <c:pt idx="0">
                  <c:v>17</c:v>
                </c:pt>
                <c:pt idx="2">
                  <c:v>30</c:v>
                </c:pt>
                <c:pt idx="3">
                  <c:v>33</c:v>
                </c:pt>
                <c:pt idx="4">
                  <c:v>24</c:v>
                </c:pt>
                <c:pt idx="5">
                  <c:v>15</c:v>
                </c:pt>
                <c:pt idx="6">
                  <c:v>11</c:v>
                </c:pt>
                <c:pt idx="7">
                  <c:v>3</c:v>
                </c:pt>
                <c:pt idx="9">
                  <c:v>34</c:v>
                </c:pt>
                <c:pt idx="10">
                  <c:v>14</c:v>
                </c:pt>
                <c:pt idx="12">
                  <c:v>20</c:v>
                </c:pt>
                <c:pt idx="13">
                  <c:v>13</c:v>
                </c:pt>
                <c:pt idx="15">
                  <c:v>19</c:v>
                </c:pt>
                <c:pt idx="16">
                  <c:v>11</c:v>
                </c:pt>
                <c:pt idx="18">
                  <c:v>21</c:v>
                </c:pt>
                <c:pt idx="20">
                  <c:v>20</c:v>
                </c:pt>
                <c:pt idx="21">
                  <c:v>21</c:v>
                </c:pt>
                <c:pt idx="22">
                  <c:v>25</c:v>
                </c:pt>
                <c:pt idx="24">
                  <c:v>22</c:v>
                </c:pt>
                <c:pt idx="25" formatCode="0.00">
                  <c:v>17</c:v>
                </c:pt>
                <c:pt idx="26" formatCode="0.00">
                  <c:v>17</c:v>
                </c:pt>
                <c:pt idx="27" formatCode="0.00">
                  <c:v>17</c:v>
                </c:pt>
                <c:pt idx="28" formatCode="0.00">
                  <c:v>17</c:v>
                </c:pt>
                <c:pt idx="29" formatCode="0.00">
                  <c:v>17</c:v>
                </c:pt>
                <c:pt idx="30" formatCode="0.00">
                  <c:v>17</c:v>
                </c:pt>
                <c:pt idx="31" formatCode="0.00">
                  <c:v>17</c:v>
                </c:pt>
                <c:pt idx="32" formatCode="0.00">
                  <c:v>17</c:v>
                </c:pt>
                <c:pt idx="33" formatCode="0.00">
                  <c:v>17</c:v>
                </c:pt>
                <c:pt idx="34" formatCode="0.00">
                  <c:v>17</c:v>
                </c:pt>
                <c:pt idx="35" formatCode="0.00">
                  <c:v>17</c:v>
                </c:pt>
                <c:pt idx="36" formatCode="0.00">
                  <c:v>17</c:v>
                </c:pt>
                <c:pt idx="37" formatCode="0.00">
                  <c:v>17</c:v>
                </c:pt>
                <c:pt idx="38" formatCode="0.00">
                  <c:v>17</c:v>
                </c:pt>
                <c:pt idx="39" formatCode="0.00">
                  <c:v>17</c:v>
                </c:pt>
                <c:pt idx="40" formatCode="0.00">
                  <c:v>17</c:v>
                </c:pt>
                <c:pt idx="41" formatCode="0.00">
                  <c:v>17</c:v>
                </c:pt>
                <c:pt idx="42" formatCode="0.00">
                  <c:v>17</c:v>
                </c:pt>
                <c:pt idx="43" formatCode="0.00">
                  <c:v>17</c:v>
                </c:pt>
                <c:pt idx="44" formatCode="0.00">
                  <c:v>17</c:v>
                </c:pt>
                <c:pt idx="45" formatCode="0.00">
                  <c:v>17</c:v>
                </c:pt>
                <c:pt idx="46" formatCode="0.00">
                  <c:v>17</c:v>
                </c:pt>
                <c:pt idx="47" formatCode="0.00">
                  <c:v>17</c:v>
                </c:pt>
                <c:pt idx="48" formatCode="0.00">
                  <c:v>17</c:v>
                </c:pt>
                <c:pt idx="49" formatCode="0.00">
                  <c:v>17</c:v>
                </c:pt>
                <c:pt idx="50" formatCode="0.00">
                  <c:v>17</c:v>
                </c:pt>
                <c:pt idx="51" formatCode="0.00">
                  <c:v>17</c:v>
                </c:pt>
                <c:pt idx="52" formatCode="0.00">
                  <c:v>17</c:v>
                </c:pt>
                <c:pt idx="53" formatCode="0.00">
                  <c:v>17</c:v>
                </c:pt>
                <c:pt idx="54" formatCode="0.00">
                  <c:v>17</c:v>
                </c:pt>
                <c:pt idx="55" formatCode="0.00">
                  <c:v>17</c:v>
                </c:pt>
                <c:pt idx="56" formatCode="0.00">
                  <c:v>17</c:v>
                </c:pt>
                <c:pt idx="57" formatCode="0.00">
                  <c:v>17</c:v>
                </c:pt>
                <c:pt idx="58" formatCode="0.00">
                  <c:v>17</c:v>
                </c:pt>
                <c:pt idx="59" formatCode="0.00">
                  <c:v>17</c:v>
                </c:pt>
                <c:pt idx="60" formatCode="0.00">
                  <c:v>17</c:v>
                </c:pt>
                <c:pt idx="61" formatCode="0.00">
                  <c:v>17</c:v>
                </c:pt>
                <c:pt idx="62" formatCode="0.00">
                  <c:v>17</c:v>
                </c:pt>
                <c:pt idx="63" formatCode="0.00">
                  <c:v>17</c:v>
                </c:pt>
                <c:pt idx="64" formatCode="0.00">
                  <c:v>17</c:v>
                </c:pt>
                <c:pt idx="65" formatCode="0.00">
                  <c:v>17</c:v>
                </c:pt>
                <c:pt idx="66" formatCode="0.00">
                  <c:v>17</c:v>
                </c:pt>
                <c:pt idx="67" formatCode="0.00">
                  <c:v>17</c:v>
                </c:pt>
                <c:pt idx="68" formatCode="0.00">
                  <c:v>17</c:v>
                </c:pt>
                <c:pt idx="69" formatCode="0.00">
                  <c:v>17</c:v>
                </c:pt>
              </c:numCache>
            </c:numRef>
          </c:xVal>
          <c:yVal>
            <c:numRef>
              <c:f>Sheet1!$E$2:$E$248</c:f>
              <c:numCache>
                <c:formatCode>General</c:formatCode>
                <c:ptCount val="247"/>
                <c:pt idx="71">
                  <c:v>1</c:v>
                </c:pt>
                <c:pt idx="72">
                  <c:v>2</c:v>
                </c:pt>
                <c:pt idx="73">
                  <c:v>3</c:v>
                </c:pt>
                <c:pt idx="74">
                  <c:v>4</c:v>
                </c:pt>
                <c:pt idx="75">
                  <c:v>5</c:v>
                </c:pt>
                <c:pt idx="76">
                  <c:v>6</c:v>
                </c:pt>
                <c:pt idx="77">
                  <c:v>7</c:v>
                </c:pt>
                <c:pt idx="78">
                  <c:v>8</c:v>
                </c:pt>
                <c:pt idx="79">
                  <c:v>9</c:v>
                </c:pt>
                <c:pt idx="80">
                  <c:v>10</c:v>
                </c:pt>
                <c:pt idx="81">
                  <c:v>11</c:v>
                </c:pt>
                <c:pt idx="82">
                  <c:v>12</c:v>
                </c:pt>
                <c:pt idx="83">
                  <c:v>13</c:v>
                </c:pt>
                <c:pt idx="84">
                  <c:v>14</c:v>
                </c:pt>
                <c:pt idx="85">
                  <c:v>15</c:v>
                </c:pt>
                <c:pt idx="86">
                  <c:v>16</c:v>
                </c:pt>
                <c:pt idx="87">
                  <c:v>17</c:v>
                </c:pt>
                <c:pt idx="88">
                  <c:v>18</c:v>
                </c:pt>
                <c:pt idx="89">
                  <c:v>19</c:v>
                </c:pt>
                <c:pt idx="90">
                  <c:v>20</c:v>
                </c:pt>
                <c:pt idx="91">
                  <c:v>21</c:v>
                </c:pt>
                <c:pt idx="92">
                  <c:v>22</c:v>
                </c:pt>
                <c:pt idx="93">
                  <c:v>23</c:v>
                </c:pt>
                <c:pt idx="94">
                  <c:v>24</c:v>
                </c:pt>
                <c:pt idx="95">
                  <c:v>25</c:v>
                </c:pt>
                <c:pt idx="96">
                  <c:v>26</c:v>
                </c:pt>
                <c:pt idx="97">
                  <c:v>27</c:v>
                </c:pt>
                <c:pt idx="98">
                  <c:v>28</c:v>
                </c:pt>
                <c:pt idx="99">
                  <c:v>29</c:v>
                </c:pt>
                <c:pt idx="100">
                  <c:v>30</c:v>
                </c:pt>
                <c:pt idx="101">
                  <c:v>31</c:v>
                </c:pt>
                <c:pt idx="102">
                  <c:v>32</c:v>
                </c:pt>
                <c:pt idx="103">
                  <c:v>33</c:v>
                </c:pt>
                <c:pt idx="104">
                  <c:v>34</c:v>
                </c:pt>
                <c:pt idx="105">
                  <c:v>35</c:v>
                </c:pt>
                <c:pt idx="106">
                  <c:v>36</c:v>
                </c:pt>
                <c:pt idx="107">
                  <c:v>37</c:v>
                </c:pt>
                <c:pt idx="108">
                  <c:v>38</c:v>
                </c:pt>
              </c:numCache>
            </c:numRef>
          </c:yVal>
          <c:smooth val="0"/>
          <c:extLst>
            <c:ext xmlns:c16="http://schemas.microsoft.com/office/drawing/2014/chart" uri="{C3380CC4-5D6E-409C-BE32-E72D297353CC}">
              <c16:uniqueId val="{00000004-5C93-4890-A7A9-40312B4C8252}"/>
            </c:ext>
          </c:extLst>
        </c:ser>
        <c:dLbls>
          <c:showLegendKey val="0"/>
          <c:showVal val="1"/>
          <c:showCatName val="0"/>
          <c:showSerName val="0"/>
          <c:showPercent val="0"/>
          <c:showBubbleSize val="0"/>
        </c:dLbls>
        <c:axId val="1071154416"/>
        <c:axId val="1071155200"/>
        <c:extLst>
          <c:ext xmlns:c15="http://schemas.microsoft.com/office/drawing/2012/chart" uri="{02D57815-91ED-43cb-92C2-25804820EDAC}">
            <c15:filteredScatterSeries>
              <c15:ser>
                <c:idx val="3"/>
                <c:order val="3"/>
                <c:tx>
                  <c:strRef>
                    <c:extLst>
                      <c:ext uri="{02D57815-91ED-43cb-92C2-25804820EDAC}">
                        <c15:formulaRef>
                          <c15:sqref>Sheet1!$F$1</c15:sqref>
                        </c15:formulaRef>
                      </c:ext>
                    </c:extLst>
                    <c:strCache>
                      <c:ptCount val="1"/>
                      <c:pt idx="0">
                        <c:v>joon 3</c:v>
                      </c:pt>
                    </c:strCache>
                  </c:strRef>
                </c:tx>
                <c:spPr>
                  <a:ln>
                    <a:solidFill>
                      <a:schemeClr val="accent4"/>
                    </a:solidFill>
                  </a:ln>
                </c:spPr>
                <c:marker>
                  <c:symbol val="circle"/>
                  <c:size val="10"/>
                  <c:spPr>
                    <a:solidFill>
                      <a:schemeClr val="accent4"/>
                    </a:solidFill>
                    <a:ln>
                      <a:solidFill>
                        <a:schemeClr val="accent4"/>
                      </a:solidFill>
                    </a:ln>
                  </c:spPr>
                </c:marker>
                <c:dLbls>
                  <c:delete val="1"/>
                </c:dLbls>
                <c:xVal>
                  <c:numRef>
                    <c:extLst>
                      <c:ext uri="{02D57815-91ED-43cb-92C2-25804820EDAC}">
                        <c15:formulaRef>
                          <c15:sqref>Sheet1!$B$2:$B$248</c15:sqref>
                        </c15:formulaRef>
                      </c:ext>
                    </c:extLst>
                    <c:numCache>
                      <c:formatCode>General</c:formatCode>
                      <c:ptCount val="247"/>
                      <c:pt idx="0">
                        <c:v>17</c:v>
                      </c:pt>
                      <c:pt idx="2">
                        <c:v>30</c:v>
                      </c:pt>
                      <c:pt idx="3">
                        <c:v>33</c:v>
                      </c:pt>
                      <c:pt idx="4">
                        <c:v>24</c:v>
                      </c:pt>
                      <c:pt idx="5">
                        <c:v>15</c:v>
                      </c:pt>
                      <c:pt idx="6">
                        <c:v>11</c:v>
                      </c:pt>
                      <c:pt idx="7">
                        <c:v>3</c:v>
                      </c:pt>
                      <c:pt idx="9">
                        <c:v>34</c:v>
                      </c:pt>
                      <c:pt idx="10">
                        <c:v>14</c:v>
                      </c:pt>
                      <c:pt idx="12">
                        <c:v>20</c:v>
                      </c:pt>
                      <c:pt idx="13">
                        <c:v>13</c:v>
                      </c:pt>
                      <c:pt idx="15">
                        <c:v>19</c:v>
                      </c:pt>
                      <c:pt idx="16">
                        <c:v>11</c:v>
                      </c:pt>
                      <c:pt idx="18">
                        <c:v>21</c:v>
                      </c:pt>
                      <c:pt idx="20">
                        <c:v>20</c:v>
                      </c:pt>
                      <c:pt idx="21">
                        <c:v>21</c:v>
                      </c:pt>
                      <c:pt idx="22">
                        <c:v>25</c:v>
                      </c:pt>
                      <c:pt idx="24">
                        <c:v>22</c:v>
                      </c:pt>
                      <c:pt idx="25" formatCode="0.00">
                        <c:v>17</c:v>
                      </c:pt>
                      <c:pt idx="26" formatCode="0.00">
                        <c:v>17</c:v>
                      </c:pt>
                      <c:pt idx="27" formatCode="0.00">
                        <c:v>17</c:v>
                      </c:pt>
                      <c:pt idx="28" formatCode="0.00">
                        <c:v>17</c:v>
                      </c:pt>
                      <c:pt idx="29" formatCode="0.00">
                        <c:v>17</c:v>
                      </c:pt>
                      <c:pt idx="30" formatCode="0.00">
                        <c:v>17</c:v>
                      </c:pt>
                      <c:pt idx="31" formatCode="0.00">
                        <c:v>17</c:v>
                      </c:pt>
                      <c:pt idx="32" formatCode="0.00">
                        <c:v>17</c:v>
                      </c:pt>
                      <c:pt idx="33" formatCode="0.00">
                        <c:v>17</c:v>
                      </c:pt>
                      <c:pt idx="34" formatCode="0.00">
                        <c:v>17</c:v>
                      </c:pt>
                      <c:pt idx="35" formatCode="0.00">
                        <c:v>17</c:v>
                      </c:pt>
                      <c:pt idx="36" formatCode="0.00">
                        <c:v>17</c:v>
                      </c:pt>
                      <c:pt idx="37" formatCode="0.00">
                        <c:v>17</c:v>
                      </c:pt>
                      <c:pt idx="38" formatCode="0.00">
                        <c:v>17</c:v>
                      </c:pt>
                      <c:pt idx="39" formatCode="0.00">
                        <c:v>17</c:v>
                      </c:pt>
                      <c:pt idx="40" formatCode="0.00">
                        <c:v>17</c:v>
                      </c:pt>
                      <c:pt idx="41" formatCode="0.00">
                        <c:v>17</c:v>
                      </c:pt>
                      <c:pt idx="42" formatCode="0.00">
                        <c:v>17</c:v>
                      </c:pt>
                      <c:pt idx="43" formatCode="0.00">
                        <c:v>17</c:v>
                      </c:pt>
                      <c:pt idx="44" formatCode="0.00">
                        <c:v>17</c:v>
                      </c:pt>
                      <c:pt idx="45" formatCode="0.00">
                        <c:v>17</c:v>
                      </c:pt>
                      <c:pt idx="46" formatCode="0.00">
                        <c:v>17</c:v>
                      </c:pt>
                      <c:pt idx="47" formatCode="0.00">
                        <c:v>17</c:v>
                      </c:pt>
                      <c:pt idx="48" formatCode="0.00">
                        <c:v>17</c:v>
                      </c:pt>
                      <c:pt idx="49" formatCode="0.00">
                        <c:v>17</c:v>
                      </c:pt>
                      <c:pt idx="50" formatCode="0.00">
                        <c:v>17</c:v>
                      </c:pt>
                      <c:pt idx="51" formatCode="0.00">
                        <c:v>17</c:v>
                      </c:pt>
                      <c:pt idx="52" formatCode="0.00">
                        <c:v>17</c:v>
                      </c:pt>
                      <c:pt idx="53" formatCode="0.00">
                        <c:v>17</c:v>
                      </c:pt>
                      <c:pt idx="54" formatCode="0.00">
                        <c:v>17</c:v>
                      </c:pt>
                      <c:pt idx="55" formatCode="0.00">
                        <c:v>17</c:v>
                      </c:pt>
                      <c:pt idx="56" formatCode="0.00">
                        <c:v>17</c:v>
                      </c:pt>
                      <c:pt idx="57" formatCode="0.00">
                        <c:v>17</c:v>
                      </c:pt>
                      <c:pt idx="58" formatCode="0.00">
                        <c:v>17</c:v>
                      </c:pt>
                      <c:pt idx="59" formatCode="0.00">
                        <c:v>17</c:v>
                      </c:pt>
                      <c:pt idx="60" formatCode="0.00">
                        <c:v>17</c:v>
                      </c:pt>
                      <c:pt idx="61" formatCode="0.00">
                        <c:v>17</c:v>
                      </c:pt>
                      <c:pt idx="62" formatCode="0.00">
                        <c:v>17</c:v>
                      </c:pt>
                      <c:pt idx="63" formatCode="0.00">
                        <c:v>17</c:v>
                      </c:pt>
                      <c:pt idx="64" formatCode="0.00">
                        <c:v>17</c:v>
                      </c:pt>
                      <c:pt idx="65" formatCode="0.00">
                        <c:v>17</c:v>
                      </c:pt>
                      <c:pt idx="66" formatCode="0.00">
                        <c:v>17</c:v>
                      </c:pt>
                      <c:pt idx="67" formatCode="0.00">
                        <c:v>17</c:v>
                      </c:pt>
                      <c:pt idx="68" formatCode="0.00">
                        <c:v>17</c:v>
                      </c:pt>
                      <c:pt idx="69" formatCode="0.00">
                        <c:v>17</c:v>
                      </c:pt>
                    </c:numCache>
                  </c:numRef>
                </c:xVal>
                <c:yVal>
                  <c:numRef>
                    <c:extLst>
                      <c:ext uri="{02D57815-91ED-43cb-92C2-25804820EDAC}">
                        <c15:formulaRef>
                          <c15:sqref>Sheet1!$F$2:$F$248</c15:sqref>
                        </c15:formulaRef>
                      </c:ext>
                    </c:extLst>
                    <c:numCache>
                      <c:formatCode>General</c:formatCode>
                      <c:ptCount val="247"/>
                      <c:pt idx="109">
                        <c:v>1</c:v>
                      </c:pt>
                      <c:pt idx="110">
                        <c:v>2</c:v>
                      </c:pt>
                      <c:pt idx="111">
                        <c:v>3</c:v>
                      </c:pt>
                      <c:pt idx="112">
                        <c:v>4</c:v>
                      </c:pt>
                      <c:pt idx="113">
                        <c:v>5</c:v>
                      </c:pt>
                      <c:pt idx="114">
                        <c:v>6</c:v>
                      </c:pt>
                      <c:pt idx="115">
                        <c:v>7</c:v>
                      </c:pt>
                      <c:pt idx="116">
                        <c:v>8</c:v>
                      </c:pt>
                      <c:pt idx="117">
                        <c:v>9</c:v>
                      </c:pt>
                      <c:pt idx="118">
                        <c:v>10</c:v>
                      </c:pt>
                      <c:pt idx="119">
                        <c:v>11</c:v>
                      </c:pt>
                      <c:pt idx="120">
                        <c:v>12</c:v>
                      </c:pt>
                      <c:pt idx="121">
                        <c:v>13</c:v>
                      </c:pt>
                      <c:pt idx="122">
                        <c:v>14</c:v>
                      </c:pt>
                      <c:pt idx="123">
                        <c:v>15</c:v>
                      </c:pt>
                      <c:pt idx="124">
                        <c:v>16</c:v>
                      </c:pt>
                      <c:pt idx="125">
                        <c:v>17</c:v>
                      </c:pt>
                      <c:pt idx="126">
                        <c:v>18</c:v>
                      </c:pt>
                      <c:pt idx="127">
                        <c:v>19</c:v>
                      </c:pt>
                      <c:pt idx="128">
                        <c:v>20</c:v>
                      </c:pt>
                      <c:pt idx="129">
                        <c:v>21</c:v>
                      </c:pt>
                    </c:numCache>
                  </c:numRef>
                </c:yVal>
                <c:smooth val="0"/>
                <c:extLst>
                  <c:ext xmlns:c16="http://schemas.microsoft.com/office/drawing/2014/chart" uri="{C3380CC4-5D6E-409C-BE32-E72D297353CC}">
                    <c16:uniqueId val="{00000005-5C93-4890-A7A9-40312B4C8252}"/>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Sheet1!$G$1</c15:sqref>
                        </c15:formulaRef>
                      </c:ext>
                    </c:extLst>
                    <c:strCache>
                      <c:ptCount val="1"/>
                      <c:pt idx="0">
                        <c:v>joon 4</c:v>
                      </c:pt>
                    </c:strCache>
                  </c:strRef>
                </c:tx>
                <c:marker>
                  <c:symbol val="circle"/>
                  <c:size val="10"/>
                  <c:spPr>
                    <a:solidFill>
                      <a:schemeClr val="accent5"/>
                    </a:solidFill>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17</c:v>
                      </c:pt>
                      <c:pt idx="2">
                        <c:v>30</c:v>
                      </c:pt>
                      <c:pt idx="3">
                        <c:v>33</c:v>
                      </c:pt>
                      <c:pt idx="4">
                        <c:v>24</c:v>
                      </c:pt>
                      <c:pt idx="5">
                        <c:v>15</c:v>
                      </c:pt>
                      <c:pt idx="6">
                        <c:v>11</c:v>
                      </c:pt>
                      <c:pt idx="7">
                        <c:v>3</c:v>
                      </c:pt>
                      <c:pt idx="9">
                        <c:v>34</c:v>
                      </c:pt>
                      <c:pt idx="10">
                        <c:v>14</c:v>
                      </c:pt>
                      <c:pt idx="12">
                        <c:v>20</c:v>
                      </c:pt>
                      <c:pt idx="13">
                        <c:v>13</c:v>
                      </c:pt>
                      <c:pt idx="15">
                        <c:v>19</c:v>
                      </c:pt>
                      <c:pt idx="16">
                        <c:v>11</c:v>
                      </c:pt>
                      <c:pt idx="18">
                        <c:v>21</c:v>
                      </c:pt>
                      <c:pt idx="20">
                        <c:v>20</c:v>
                      </c:pt>
                      <c:pt idx="21">
                        <c:v>21</c:v>
                      </c:pt>
                      <c:pt idx="22">
                        <c:v>25</c:v>
                      </c:pt>
                      <c:pt idx="24">
                        <c:v>22</c:v>
                      </c:pt>
                      <c:pt idx="25" formatCode="0.00">
                        <c:v>17</c:v>
                      </c:pt>
                      <c:pt idx="26" formatCode="0.00">
                        <c:v>17</c:v>
                      </c:pt>
                      <c:pt idx="27" formatCode="0.00">
                        <c:v>17</c:v>
                      </c:pt>
                      <c:pt idx="28" formatCode="0.00">
                        <c:v>17</c:v>
                      </c:pt>
                      <c:pt idx="29" formatCode="0.00">
                        <c:v>17</c:v>
                      </c:pt>
                      <c:pt idx="30" formatCode="0.00">
                        <c:v>17</c:v>
                      </c:pt>
                      <c:pt idx="31" formatCode="0.00">
                        <c:v>17</c:v>
                      </c:pt>
                      <c:pt idx="32" formatCode="0.00">
                        <c:v>17</c:v>
                      </c:pt>
                      <c:pt idx="33" formatCode="0.00">
                        <c:v>17</c:v>
                      </c:pt>
                      <c:pt idx="34" formatCode="0.00">
                        <c:v>17</c:v>
                      </c:pt>
                      <c:pt idx="35" formatCode="0.00">
                        <c:v>17</c:v>
                      </c:pt>
                      <c:pt idx="36" formatCode="0.00">
                        <c:v>17</c:v>
                      </c:pt>
                      <c:pt idx="37" formatCode="0.00">
                        <c:v>17</c:v>
                      </c:pt>
                      <c:pt idx="38" formatCode="0.00">
                        <c:v>17</c:v>
                      </c:pt>
                      <c:pt idx="39" formatCode="0.00">
                        <c:v>17</c:v>
                      </c:pt>
                      <c:pt idx="40" formatCode="0.00">
                        <c:v>17</c:v>
                      </c:pt>
                      <c:pt idx="41" formatCode="0.00">
                        <c:v>17</c:v>
                      </c:pt>
                      <c:pt idx="42" formatCode="0.00">
                        <c:v>17</c:v>
                      </c:pt>
                      <c:pt idx="43" formatCode="0.00">
                        <c:v>17</c:v>
                      </c:pt>
                      <c:pt idx="44" formatCode="0.00">
                        <c:v>17</c:v>
                      </c:pt>
                      <c:pt idx="45" formatCode="0.00">
                        <c:v>17</c:v>
                      </c:pt>
                      <c:pt idx="46" formatCode="0.00">
                        <c:v>17</c:v>
                      </c:pt>
                      <c:pt idx="47" formatCode="0.00">
                        <c:v>17</c:v>
                      </c:pt>
                      <c:pt idx="48" formatCode="0.00">
                        <c:v>17</c:v>
                      </c:pt>
                      <c:pt idx="49" formatCode="0.00">
                        <c:v>17</c:v>
                      </c:pt>
                      <c:pt idx="50" formatCode="0.00">
                        <c:v>17</c:v>
                      </c:pt>
                      <c:pt idx="51" formatCode="0.00">
                        <c:v>17</c:v>
                      </c:pt>
                      <c:pt idx="52" formatCode="0.00">
                        <c:v>17</c:v>
                      </c:pt>
                      <c:pt idx="53" formatCode="0.00">
                        <c:v>17</c:v>
                      </c:pt>
                      <c:pt idx="54" formatCode="0.00">
                        <c:v>17</c:v>
                      </c:pt>
                      <c:pt idx="55" formatCode="0.00">
                        <c:v>17</c:v>
                      </c:pt>
                      <c:pt idx="56" formatCode="0.00">
                        <c:v>17</c:v>
                      </c:pt>
                      <c:pt idx="57" formatCode="0.00">
                        <c:v>17</c:v>
                      </c:pt>
                      <c:pt idx="58" formatCode="0.00">
                        <c:v>17</c:v>
                      </c:pt>
                      <c:pt idx="59" formatCode="0.00">
                        <c:v>17</c:v>
                      </c:pt>
                      <c:pt idx="60" formatCode="0.00">
                        <c:v>17</c:v>
                      </c:pt>
                      <c:pt idx="61" formatCode="0.00">
                        <c:v>17</c:v>
                      </c:pt>
                      <c:pt idx="62" formatCode="0.00">
                        <c:v>17</c:v>
                      </c:pt>
                      <c:pt idx="63" formatCode="0.00">
                        <c:v>17</c:v>
                      </c:pt>
                      <c:pt idx="64" formatCode="0.00">
                        <c:v>17</c:v>
                      </c:pt>
                      <c:pt idx="65" formatCode="0.00">
                        <c:v>17</c:v>
                      </c:pt>
                      <c:pt idx="66" formatCode="0.00">
                        <c:v>17</c:v>
                      </c:pt>
                      <c:pt idx="67" formatCode="0.00">
                        <c:v>17</c:v>
                      </c:pt>
                      <c:pt idx="68" formatCode="0.00">
                        <c:v>17</c:v>
                      </c:pt>
                      <c:pt idx="69" formatCode="0.00">
                        <c:v>17</c:v>
                      </c:pt>
                    </c:numCache>
                  </c:numRef>
                </c:xVal>
                <c:yVal>
                  <c:numRef>
                    <c:extLst xmlns:c15="http://schemas.microsoft.com/office/drawing/2012/chart">
                      <c:ext xmlns:c15="http://schemas.microsoft.com/office/drawing/2012/chart" uri="{02D57815-91ED-43cb-92C2-25804820EDAC}">
                        <c15:formulaRef>
                          <c15:sqref>Sheet1!$G$2:$G$248</c15:sqref>
                        </c15:formulaRef>
                      </c:ext>
                    </c:extLst>
                    <c:numCache>
                      <c:formatCode>General</c:formatCode>
                      <c:ptCount val="247"/>
                      <c:pt idx="130">
                        <c:v>1</c:v>
                      </c:pt>
                      <c:pt idx="131">
                        <c:v>2</c:v>
                      </c:pt>
                      <c:pt idx="132">
                        <c:v>3</c:v>
                      </c:pt>
                      <c:pt idx="133">
                        <c:v>4</c:v>
                      </c:pt>
                      <c:pt idx="134">
                        <c:v>5</c:v>
                      </c:pt>
                      <c:pt idx="135">
                        <c:v>6</c:v>
                      </c:pt>
                      <c:pt idx="136">
                        <c:v>7</c:v>
                      </c:pt>
                      <c:pt idx="137">
                        <c:v>8</c:v>
                      </c:pt>
                      <c:pt idx="138">
                        <c:v>9</c:v>
                      </c:pt>
                      <c:pt idx="139">
                        <c:v>10</c:v>
                      </c:pt>
                      <c:pt idx="140">
                        <c:v>11</c:v>
                      </c:pt>
                      <c:pt idx="141">
                        <c:v>12</c:v>
                      </c:pt>
                      <c:pt idx="142">
                        <c:v>13</c:v>
                      </c:pt>
                      <c:pt idx="143">
                        <c:v>14</c:v>
                      </c:pt>
                      <c:pt idx="144">
                        <c:v>15</c:v>
                      </c:pt>
                      <c:pt idx="145">
                        <c:v>16</c:v>
                      </c:pt>
                      <c:pt idx="146">
                        <c:v>17</c:v>
                      </c:pt>
                      <c:pt idx="147">
                        <c:v>18</c:v>
                      </c:pt>
                      <c:pt idx="148">
                        <c:v>19</c:v>
                      </c:pt>
                      <c:pt idx="149">
                        <c:v>20</c:v>
                      </c:pt>
                      <c:pt idx="150">
                        <c:v>21</c:v>
                      </c:pt>
                    </c:numCache>
                  </c:numRef>
                </c:yVal>
                <c:smooth val="0"/>
                <c:extLst xmlns:c15="http://schemas.microsoft.com/office/drawing/2012/chart">
                  <c:ext xmlns:c16="http://schemas.microsoft.com/office/drawing/2014/chart" uri="{C3380CC4-5D6E-409C-BE32-E72D297353CC}">
                    <c16:uniqueId val="{00000006-5C93-4890-A7A9-40312B4C8252}"/>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Sheet1!$H$1</c15:sqref>
                        </c15:formulaRef>
                      </c:ext>
                    </c:extLst>
                    <c:strCache>
                      <c:ptCount val="1"/>
                      <c:pt idx="0">
                        <c:v>joon 5</c:v>
                      </c:pt>
                    </c:strCache>
                  </c:strRef>
                </c:tx>
                <c:spPr>
                  <a:ln>
                    <a:solidFill>
                      <a:schemeClr val="accent6"/>
                    </a:solidFill>
                  </a:ln>
                </c:spPr>
                <c:marker>
                  <c:symbol val="circle"/>
                  <c:size val="10"/>
                  <c:spPr>
                    <a:solidFill>
                      <a:schemeClr val="accent6"/>
                    </a:solidFill>
                    <a:ln>
                      <a:solidFill>
                        <a:schemeClr val="accent6"/>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17</c:v>
                      </c:pt>
                      <c:pt idx="2">
                        <c:v>30</c:v>
                      </c:pt>
                      <c:pt idx="3">
                        <c:v>33</c:v>
                      </c:pt>
                      <c:pt idx="4">
                        <c:v>24</c:v>
                      </c:pt>
                      <c:pt idx="5">
                        <c:v>15</c:v>
                      </c:pt>
                      <c:pt idx="6">
                        <c:v>11</c:v>
                      </c:pt>
                      <c:pt idx="7">
                        <c:v>3</c:v>
                      </c:pt>
                      <c:pt idx="9">
                        <c:v>34</c:v>
                      </c:pt>
                      <c:pt idx="10">
                        <c:v>14</c:v>
                      </c:pt>
                      <c:pt idx="12">
                        <c:v>20</c:v>
                      </c:pt>
                      <c:pt idx="13">
                        <c:v>13</c:v>
                      </c:pt>
                      <c:pt idx="15">
                        <c:v>19</c:v>
                      </c:pt>
                      <c:pt idx="16">
                        <c:v>11</c:v>
                      </c:pt>
                      <c:pt idx="18">
                        <c:v>21</c:v>
                      </c:pt>
                      <c:pt idx="20">
                        <c:v>20</c:v>
                      </c:pt>
                      <c:pt idx="21">
                        <c:v>21</c:v>
                      </c:pt>
                      <c:pt idx="22">
                        <c:v>25</c:v>
                      </c:pt>
                      <c:pt idx="24">
                        <c:v>22</c:v>
                      </c:pt>
                      <c:pt idx="25" formatCode="0.00">
                        <c:v>17</c:v>
                      </c:pt>
                      <c:pt idx="26" formatCode="0.00">
                        <c:v>17</c:v>
                      </c:pt>
                      <c:pt idx="27" formatCode="0.00">
                        <c:v>17</c:v>
                      </c:pt>
                      <c:pt idx="28" formatCode="0.00">
                        <c:v>17</c:v>
                      </c:pt>
                      <c:pt idx="29" formatCode="0.00">
                        <c:v>17</c:v>
                      </c:pt>
                      <c:pt idx="30" formatCode="0.00">
                        <c:v>17</c:v>
                      </c:pt>
                      <c:pt idx="31" formatCode="0.00">
                        <c:v>17</c:v>
                      </c:pt>
                      <c:pt idx="32" formatCode="0.00">
                        <c:v>17</c:v>
                      </c:pt>
                      <c:pt idx="33" formatCode="0.00">
                        <c:v>17</c:v>
                      </c:pt>
                      <c:pt idx="34" formatCode="0.00">
                        <c:v>17</c:v>
                      </c:pt>
                      <c:pt idx="35" formatCode="0.00">
                        <c:v>17</c:v>
                      </c:pt>
                      <c:pt idx="36" formatCode="0.00">
                        <c:v>17</c:v>
                      </c:pt>
                      <c:pt idx="37" formatCode="0.00">
                        <c:v>17</c:v>
                      </c:pt>
                      <c:pt idx="38" formatCode="0.00">
                        <c:v>17</c:v>
                      </c:pt>
                      <c:pt idx="39" formatCode="0.00">
                        <c:v>17</c:v>
                      </c:pt>
                      <c:pt idx="40" formatCode="0.00">
                        <c:v>17</c:v>
                      </c:pt>
                      <c:pt idx="41" formatCode="0.00">
                        <c:v>17</c:v>
                      </c:pt>
                      <c:pt idx="42" formatCode="0.00">
                        <c:v>17</c:v>
                      </c:pt>
                      <c:pt idx="43" formatCode="0.00">
                        <c:v>17</c:v>
                      </c:pt>
                      <c:pt idx="44" formatCode="0.00">
                        <c:v>17</c:v>
                      </c:pt>
                      <c:pt idx="45" formatCode="0.00">
                        <c:v>17</c:v>
                      </c:pt>
                      <c:pt idx="46" formatCode="0.00">
                        <c:v>17</c:v>
                      </c:pt>
                      <c:pt idx="47" formatCode="0.00">
                        <c:v>17</c:v>
                      </c:pt>
                      <c:pt idx="48" formatCode="0.00">
                        <c:v>17</c:v>
                      </c:pt>
                      <c:pt idx="49" formatCode="0.00">
                        <c:v>17</c:v>
                      </c:pt>
                      <c:pt idx="50" formatCode="0.00">
                        <c:v>17</c:v>
                      </c:pt>
                      <c:pt idx="51" formatCode="0.00">
                        <c:v>17</c:v>
                      </c:pt>
                      <c:pt idx="52" formatCode="0.00">
                        <c:v>17</c:v>
                      </c:pt>
                      <c:pt idx="53" formatCode="0.00">
                        <c:v>17</c:v>
                      </c:pt>
                      <c:pt idx="54" formatCode="0.00">
                        <c:v>17</c:v>
                      </c:pt>
                      <c:pt idx="55" formatCode="0.00">
                        <c:v>17</c:v>
                      </c:pt>
                      <c:pt idx="56" formatCode="0.00">
                        <c:v>17</c:v>
                      </c:pt>
                      <c:pt idx="57" formatCode="0.00">
                        <c:v>17</c:v>
                      </c:pt>
                      <c:pt idx="58" formatCode="0.00">
                        <c:v>17</c:v>
                      </c:pt>
                      <c:pt idx="59" formatCode="0.00">
                        <c:v>17</c:v>
                      </c:pt>
                      <c:pt idx="60" formatCode="0.00">
                        <c:v>17</c:v>
                      </c:pt>
                      <c:pt idx="61" formatCode="0.00">
                        <c:v>17</c:v>
                      </c:pt>
                      <c:pt idx="62" formatCode="0.00">
                        <c:v>17</c:v>
                      </c:pt>
                      <c:pt idx="63" formatCode="0.00">
                        <c:v>17</c:v>
                      </c:pt>
                      <c:pt idx="64" formatCode="0.00">
                        <c:v>17</c:v>
                      </c:pt>
                      <c:pt idx="65" formatCode="0.00">
                        <c:v>17</c:v>
                      </c:pt>
                      <c:pt idx="66" formatCode="0.00">
                        <c:v>17</c:v>
                      </c:pt>
                      <c:pt idx="67" formatCode="0.00">
                        <c:v>17</c:v>
                      </c:pt>
                      <c:pt idx="68" formatCode="0.00">
                        <c:v>17</c:v>
                      </c:pt>
                      <c:pt idx="69" formatCode="0.00">
                        <c:v>17</c:v>
                      </c:pt>
                    </c:numCache>
                  </c:numRef>
                </c:xVal>
                <c:yVal>
                  <c:numRef>
                    <c:extLst xmlns:c15="http://schemas.microsoft.com/office/drawing/2012/chart">
                      <c:ext xmlns:c15="http://schemas.microsoft.com/office/drawing/2012/chart" uri="{02D57815-91ED-43cb-92C2-25804820EDAC}">
                        <c15:formulaRef>
                          <c15:sqref>Sheet1!$H$2:$H$248</c15:sqref>
                        </c15:formulaRef>
                      </c:ext>
                    </c:extLst>
                    <c:numCache>
                      <c:formatCode>General</c:formatCode>
                      <c:ptCount val="247"/>
                      <c:pt idx="151">
                        <c:v>1</c:v>
                      </c:pt>
                      <c:pt idx="152">
                        <c:v>2</c:v>
                      </c:pt>
                      <c:pt idx="153">
                        <c:v>3</c:v>
                      </c:pt>
                      <c:pt idx="154">
                        <c:v>4</c:v>
                      </c:pt>
                      <c:pt idx="155">
                        <c:v>5</c:v>
                      </c:pt>
                      <c:pt idx="156">
                        <c:v>6</c:v>
                      </c:pt>
                      <c:pt idx="157">
                        <c:v>7</c:v>
                      </c:pt>
                      <c:pt idx="158">
                        <c:v>8</c:v>
                      </c:pt>
                      <c:pt idx="159">
                        <c:v>9</c:v>
                      </c:pt>
                      <c:pt idx="160">
                        <c:v>10</c:v>
                      </c:pt>
                      <c:pt idx="161">
                        <c:v>11</c:v>
                      </c:pt>
                      <c:pt idx="162">
                        <c:v>12</c:v>
                      </c:pt>
                      <c:pt idx="163">
                        <c:v>13</c:v>
                      </c:pt>
                      <c:pt idx="164">
                        <c:v>14</c:v>
                      </c:pt>
                      <c:pt idx="165">
                        <c:v>15</c:v>
                      </c:pt>
                      <c:pt idx="166">
                        <c:v>16</c:v>
                      </c:pt>
                      <c:pt idx="167">
                        <c:v>17</c:v>
                      </c:pt>
                      <c:pt idx="168">
                        <c:v>18</c:v>
                      </c:pt>
                      <c:pt idx="169">
                        <c:v>19</c:v>
                      </c:pt>
                      <c:pt idx="170">
                        <c:v>20</c:v>
                      </c:pt>
                      <c:pt idx="171">
                        <c:v>21</c:v>
                      </c:pt>
                    </c:numCache>
                  </c:numRef>
                </c:yVal>
                <c:smooth val="0"/>
                <c:extLst xmlns:c15="http://schemas.microsoft.com/office/drawing/2012/chart">
                  <c:ext xmlns:c16="http://schemas.microsoft.com/office/drawing/2014/chart" uri="{C3380CC4-5D6E-409C-BE32-E72D297353CC}">
                    <c16:uniqueId val="{00000007-5C93-4890-A7A9-40312B4C8252}"/>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Sheet1!$I$1</c15:sqref>
                        </c15:formulaRef>
                      </c:ext>
                    </c:extLst>
                    <c:strCache>
                      <c:ptCount val="1"/>
                      <c:pt idx="0">
                        <c:v>joon 6</c:v>
                      </c:pt>
                    </c:strCache>
                  </c:strRef>
                </c:tx>
                <c:spPr>
                  <a:ln>
                    <a:solidFill>
                      <a:schemeClr val="accent3"/>
                    </a:solidFill>
                  </a:ln>
                </c:spPr>
                <c:marker>
                  <c:symbol val="circle"/>
                  <c:size val="10"/>
                  <c:spPr>
                    <a:solidFill>
                      <a:schemeClr val="accent3"/>
                    </a:solidFill>
                    <a:ln>
                      <a:solidFill>
                        <a:schemeClr val="accent3"/>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17</c:v>
                      </c:pt>
                      <c:pt idx="2">
                        <c:v>30</c:v>
                      </c:pt>
                      <c:pt idx="3">
                        <c:v>33</c:v>
                      </c:pt>
                      <c:pt idx="4">
                        <c:v>24</c:v>
                      </c:pt>
                      <c:pt idx="5">
                        <c:v>15</c:v>
                      </c:pt>
                      <c:pt idx="6">
                        <c:v>11</c:v>
                      </c:pt>
                      <c:pt idx="7">
                        <c:v>3</c:v>
                      </c:pt>
                      <c:pt idx="9">
                        <c:v>34</c:v>
                      </c:pt>
                      <c:pt idx="10">
                        <c:v>14</c:v>
                      </c:pt>
                      <c:pt idx="12">
                        <c:v>20</c:v>
                      </c:pt>
                      <c:pt idx="13">
                        <c:v>13</c:v>
                      </c:pt>
                      <c:pt idx="15">
                        <c:v>19</c:v>
                      </c:pt>
                      <c:pt idx="16">
                        <c:v>11</c:v>
                      </c:pt>
                      <c:pt idx="18">
                        <c:v>21</c:v>
                      </c:pt>
                      <c:pt idx="20">
                        <c:v>20</c:v>
                      </c:pt>
                      <c:pt idx="21">
                        <c:v>21</c:v>
                      </c:pt>
                      <c:pt idx="22">
                        <c:v>25</c:v>
                      </c:pt>
                      <c:pt idx="24">
                        <c:v>22</c:v>
                      </c:pt>
                      <c:pt idx="25" formatCode="0.00">
                        <c:v>17</c:v>
                      </c:pt>
                      <c:pt idx="26" formatCode="0.00">
                        <c:v>17</c:v>
                      </c:pt>
                      <c:pt idx="27" formatCode="0.00">
                        <c:v>17</c:v>
                      </c:pt>
                      <c:pt idx="28" formatCode="0.00">
                        <c:v>17</c:v>
                      </c:pt>
                      <c:pt idx="29" formatCode="0.00">
                        <c:v>17</c:v>
                      </c:pt>
                      <c:pt idx="30" formatCode="0.00">
                        <c:v>17</c:v>
                      </c:pt>
                      <c:pt idx="31" formatCode="0.00">
                        <c:v>17</c:v>
                      </c:pt>
                      <c:pt idx="32" formatCode="0.00">
                        <c:v>17</c:v>
                      </c:pt>
                      <c:pt idx="33" formatCode="0.00">
                        <c:v>17</c:v>
                      </c:pt>
                      <c:pt idx="34" formatCode="0.00">
                        <c:v>17</c:v>
                      </c:pt>
                      <c:pt idx="35" formatCode="0.00">
                        <c:v>17</c:v>
                      </c:pt>
                      <c:pt idx="36" formatCode="0.00">
                        <c:v>17</c:v>
                      </c:pt>
                      <c:pt idx="37" formatCode="0.00">
                        <c:v>17</c:v>
                      </c:pt>
                      <c:pt idx="38" formatCode="0.00">
                        <c:v>17</c:v>
                      </c:pt>
                      <c:pt idx="39" formatCode="0.00">
                        <c:v>17</c:v>
                      </c:pt>
                      <c:pt idx="40" formatCode="0.00">
                        <c:v>17</c:v>
                      </c:pt>
                      <c:pt idx="41" formatCode="0.00">
                        <c:v>17</c:v>
                      </c:pt>
                      <c:pt idx="42" formatCode="0.00">
                        <c:v>17</c:v>
                      </c:pt>
                      <c:pt idx="43" formatCode="0.00">
                        <c:v>17</c:v>
                      </c:pt>
                      <c:pt idx="44" formatCode="0.00">
                        <c:v>17</c:v>
                      </c:pt>
                      <c:pt idx="45" formatCode="0.00">
                        <c:v>17</c:v>
                      </c:pt>
                      <c:pt idx="46" formatCode="0.00">
                        <c:v>17</c:v>
                      </c:pt>
                      <c:pt idx="47" formatCode="0.00">
                        <c:v>17</c:v>
                      </c:pt>
                      <c:pt idx="48" formatCode="0.00">
                        <c:v>17</c:v>
                      </c:pt>
                      <c:pt idx="49" formatCode="0.00">
                        <c:v>17</c:v>
                      </c:pt>
                      <c:pt idx="50" formatCode="0.00">
                        <c:v>17</c:v>
                      </c:pt>
                      <c:pt idx="51" formatCode="0.00">
                        <c:v>17</c:v>
                      </c:pt>
                      <c:pt idx="52" formatCode="0.00">
                        <c:v>17</c:v>
                      </c:pt>
                      <c:pt idx="53" formatCode="0.00">
                        <c:v>17</c:v>
                      </c:pt>
                      <c:pt idx="54" formatCode="0.00">
                        <c:v>17</c:v>
                      </c:pt>
                      <c:pt idx="55" formatCode="0.00">
                        <c:v>17</c:v>
                      </c:pt>
                      <c:pt idx="56" formatCode="0.00">
                        <c:v>17</c:v>
                      </c:pt>
                      <c:pt idx="57" formatCode="0.00">
                        <c:v>17</c:v>
                      </c:pt>
                      <c:pt idx="58" formatCode="0.00">
                        <c:v>17</c:v>
                      </c:pt>
                      <c:pt idx="59" formatCode="0.00">
                        <c:v>17</c:v>
                      </c:pt>
                      <c:pt idx="60" formatCode="0.00">
                        <c:v>17</c:v>
                      </c:pt>
                      <c:pt idx="61" formatCode="0.00">
                        <c:v>17</c:v>
                      </c:pt>
                      <c:pt idx="62" formatCode="0.00">
                        <c:v>17</c:v>
                      </c:pt>
                      <c:pt idx="63" formatCode="0.00">
                        <c:v>17</c:v>
                      </c:pt>
                      <c:pt idx="64" formatCode="0.00">
                        <c:v>17</c:v>
                      </c:pt>
                      <c:pt idx="65" formatCode="0.00">
                        <c:v>17</c:v>
                      </c:pt>
                      <c:pt idx="66" formatCode="0.00">
                        <c:v>17</c:v>
                      </c:pt>
                      <c:pt idx="67" formatCode="0.00">
                        <c:v>17</c:v>
                      </c:pt>
                      <c:pt idx="68" formatCode="0.00">
                        <c:v>17</c:v>
                      </c:pt>
                      <c:pt idx="69" formatCode="0.00">
                        <c:v>17</c:v>
                      </c:pt>
                    </c:numCache>
                  </c:numRef>
                </c:xVal>
                <c:yVal>
                  <c:numRef>
                    <c:extLst xmlns:c15="http://schemas.microsoft.com/office/drawing/2012/chart">
                      <c:ext xmlns:c15="http://schemas.microsoft.com/office/drawing/2012/chart" uri="{02D57815-91ED-43cb-92C2-25804820EDAC}">
                        <c15:formulaRef>
                          <c15:sqref>Sheet1!$I$2:$I$248</c15:sqref>
                        </c15:formulaRef>
                      </c:ext>
                    </c:extLst>
                    <c:numCache>
                      <c:formatCode>General</c:formatCode>
                      <c:ptCount val="247"/>
                      <c:pt idx="172">
                        <c:v>1</c:v>
                      </c:pt>
                      <c:pt idx="173">
                        <c:v>2</c:v>
                      </c:pt>
                      <c:pt idx="174">
                        <c:v>3</c:v>
                      </c:pt>
                      <c:pt idx="175">
                        <c:v>4</c:v>
                      </c:pt>
                      <c:pt idx="176">
                        <c:v>5</c:v>
                      </c:pt>
                      <c:pt idx="177">
                        <c:v>6</c:v>
                      </c:pt>
                      <c:pt idx="178">
                        <c:v>7</c:v>
                      </c:pt>
                      <c:pt idx="179">
                        <c:v>8</c:v>
                      </c:pt>
                      <c:pt idx="180">
                        <c:v>9</c:v>
                      </c:pt>
                      <c:pt idx="181">
                        <c:v>10</c:v>
                      </c:pt>
                      <c:pt idx="182">
                        <c:v>11</c:v>
                      </c:pt>
                      <c:pt idx="183">
                        <c:v>12</c:v>
                      </c:pt>
                      <c:pt idx="184">
                        <c:v>13</c:v>
                      </c:pt>
                      <c:pt idx="185">
                        <c:v>14</c:v>
                      </c:pt>
                      <c:pt idx="186">
                        <c:v>15</c:v>
                      </c:pt>
                      <c:pt idx="187">
                        <c:v>16</c:v>
                      </c:pt>
                      <c:pt idx="188">
                        <c:v>17</c:v>
                      </c:pt>
                      <c:pt idx="189">
                        <c:v>18</c:v>
                      </c:pt>
                      <c:pt idx="190">
                        <c:v>19</c:v>
                      </c:pt>
                      <c:pt idx="191">
                        <c:v>20</c:v>
                      </c:pt>
                      <c:pt idx="192">
                        <c:v>21</c:v>
                      </c:pt>
                    </c:numCache>
                  </c:numRef>
                </c:yVal>
                <c:smooth val="0"/>
                <c:extLst xmlns:c15="http://schemas.microsoft.com/office/drawing/2012/chart">
                  <c:ext xmlns:c16="http://schemas.microsoft.com/office/drawing/2014/chart" uri="{C3380CC4-5D6E-409C-BE32-E72D297353CC}">
                    <c16:uniqueId val="{00000008-5C93-4890-A7A9-40312B4C8252}"/>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Sheet1!$J$1</c15:sqref>
                        </c15:formulaRef>
                      </c:ext>
                    </c:extLst>
                    <c:strCache>
                      <c:ptCount val="1"/>
                      <c:pt idx="0">
                        <c:v>joon 7</c:v>
                      </c:pt>
                    </c:strCache>
                  </c:strRef>
                </c:tx>
                <c:spPr>
                  <a:ln>
                    <a:solidFill>
                      <a:schemeClr val="tx2"/>
                    </a:solidFill>
                  </a:ln>
                </c:spPr>
                <c:marker>
                  <c:symbol val="circle"/>
                  <c:size val="10"/>
                  <c:spPr>
                    <a:solidFill>
                      <a:schemeClr val="tx2"/>
                    </a:solidFill>
                    <a:ln>
                      <a:solidFill>
                        <a:schemeClr val="tx2"/>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17</c:v>
                      </c:pt>
                      <c:pt idx="2">
                        <c:v>30</c:v>
                      </c:pt>
                      <c:pt idx="3">
                        <c:v>33</c:v>
                      </c:pt>
                      <c:pt idx="4">
                        <c:v>24</c:v>
                      </c:pt>
                      <c:pt idx="5">
                        <c:v>15</c:v>
                      </c:pt>
                      <c:pt idx="6">
                        <c:v>11</c:v>
                      </c:pt>
                      <c:pt idx="7">
                        <c:v>3</c:v>
                      </c:pt>
                      <c:pt idx="9">
                        <c:v>34</c:v>
                      </c:pt>
                      <c:pt idx="10">
                        <c:v>14</c:v>
                      </c:pt>
                      <c:pt idx="12">
                        <c:v>20</c:v>
                      </c:pt>
                      <c:pt idx="13">
                        <c:v>13</c:v>
                      </c:pt>
                      <c:pt idx="15">
                        <c:v>19</c:v>
                      </c:pt>
                      <c:pt idx="16">
                        <c:v>11</c:v>
                      </c:pt>
                      <c:pt idx="18">
                        <c:v>21</c:v>
                      </c:pt>
                      <c:pt idx="20">
                        <c:v>20</c:v>
                      </c:pt>
                      <c:pt idx="21">
                        <c:v>21</c:v>
                      </c:pt>
                      <c:pt idx="22">
                        <c:v>25</c:v>
                      </c:pt>
                      <c:pt idx="24">
                        <c:v>22</c:v>
                      </c:pt>
                      <c:pt idx="25" formatCode="0.00">
                        <c:v>17</c:v>
                      </c:pt>
                      <c:pt idx="26" formatCode="0.00">
                        <c:v>17</c:v>
                      </c:pt>
                      <c:pt idx="27" formatCode="0.00">
                        <c:v>17</c:v>
                      </c:pt>
                      <c:pt idx="28" formatCode="0.00">
                        <c:v>17</c:v>
                      </c:pt>
                      <c:pt idx="29" formatCode="0.00">
                        <c:v>17</c:v>
                      </c:pt>
                      <c:pt idx="30" formatCode="0.00">
                        <c:v>17</c:v>
                      </c:pt>
                      <c:pt idx="31" formatCode="0.00">
                        <c:v>17</c:v>
                      </c:pt>
                      <c:pt idx="32" formatCode="0.00">
                        <c:v>17</c:v>
                      </c:pt>
                      <c:pt idx="33" formatCode="0.00">
                        <c:v>17</c:v>
                      </c:pt>
                      <c:pt idx="34" formatCode="0.00">
                        <c:v>17</c:v>
                      </c:pt>
                      <c:pt idx="35" formatCode="0.00">
                        <c:v>17</c:v>
                      </c:pt>
                      <c:pt idx="36" formatCode="0.00">
                        <c:v>17</c:v>
                      </c:pt>
                      <c:pt idx="37" formatCode="0.00">
                        <c:v>17</c:v>
                      </c:pt>
                      <c:pt idx="38" formatCode="0.00">
                        <c:v>17</c:v>
                      </c:pt>
                      <c:pt idx="39" formatCode="0.00">
                        <c:v>17</c:v>
                      </c:pt>
                      <c:pt idx="40" formatCode="0.00">
                        <c:v>17</c:v>
                      </c:pt>
                      <c:pt idx="41" formatCode="0.00">
                        <c:v>17</c:v>
                      </c:pt>
                      <c:pt idx="42" formatCode="0.00">
                        <c:v>17</c:v>
                      </c:pt>
                      <c:pt idx="43" formatCode="0.00">
                        <c:v>17</c:v>
                      </c:pt>
                      <c:pt idx="44" formatCode="0.00">
                        <c:v>17</c:v>
                      </c:pt>
                      <c:pt idx="45" formatCode="0.00">
                        <c:v>17</c:v>
                      </c:pt>
                      <c:pt idx="46" formatCode="0.00">
                        <c:v>17</c:v>
                      </c:pt>
                      <c:pt idx="47" formatCode="0.00">
                        <c:v>17</c:v>
                      </c:pt>
                      <c:pt idx="48" formatCode="0.00">
                        <c:v>17</c:v>
                      </c:pt>
                      <c:pt idx="49" formatCode="0.00">
                        <c:v>17</c:v>
                      </c:pt>
                      <c:pt idx="50" formatCode="0.00">
                        <c:v>17</c:v>
                      </c:pt>
                      <c:pt idx="51" formatCode="0.00">
                        <c:v>17</c:v>
                      </c:pt>
                      <c:pt idx="52" formatCode="0.00">
                        <c:v>17</c:v>
                      </c:pt>
                      <c:pt idx="53" formatCode="0.00">
                        <c:v>17</c:v>
                      </c:pt>
                      <c:pt idx="54" formatCode="0.00">
                        <c:v>17</c:v>
                      </c:pt>
                      <c:pt idx="55" formatCode="0.00">
                        <c:v>17</c:v>
                      </c:pt>
                      <c:pt idx="56" formatCode="0.00">
                        <c:v>17</c:v>
                      </c:pt>
                      <c:pt idx="57" formatCode="0.00">
                        <c:v>17</c:v>
                      </c:pt>
                      <c:pt idx="58" formatCode="0.00">
                        <c:v>17</c:v>
                      </c:pt>
                      <c:pt idx="59" formatCode="0.00">
                        <c:v>17</c:v>
                      </c:pt>
                      <c:pt idx="60" formatCode="0.00">
                        <c:v>17</c:v>
                      </c:pt>
                      <c:pt idx="61" formatCode="0.00">
                        <c:v>17</c:v>
                      </c:pt>
                      <c:pt idx="62" formatCode="0.00">
                        <c:v>17</c:v>
                      </c:pt>
                      <c:pt idx="63" formatCode="0.00">
                        <c:v>17</c:v>
                      </c:pt>
                      <c:pt idx="64" formatCode="0.00">
                        <c:v>17</c:v>
                      </c:pt>
                      <c:pt idx="65" formatCode="0.00">
                        <c:v>17</c:v>
                      </c:pt>
                      <c:pt idx="66" formatCode="0.00">
                        <c:v>17</c:v>
                      </c:pt>
                      <c:pt idx="67" formatCode="0.00">
                        <c:v>17</c:v>
                      </c:pt>
                      <c:pt idx="68" formatCode="0.00">
                        <c:v>17</c:v>
                      </c:pt>
                      <c:pt idx="69" formatCode="0.00">
                        <c:v>17</c:v>
                      </c:pt>
                    </c:numCache>
                  </c:numRef>
                </c:xVal>
                <c:yVal>
                  <c:numRef>
                    <c:extLst xmlns:c15="http://schemas.microsoft.com/office/drawing/2012/chart">
                      <c:ext xmlns:c15="http://schemas.microsoft.com/office/drawing/2012/chart" uri="{02D57815-91ED-43cb-92C2-25804820EDAC}">
                        <c15:formulaRef>
                          <c15:sqref>Sheet1!$J$2:$J$248</c15:sqref>
                        </c15:formulaRef>
                      </c:ext>
                    </c:extLst>
                    <c:numCache>
                      <c:formatCode>General</c:formatCode>
                      <c:ptCount val="247"/>
                      <c:pt idx="193">
                        <c:v>1</c:v>
                      </c:pt>
                      <c:pt idx="194">
                        <c:v>2</c:v>
                      </c:pt>
                      <c:pt idx="195">
                        <c:v>3</c:v>
                      </c:pt>
                      <c:pt idx="196">
                        <c:v>4</c:v>
                      </c:pt>
                      <c:pt idx="197">
                        <c:v>5</c:v>
                      </c:pt>
                      <c:pt idx="198">
                        <c:v>6</c:v>
                      </c:pt>
                      <c:pt idx="199">
                        <c:v>7</c:v>
                      </c:pt>
                      <c:pt idx="200">
                        <c:v>8</c:v>
                      </c:pt>
                      <c:pt idx="201">
                        <c:v>9</c:v>
                      </c:pt>
                      <c:pt idx="202">
                        <c:v>10</c:v>
                      </c:pt>
                      <c:pt idx="203">
                        <c:v>11</c:v>
                      </c:pt>
                      <c:pt idx="204">
                        <c:v>12</c:v>
                      </c:pt>
                      <c:pt idx="205">
                        <c:v>13</c:v>
                      </c:pt>
                      <c:pt idx="206">
                        <c:v>14</c:v>
                      </c:pt>
                      <c:pt idx="207">
                        <c:v>15</c:v>
                      </c:pt>
                      <c:pt idx="208">
                        <c:v>16</c:v>
                      </c:pt>
                      <c:pt idx="209">
                        <c:v>17</c:v>
                      </c:pt>
                      <c:pt idx="210">
                        <c:v>18</c:v>
                      </c:pt>
                      <c:pt idx="211">
                        <c:v>19</c:v>
                      </c:pt>
                      <c:pt idx="212">
                        <c:v>20</c:v>
                      </c:pt>
                      <c:pt idx="213">
                        <c:v>21</c:v>
                      </c:pt>
                    </c:numCache>
                  </c:numRef>
                </c:yVal>
                <c:smooth val="0"/>
                <c:extLst xmlns:c15="http://schemas.microsoft.com/office/drawing/2012/chart">
                  <c:ext xmlns:c16="http://schemas.microsoft.com/office/drawing/2014/chart" uri="{C3380CC4-5D6E-409C-BE32-E72D297353CC}">
                    <c16:uniqueId val="{00000009-5C93-4890-A7A9-40312B4C8252}"/>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Sheet1!$K$1</c15:sqref>
                        </c15:formulaRef>
                      </c:ext>
                    </c:extLst>
                    <c:strCache>
                      <c:ptCount val="1"/>
                      <c:pt idx="0">
                        <c:v>joon 8</c:v>
                      </c:pt>
                    </c:strCache>
                  </c:strRef>
                </c:tx>
                <c:spPr>
                  <a:ln>
                    <a:solidFill>
                      <a:srgbClr val="131C6B"/>
                    </a:solidFill>
                  </a:ln>
                </c:spPr>
                <c:marker>
                  <c:symbol val="circle"/>
                  <c:size val="10"/>
                  <c:spPr>
                    <a:solidFill>
                      <a:srgbClr val="131C6B"/>
                    </a:solidFill>
                    <a:ln>
                      <a:solidFill>
                        <a:srgbClr val="131C6B"/>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17</c:v>
                      </c:pt>
                      <c:pt idx="2">
                        <c:v>30</c:v>
                      </c:pt>
                      <c:pt idx="3">
                        <c:v>33</c:v>
                      </c:pt>
                      <c:pt idx="4">
                        <c:v>24</c:v>
                      </c:pt>
                      <c:pt idx="5">
                        <c:v>15</c:v>
                      </c:pt>
                      <c:pt idx="6">
                        <c:v>11</c:v>
                      </c:pt>
                      <c:pt idx="7">
                        <c:v>3</c:v>
                      </c:pt>
                      <c:pt idx="9">
                        <c:v>34</c:v>
                      </c:pt>
                      <c:pt idx="10">
                        <c:v>14</c:v>
                      </c:pt>
                      <c:pt idx="12">
                        <c:v>20</c:v>
                      </c:pt>
                      <c:pt idx="13">
                        <c:v>13</c:v>
                      </c:pt>
                      <c:pt idx="15">
                        <c:v>19</c:v>
                      </c:pt>
                      <c:pt idx="16">
                        <c:v>11</c:v>
                      </c:pt>
                      <c:pt idx="18">
                        <c:v>21</c:v>
                      </c:pt>
                      <c:pt idx="20">
                        <c:v>20</c:v>
                      </c:pt>
                      <c:pt idx="21">
                        <c:v>21</c:v>
                      </c:pt>
                      <c:pt idx="22">
                        <c:v>25</c:v>
                      </c:pt>
                      <c:pt idx="24">
                        <c:v>22</c:v>
                      </c:pt>
                      <c:pt idx="25" formatCode="0.00">
                        <c:v>17</c:v>
                      </c:pt>
                      <c:pt idx="26" formatCode="0.00">
                        <c:v>17</c:v>
                      </c:pt>
                      <c:pt idx="27" formatCode="0.00">
                        <c:v>17</c:v>
                      </c:pt>
                      <c:pt idx="28" formatCode="0.00">
                        <c:v>17</c:v>
                      </c:pt>
                      <c:pt idx="29" formatCode="0.00">
                        <c:v>17</c:v>
                      </c:pt>
                      <c:pt idx="30" formatCode="0.00">
                        <c:v>17</c:v>
                      </c:pt>
                      <c:pt idx="31" formatCode="0.00">
                        <c:v>17</c:v>
                      </c:pt>
                      <c:pt idx="32" formatCode="0.00">
                        <c:v>17</c:v>
                      </c:pt>
                      <c:pt idx="33" formatCode="0.00">
                        <c:v>17</c:v>
                      </c:pt>
                      <c:pt idx="34" formatCode="0.00">
                        <c:v>17</c:v>
                      </c:pt>
                      <c:pt idx="35" formatCode="0.00">
                        <c:v>17</c:v>
                      </c:pt>
                      <c:pt idx="36" formatCode="0.00">
                        <c:v>17</c:v>
                      </c:pt>
                      <c:pt idx="37" formatCode="0.00">
                        <c:v>17</c:v>
                      </c:pt>
                      <c:pt idx="38" formatCode="0.00">
                        <c:v>17</c:v>
                      </c:pt>
                      <c:pt idx="39" formatCode="0.00">
                        <c:v>17</c:v>
                      </c:pt>
                      <c:pt idx="40" formatCode="0.00">
                        <c:v>17</c:v>
                      </c:pt>
                      <c:pt idx="41" formatCode="0.00">
                        <c:v>17</c:v>
                      </c:pt>
                      <c:pt idx="42" formatCode="0.00">
                        <c:v>17</c:v>
                      </c:pt>
                      <c:pt idx="43" formatCode="0.00">
                        <c:v>17</c:v>
                      </c:pt>
                      <c:pt idx="44" formatCode="0.00">
                        <c:v>17</c:v>
                      </c:pt>
                      <c:pt idx="45" formatCode="0.00">
                        <c:v>17</c:v>
                      </c:pt>
                      <c:pt idx="46" formatCode="0.00">
                        <c:v>17</c:v>
                      </c:pt>
                      <c:pt idx="47" formatCode="0.00">
                        <c:v>17</c:v>
                      </c:pt>
                      <c:pt idx="48" formatCode="0.00">
                        <c:v>17</c:v>
                      </c:pt>
                      <c:pt idx="49" formatCode="0.00">
                        <c:v>17</c:v>
                      </c:pt>
                      <c:pt idx="50" formatCode="0.00">
                        <c:v>17</c:v>
                      </c:pt>
                      <c:pt idx="51" formatCode="0.00">
                        <c:v>17</c:v>
                      </c:pt>
                      <c:pt idx="52" formatCode="0.00">
                        <c:v>17</c:v>
                      </c:pt>
                      <c:pt idx="53" formatCode="0.00">
                        <c:v>17</c:v>
                      </c:pt>
                      <c:pt idx="54" formatCode="0.00">
                        <c:v>17</c:v>
                      </c:pt>
                      <c:pt idx="55" formatCode="0.00">
                        <c:v>17</c:v>
                      </c:pt>
                      <c:pt idx="56" formatCode="0.00">
                        <c:v>17</c:v>
                      </c:pt>
                      <c:pt idx="57" formatCode="0.00">
                        <c:v>17</c:v>
                      </c:pt>
                      <c:pt idx="58" formatCode="0.00">
                        <c:v>17</c:v>
                      </c:pt>
                      <c:pt idx="59" formatCode="0.00">
                        <c:v>17</c:v>
                      </c:pt>
                      <c:pt idx="60" formatCode="0.00">
                        <c:v>17</c:v>
                      </c:pt>
                      <c:pt idx="61" formatCode="0.00">
                        <c:v>17</c:v>
                      </c:pt>
                      <c:pt idx="62" formatCode="0.00">
                        <c:v>17</c:v>
                      </c:pt>
                      <c:pt idx="63" formatCode="0.00">
                        <c:v>17</c:v>
                      </c:pt>
                      <c:pt idx="64" formatCode="0.00">
                        <c:v>17</c:v>
                      </c:pt>
                      <c:pt idx="65" formatCode="0.00">
                        <c:v>17</c:v>
                      </c:pt>
                      <c:pt idx="66" formatCode="0.00">
                        <c:v>17</c:v>
                      </c:pt>
                      <c:pt idx="67" formatCode="0.00">
                        <c:v>17</c:v>
                      </c:pt>
                      <c:pt idx="68" formatCode="0.00">
                        <c:v>17</c:v>
                      </c:pt>
                      <c:pt idx="69" formatCode="0.00">
                        <c:v>17</c:v>
                      </c:pt>
                    </c:numCache>
                  </c:numRef>
                </c:xVal>
                <c:yVal>
                  <c:numRef>
                    <c:extLst xmlns:c15="http://schemas.microsoft.com/office/drawing/2012/chart">
                      <c:ext xmlns:c15="http://schemas.microsoft.com/office/drawing/2012/chart" uri="{02D57815-91ED-43cb-92C2-25804820EDAC}">
                        <c15:formulaRef>
                          <c15:sqref>Sheet1!$K$2:$K$248</c15:sqref>
                        </c15:formulaRef>
                      </c:ext>
                    </c:extLst>
                    <c:numCache>
                      <c:formatCode>General</c:formatCode>
                      <c:ptCount val="247"/>
                      <c:pt idx="214">
                        <c:v>1</c:v>
                      </c:pt>
                      <c:pt idx="215">
                        <c:v>2</c:v>
                      </c:pt>
                      <c:pt idx="216">
                        <c:v>3</c:v>
                      </c:pt>
                      <c:pt idx="217">
                        <c:v>4</c:v>
                      </c:pt>
                      <c:pt idx="218">
                        <c:v>5</c:v>
                      </c:pt>
                      <c:pt idx="219">
                        <c:v>6</c:v>
                      </c:pt>
                      <c:pt idx="220">
                        <c:v>7</c:v>
                      </c:pt>
                      <c:pt idx="221">
                        <c:v>8</c:v>
                      </c:pt>
                      <c:pt idx="222">
                        <c:v>9</c:v>
                      </c:pt>
                      <c:pt idx="223">
                        <c:v>10</c:v>
                      </c:pt>
                      <c:pt idx="224">
                        <c:v>11</c:v>
                      </c:pt>
                      <c:pt idx="225">
                        <c:v>12</c:v>
                      </c:pt>
                      <c:pt idx="226">
                        <c:v>13</c:v>
                      </c:pt>
                      <c:pt idx="227">
                        <c:v>14</c:v>
                      </c:pt>
                      <c:pt idx="228">
                        <c:v>15</c:v>
                      </c:pt>
                      <c:pt idx="229">
                        <c:v>16</c:v>
                      </c:pt>
                      <c:pt idx="230">
                        <c:v>17</c:v>
                      </c:pt>
                      <c:pt idx="231">
                        <c:v>18</c:v>
                      </c:pt>
                      <c:pt idx="232">
                        <c:v>19</c:v>
                      </c:pt>
                      <c:pt idx="233">
                        <c:v>20</c:v>
                      </c:pt>
                      <c:pt idx="234">
                        <c:v>21</c:v>
                      </c:pt>
                    </c:numCache>
                  </c:numRef>
                </c:yVal>
                <c:smooth val="0"/>
                <c:extLst xmlns:c15="http://schemas.microsoft.com/office/drawing/2012/chart">
                  <c:ext xmlns:c16="http://schemas.microsoft.com/office/drawing/2014/chart" uri="{C3380CC4-5D6E-409C-BE32-E72D297353CC}">
                    <c16:uniqueId val="{0000000A-5C93-4890-A7A9-40312B4C8252}"/>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Sheet1!$L$1</c15:sqref>
                        </c15:formulaRef>
                      </c:ext>
                    </c:extLst>
                    <c:strCache>
                      <c:ptCount val="1"/>
                      <c:pt idx="0">
                        <c:v>joon 9</c:v>
                      </c:pt>
                    </c:strCache>
                  </c:strRef>
                </c:tx>
                <c:spPr>
                  <a:ln>
                    <a:solidFill>
                      <a:schemeClr val="accent5">
                        <a:lumMod val="60000"/>
                        <a:lumOff val="40000"/>
                      </a:schemeClr>
                    </a:solidFill>
                  </a:ln>
                </c:spPr>
                <c:marker>
                  <c:symbol val="circle"/>
                  <c:size val="10"/>
                  <c:spPr>
                    <a:solidFill>
                      <a:schemeClr val="accent5">
                        <a:lumMod val="60000"/>
                        <a:lumOff val="40000"/>
                      </a:schemeClr>
                    </a:solidFill>
                    <a:ln>
                      <a:solidFill>
                        <a:schemeClr val="accent5">
                          <a:lumMod val="60000"/>
                          <a:lumOff val="40000"/>
                        </a:schemeClr>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17</c:v>
                      </c:pt>
                      <c:pt idx="2">
                        <c:v>30</c:v>
                      </c:pt>
                      <c:pt idx="3">
                        <c:v>33</c:v>
                      </c:pt>
                      <c:pt idx="4">
                        <c:v>24</c:v>
                      </c:pt>
                      <c:pt idx="5">
                        <c:v>15</c:v>
                      </c:pt>
                      <c:pt idx="6">
                        <c:v>11</c:v>
                      </c:pt>
                      <c:pt idx="7">
                        <c:v>3</c:v>
                      </c:pt>
                      <c:pt idx="9">
                        <c:v>34</c:v>
                      </c:pt>
                      <c:pt idx="10">
                        <c:v>14</c:v>
                      </c:pt>
                      <c:pt idx="12">
                        <c:v>20</c:v>
                      </c:pt>
                      <c:pt idx="13">
                        <c:v>13</c:v>
                      </c:pt>
                      <c:pt idx="15">
                        <c:v>19</c:v>
                      </c:pt>
                      <c:pt idx="16">
                        <c:v>11</c:v>
                      </c:pt>
                      <c:pt idx="18">
                        <c:v>21</c:v>
                      </c:pt>
                      <c:pt idx="20">
                        <c:v>20</c:v>
                      </c:pt>
                      <c:pt idx="21">
                        <c:v>21</c:v>
                      </c:pt>
                      <c:pt idx="22">
                        <c:v>25</c:v>
                      </c:pt>
                      <c:pt idx="24">
                        <c:v>22</c:v>
                      </c:pt>
                      <c:pt idx="25" formatCode="0.00">
                        <c:v>17</c:v>
                      </c:pt>
                      <c:pt idx="26" formatCode="0.00">
                        <c:v>17</c:v>
                      </c:pt>
                      <c:pt idx="27" formatCode="0.00">
                        <c:v>17</c:v>
                      </c:pt>
                      <c:pt idx="28" formatCode="0.00">
                        <c:v>17</c:v>
                      </c:pt>
                      <c:pt idx="29" formatCode="0.00">
                        <c:v>17</c:v>
                      </c:pt>
                      <c:pt idx="30" formatCode="0.00">
                        <c:v>17</c:v>
                      </c:pt>
                      <c:pt idx="31" formatCode="0.00">
                        <c:v>17</c:v>
                      </c:pt>
                      <c:pt idx="32" formatCode="0.00">
                        <c:v>17</c:v>
                      </c:pt>
                      <c:pt idx="33" formatCode="0.00">
                        <c:v>17</c:v>
                      </c:pt>
                      <c:pt idx="34" formatCode="0.00">
                        <c:v>17</c:v>
                      </c:pt>
                      <c:pt idx="35" formatCode="0.00">
                        <c:v>17</c:v>
                      </c:pt>
                      <c:pt idx="36" formatCode="0.00">
                        <c:v>17</c:v>
                      </c:pt>
                      <c:pt idx="37" formatCode="0.00">
                        <c:v>17</c:v>
                      </c:pt>
                      <c:pt idx="38" formatCode="0.00">
                        <c:v>17</c:v>
                      </c:pt>
                      <c:pt idx="39" formatCode="0.00">
                        <c:v>17</c:v>
                      </c:pt>
                      <c:pt idx="40" formatCode="0.00">
                        <c:v>17</c:v>
                      </c:pt>
                      <c:pt idx="41" formatCode="0.00">
                        <c:v>17</c:v>
                      </c:pt>
                      <c:pt idx="42" formatCode="0.00">
                        <c:v>17</c:v>
                      </c:pt>
                      <c:pt idx="43" formatCode="0.00">
                        <c:v>17</c:v>
                      </c:pt>
                      <c:pt idx="44" formatCode="0.00">
                        <c:v>17</c:v>
                      </c:pt>
                      <c:pt idx="45" formatCode="0.00">
                        <c:v>17</c:v>
                      </c:pt>
                      <c:pt idx="46" formatCode="0.00">
                        <c:v>17</c:v>
                      </c:pt>
                      <c:pt idx="47" formatCode="0.00">
                        <c:v>17</c:v>
                      </c:pt>
                      <c:pt idx="48" formatCode="0.00">
                        <c:v>17</c:v>
                      </c:pt>
                      <c:pt idx="49" formatCode="0.00">
                        <c:v>17</c:v>
                      </c:pt>
                      <c:pt idx="50" formatCode="0.00">
                        <c:v>17</c:v>
                      </c:pt>
                      <c:pt idx="51" formatCode="0.00">
                        <c:v>17</c:v>
                      </c:pt>
                      <c:pt idx="52" formatCode="0.00">
                        <c:v>17</c:v>
                      </c:pt>
                      <c:pt idx="53" formatCode="0.00">
                        <c:v>17</c:v>
                      </c:pt>
                      <c:pt idx="54" formatCode="0.00">
                        <c:v>17</c:v>
                      </c:pt>
                      <c:pt idx="55" formatCode="0.00">
                        <c:v>17</c:v>
                      </c:pt>
                      <c:pt idx="56" formatCode="0.00">
                        <c:v>17</c:v>
                      </c:pt>
                      <c:pt idx="57" formatCode="0.00">
                        <c:v>17</c:v>
                      </c:pt>
                      <c:pt idx="58" formatCode="0.00">
                        <c:v>17</c:v>
                      </c:pt>
                      <c:pt idx="59" formatCode="0.00">
                        <c:v>17</c:v>
                      </c:pt>
                      <c:pt idx="60" formatCode="0.00">
                        <c:v>17</c:v>
                      </c:pt>
                      <c:pt idx="61" formatCode="0.00">
                        <c:v>17</c:v>
                      </c:pt>
                      <c:pt idx="62" formatCode="0.00">
                        <c:v>17</c:v>
                      </c:pt>
                      <c:pt idx="63" formatCode="0.00">
                        <c:v>17</c:v>
                      </c:pt>
                      <c:pt idx="64" formatCode="0.00">
                        <c:v>17</c:v>
                      </c:pt>
                      <c:pt idx="65" formatCode="0.00">
                        <c:v>17</c:v>
                      </c:pt>
                      <c:pt idx="66" formatCode="0.00">
                        <c:v>17</c:v>
                      </c:pt>
                      <c:pt idx="67" formatCode="0.00">
                        <c:v>17</c:v>
                      </c:pt>
                      <c:pt idx="68" formatCode="0.00">
                        <c:v>17</c:v>
                      </c:pt>
                      <c:pt idx="69" formatCode="0.00">
                        <c:v>17</c:v>
                      </c:pt>
                    </c:numCache>
                  </c:numRef>
                </c:xVal>
                <c:yVal>
                  <c:numRef>
                    <c:extLst xmlns:c15="http://schemas.microsoft.com/office/drawing/2012/chart">
                      <c:ext xmlns:c15="http://schemas.microsoft.com/office/drawing/2012/chart" uri="{02D57815-91ED-43cb-92C2-25804820EDAC}">
                        <c15:formulaRef>
                          <c15:sqref>Sheet1!$L$2:$L$248</c15:sqref>
                        </c15:formulaRef>
                      </c:ext>
                    </c:extLst>
                    <c:numCache>
                      <c:formatCode>General</c:formatCode>
                      <c:ptCount val="247"/>
                      <c:pt idx="235">
                        <c:v>1</c:v>
                      </c:pt>
                      <c:pt idx="236">
                        <c:v>2</c:v>
                      </c:pt>
                      <c:pt idx="237">
                        <c:v>3</c:v>
                      </c:pt>
                      <c:pt idx="238">
                        <c:v>4</c:v>
                      </c:pt>
                      <c:pt idx="239">
                        <c:v>5</c:v>
                      </c:pt>
                      <c:pt idx="240">
                        <c:v>6</c:v>
                      </c:pt>
                      <c:pt idx="241">
                        <c:v>7</c:v>
                      </c:pt>
                      <c:pt idx="242">
                        <c:v>8</c:v>
                      </c:pt>
                      <c:pt idx="243">
                        <c:v>9</c:v>
                      </c:pt>
                      <c:pt idx="244">
                        <c:v>10</c:v>
                      </c:pt>
                      <c:pt idx="245">
                        <c:v>11</c:v>
                      </c:pt>
                      <c:pt idx="246">
                        <c:v>13</c:v>
                      </c:pt>
                    </c:numCache>
                  </c:numRef>
                </c:yVal>
                <c:smooth val="0"/>
                <c:extLst xmlns:c15="http://schemas.microsoft.com/office/drawing/2012/chart">
                  <c:ext xmlns:c16="http://schemas.microsoft.com/office/drawing/2014/chart" uri="{C3380CC4-5D6E-409C-BE32-E72D297353CC}">
                    <c16:uniqueId val="{0000000B-5C93-4890-A7A9-40312B4C8252}"/>
                  </c:ext>
                </c:extLst>
              </c15:ser>
            </c15:filteredScatterSeries>
            <c15:filteredScatterSeries>
              <c15:ser>
                <c:idx val="12"/>
                <c:order val="10"/>
                <c:tx>
                  <c:strRef>
                    <c:extLst xmlns:c15="http://schemas.microsoft.com/office/drawing/2012/chart">
                      <c:ext xmlns:c15="http://schemas.microsoft.com/office/drawing/2012/chart" uri="{02D57815-91ED-43cb-92C2-25804820EDAC}">
                        <c15:formulaRef>
                          <c15:sqref>Sheet1!$M$1</c15:sqref>
                        </c15:formulaRef>
                      </c:ext>
                    </c:extLst>
                    <c:strCache>
                      <c:ptCount val="1"/>
                      <c:pt idx="0">
                        <c:v>joon 10</c:v>
                      </c:pt>
                    </c:strCache>
                  </c:strRef>
                </c:tx>
                <c:spPr>
                  <a:ln>
                    <a:solidFill>
                      <a:schemeClr val="tx2">
                        <a:lumMod val="75000"/>
                      </a:schemeClr>
                    </a:solidFill>
                  </a:ln>
                </c:spPr>
                <c:marker>
                  <c:symbol val="circle"/>
                  <c:size val="10"/>
                  <c:spPr>
                    <a:solidFill>
                      <a:schemeClr val="tx2">
                        <a:lumMod val="75000"/>
                      </a:schemeClr>
                    </a:solidFill>
                    <a:ln>
                      <a:solidFill>
                        <a:schemeClr val="tx2">
                          <a:lumMod val="75000"/>
                        </a:schemeClr>
                      </a:solidFill>
                    </a:ln>
                  </c:spPr>
                </c:marker>
                <c:dLbls>
                  <c:delete val="1"/>
                </c:dLbls>
                <c:xVal>
                  <c:numRef>
                    <c:extLst xmlns:c15="http://schemas.microsoft.com/office/drawing/2012/chart">
                      <c:ext xmlns:c15="http://schemas.microsoft.com/office/drawing/2012/chart" uri="{02D57815-91ED-43cb-92C2-25804820EDAC}">
                        <c15:formulaRef>
                          <c15:sqref>Sheet1!$B$2:$B$261</c15:sqref>
                        </c15:formulaRef>
                      </c:ext>
                    </c:extLst>
                    <c:numCache>
                      <c:formatCode>General</c:formatCode>
                      <c:ptCount val="260"/>
                      <c:pt idx="0">
                        <c:v>17</c:v>
                      </c:pt>
                      <c:pt idx="2">
                        <c:v>30</c:v>
                      </c:pt>
                      <c:pt idx="3">
                        <c:v>33</c:v>
                      </c:pt>
                      <c:pt idx="4">
                        <c:v>24</c:v>
                      </c:pt>
                      <c:pt idx="5">
                        <c:v>15</c:v>
                      </c:pt>
                      <c:pt idx="6">
                        <c:v>11</c:v>
                      </c:pt>
                      <c:pt idx="7">
                        <c:v>3</c:v>
                      </c:pt>
                      <c:pt idx="9">
                        <c:v>34</c:v>
                      </c:pt>
                      <c:pt idx="10">
                        <c:v>14</c:v>
                      </c:pt>
                      <c:pt idx="12">
                        <c:v>20</c:v>
                      </c:pt>
                      <c:pt idx="13">
                        <c:v>13</c:v>
                      </c:pt>
                      <c:pt idx="15">
                        <c:v>19</c:v>
                      </c:pt>
                      <c:pt idx="16">
                        <c:v>11</c:v>
                      </c:pt>
                      <c:pt idx="18">
                        <c:v>21</c:v>
                      </c:pt>
                      <c:pt idx="20">
                        <c:v>20</c:v>
                      </c:pt>
                      <c:pt idx="21">
                        <c:v>21</c:v>
                      </c:pt>
                      <c:pt idx="22">
                        <c:v>25</c:v>
                      </c:pt>
                      <c:pt idx="24">
                        <c:v>22</c:v>
                      </c:pt>
                      <c:pt idx="25" formatCode="0.00">
                        <c:v>17</c:v>
                      </c:pt>
                      <c:pt idx="26" formatCode="0.00">
                        <c:v>17</c:v>
                      </c:pt>
                      <c:pt idx="27" formatCode="0.00">
                        <c:v>17</c:v>
                      </c:pt>
                      <c:pt idx="28" formatCode="0.00">
                        <c:v>17</c:v>
                      </c:pt>
                      <c:pt idx="29" formatCode="0.00">
                        <c:v>17</c:v>
                      </c:pt>
                      <c:pt idx="30" formatCode="0.00">
                        <c:v>17</c:v>
                      </c:pt>
                      <c:pt idx="31" formatCode="0.00">
                        <c:v>17</c:v>
                      </c:pt>
                      <c:pt idx="32" formatCode="0.00">
                        <c:v>17</c:v>
                      </c:pt>
                      <c:pt idx="33" formatCode="0.00">
                        <c:v>17</c:v>
                      </c:pt>
                      <c:pt idx="34" formatCode="0.00">
                        <c:v>17</c:v>
                      </c:pt>
                      <c:pt idx="35" formatCode="0.00">
                        <c:v>17</c:v>
                      </c:pt>
                      <c:pt idx="36" formatCode="0.00">
                        <c:v>17</c:v>
                      </c:pt>
                      <c:pt idx="37" formatCode="0.00">
                        <c:v>17</c:v>
                      </c:pt>
                      <c:pt idx="38" formatCode="0.00">
                        <c:v>17</c:v>
                      </c:pt>
                      <c:pt idx="39" formatCode="0.00">
                        <c:v>17</c:v>
                      </c:pt>
                      <c:pt idx="40" formatCode="0.00">
                        <c:v>17</c:v>
                      </c:pt>
                      <c:pt idx="41" formatCode="0.00">
                        <c:v>17</c:v>
                      </c:pt>
                      <c:pt idx="42" formatCode="0.00">
                        <c:v>17</c:v>
                      </c:pt>
                      <c:pt idx="43" formatCode="0.00">
                        <c:v>17</c:v>
                      </c:pt>
                      <c:pt idx="44" formatCode="0.00">
                        <c:v>17</c:v>
                      </c:pt>
                      <c:pt idx="45" formatCode="0.00">
                        <c:v>17</c:v>
                      </c:pt>
                      <c:pt idx="46" formatCode="0.00">
                        <c:v>17</c:v>
                      </c:pt>
                      <c:pt idx="47" formatCode="0.00">
                        <c:v>17</c:v>
                      </c:pt>
                      <c:pt idx="48" formatCode="0.00">
                        <c:v>17</c:v>
                      </c:pt>
                      <c:pt idx="49" formatCode="0.00">
                        <c:v>17</c:v>
                      </c:pt>
                      <c:pt idx="50" formatCode="0.00">
                        <c:v>17</c:v>
                      </c:pt>
                      <c:pt idx="51" formatCode="0.00">
                        <c:v>17</c:v>
                      </c:pt>
                      <c:pt idx="52" formatCode="0.00">
                        <c:v>17</c:v>
                      </c:pt>
                      <c:pt idx="53" formatCode="0.00">
                        <c:v>17</c:v>
                      </c:pt>
                      <c:pt idx="54" formatCode="0.00">
                        <c:v>17</c:v>
                      </c:pt>
                      <c:pt idx="55" formatCode="0.00">
                        <c:v>17</c:v>
                      </c:pt>
                      <c:pt idx="56" formatCode="0.00">
                        <c:v>17</c:v>
                      </c:pt>
                      <c:pt idx="57" formatCode="0.00">
                        <c:v>17</c:v>
                      </c:pt>
                      <c:pt idx="58" formatCode="0.00">
                        <c:v>17</c:v>
                      </c:pt>
                      <c:pt idx="59" formatCode="0.00">
                        <c:v>17</c:v>
                      </c:pt>
                      <c:pt idx="60" formatCode="0.00">
                        <c:v>17</c:v>
                      </c:pt>
                      <c:pt idx="61" formatCode="0.00">
                        <c:v>17</c:v>
                      </c:pt>
                      <c:pt idx="62" formatCode="0.00">
                        <c:v>17</c:v>
                      </c:pt>
                      <c:pt idx="63" formatCode="0.00">
                        <c:v>17</c:v>
                      </c:pt>
                      <c:pt idx="64" formatCode="0.00">
                        <c:v>17</c:v>
                      </c:pt>
                      <c:pt idx="65" formatCode="0.00">
                        <c:v>17</c:v>
                      </c:pt>
                      <c:pt idx="66" formatCode="0.00">
                        <c:v>17</c:v>
                      </c:pt>
                      <c:pt idx="67" formatCode="0.00">
                        <c:v>17</c:v>
                      </c:pt>
                      <c:pt idx="68" formatCode="0.00">
                        <c:v>17</c:v>
                      </c:pt>
                      <c:pt idx="69" formatCode="0.00">
                        <c:v>17</c:v>
                      </c:pt>
                    </c:numCache>
                  </c:numRef>
                </c:xVal>
                <c:yVal>
                  <c:numRef>
                    <c:extLst xmlns:c15="http://schemas.microsoft.com/office/drawing/2012/chart">
                      <c:ext xmlns:c15="http://schemas.microsoft.com/office/drawing/2012/chart" uri="{02D57815-91ED-43cb-92C2-25804820EDAC}">
                        <c15:formulaRef>
                          <c15:sqref>Sheet1!$M$2:$M$261</c15:sqref>
                        </c15:formulaRef>
                      </c:ext>
                    </c:extLst>
                    <c:numCache>
                      <c:formatCode>General</c:formatCode>
                      <c:ptCount val="260"/>
                      <c:pt idx="247">
                        <c:v>1</c:v>
                      </c:pt>
                      <c:pt idx="248">
                        <c:v>2</c:v>
                      </c:pt>
                      <c:pt idx="249">
                        <c:v>3</c:v>
                      </c:pt>
                      <c:pt idx="250">
                        <c:v>4</c:v>
                      </c:pt>
                      <c:pt idx="251">
                        <c:v>5</c:v>
                      </c:pt>
                      <c:pt idx="252">
                        <c:v>6</c:v>
                      </c:pt>
                      <c:pt idx="253">
                        <c:v>7</c:v>
                      </c:pt>
                      <c:pt idx="254">
                        <c:v>8</c:v>
                      </c:pt>
                      <c:pt idx="255">
                        <c:v>9</c:v>
                      </c:pt>
                      <c:pt idx="256">
                        <c:v>10</c:v>
                      </c:pt>
                      <c:pt idx="257">
                        <c:v>11</c:v>
                      </c:pt>
                      <c:pt idx="258">
                        <c:v>12</c:v>
                      </c:pt>
                      <c:pt idx="259">
                        <c:v>13</c:v>
                      </c:pt>
                    </c:numCache>
                  </c:numRef>
                </c:yVal>
                <c:smooth val="0"/>
                <c:extLst xmlns:c15="http://schemas.microsoft.com/office/drawing/2012/chart">
                  <c:ext xmlns:c16="http://schemas.microsoft.com/office/drawing/2014/chart" uri="{C3380CC4-5D6E-409C-BE32-E72D297353CC}">
                    <c16:uniqueId val="{0000000C-5C93-4890-A7A9-40312B4C8252}"/>
                  </c:ext>
                </c:extLst>
              </c15:ser>
            </c15:filteredScatterSeries>
            <c15:filteredScatterSeries>
              <c15:ser>
                <c:idx val="13"/>
                <c:order val="11"/>
                <c:tx>
                  <c:strRef>
                    <c:extLst xmlns:c15="http://schemas.microsoft.com/office/drawing/2012/chart">
                      <c:ext xmlns:c15="http://schemas.microsoft.com/office/drawing/2012/chart" uri="{02D57815-91ED-43cb-92C2-25804820EDAC}">
                        <c15:formulaRef>
                          <c15:sqref>Sheet1!$N$1</c15:sqref>
                        </c15:formulaRef>
                      </c:ext>
                    </c:extLst>
                    <c:strCache>
                      <c:ptCount val="1"/>
                      <c:pt idx="0">
                        <c:v>joon 11</c:v>
                      </c:pt>
                    </c:strCache>
                  </c:strRef>
                </c:tx>
                <c:spPr>
                  <a:ln>
                    <a:solidFill>
                      <a:schemeClr val="accent4">
                        <a:lumMod val="40000"/>
                        <a:lumOff val="60000"/>
                      </a:schemeClr>
                    </a:solidFill>
                  </a:ln>
                </c:spPr>
                <c:marker>
                  <c:symbol val="circle"/>
                  <c:size val="10"/>
                  <c:spPr>
                    <a:solidFill>
                      <a:schemeClr val="accent4">
                        <a:lumMod val="40000"/>
                        <a:lumOff val="60000"/>
                      </a:schemeClr>
                    </a:solidFill>
                    <a:ln>
                      <a:solidFill>
                        <a:schemeClr val="accent4">
                          <a:lumMod val="40000"/>
                          <a:lumOff val="60000"/>
                        </a:schemeClr>
                      </a:solidFill>
                    </a:ln>
                  </c:spPr>
                </c:marker>
                <c:dLbls>
                  <c:delete val="1"/>
                </c:dLbls>
                <c:xVal>
                  <c:numRef>
                    <c:extLst xmlns:c15="http://schemas.microsoft.com/office/drawing/2012/chart">
                      <c:ext xmlns:c15="http://schemas.microsoft.com/office/drawing/2012/chart" uri="{02D57815-91ED-43cb-92C2-25804820EDAC}">
                        <c15:formulaRef>
                          <c15:sqref>Sheet1!$B$2:$B$274</c15:sqref>
                        </c15:formulaRef>
                      </c:ext>
                    </c:extLst>
                    <c:numCache>
                      <c:formatCode>General</c:formatCode>
                      <c:ptCount val="273"/>
                      <c:pt idx="0">
                        <c:v>17</c:v>
                      </c:pt>
                      <c:pt idx="2">
                        <c:v>30</c:v>
                      </c:pt>
                      <c:pt idx="3">
                        <c:v>33</c:v>
                      </c:pt>
                      <c:pt idx="4">
                        <c:v>24</c:v>
                      </c:pt>
                      <c:pt idx="5">
                        <c:v>15</c:v>
                      </c:pt>
                      <c:pt idx="6">
                        <c:v>11</c:v>
                      </c:pt>
                      <c:pt idx="7">
                        <c:v>3</c:v>
                      </c:pt>
                      <c:pt idx="9">
                        <c:v>34</c:v>
                      </c:pt>
                      <c:pt idx="10">
                        <c:v>14</c:v>
                      </c:pt>
                      <c:pt idx="12">
                        <c:v>20</c:v>
                      </c:pt>
                      <c:pt idx="13">
                        <c:v>13</c:v>
                      </c:pt>
                      <c:pt idx="15">
                        <c:v>19</c:v>
                      </c:pt>
                      <c:pt idx="16">
                        <c:v>11</c:v>
                      </c:pt>
                      <c:pt idx="18">
                        <c:v>21</c:v>
                      </c:pt>
                      <c:pt idx="20">
                        <c:v>20</c:v>
                      </c:pt>
                      <c:pt idx="21">
                        <c:v>21</c:v>
                      </c:pt>
                      <c:pt idx="22">
                        <c:v>25</c:v>
                      </c:pt>
                      <c:pt idx="24">
                        <c:v>22</c:v>
                      </c:pt>
                      <c:pt idx="25" formatCode="0.00">
                        <c:v>17</c:v>
                      </c:pt>
                      <c:pt idx="26" formatCode="0.00">
                        <c:v>17</c:v>
                      </c:pt>
                      <c:pt idx="27" formatCode="0.00">
                        <c:v>17</c:v>
                      </c:pt>
                      <c:pt idx="28" formatCode="0.00">
                        <c:v>17</c:v>
                      </c:pt>
                      <c:pt idx="29" formatCode="0.00">
                        <c:v>17</c:v>
                      </c:pt>
                      <c:pt idx="30" formatCode="0.00">
                        <c:v>17</c:v>
                      </c:pt>
                      <c:pt idx="31" formatCode="0.00">
                        <c:v>17</c:v>
                      </c:pt>
                      <c:pt idx="32" formatCode="0.00">
                        <c:v>17</c:v>
                      </c:pt>
                      <c:pt idx="33" formatCode="0.00">
                        <c:v>17</c:v>
                      </c:pt>
                      <c:pt idx="34" formatCode="0.00">
                        <c:v>17</c:v>
                      </c:pt>
                      <c:pt idx="35" formatCode="0.00">
                        <c:v>17</c:v>
                      </c:pt>
                      <c:pt idx="36" formatCode="0.00">
                        <c:v>17</c:v>
                      </c:pt>
                      <c:pt idx="37" formatCode="0.00">
                        <c:v>17</c:v>
                      </c:pt>
                      <c:pt idx="38" formatCode="0.00">
                        <c:v>17</c:v>
                      </c:pt>
                      <c:pt idx="39" formatCode="0.00">
                        <c:v>17</c:v>
                      </c:pt>
                      <c:pt idx="40" formatCode="0.00">
                        <c:v>17</c:v>
                      </c:pt>
                      <c:pt idx="41" formatCode="0.00">
                        <c:v>17</c:v>
                      </c:pt>
                      <c:pt idx="42" formatCode="0.00">
                        <c:v>17</c:v>
                      </c:pt>
                      <c:pt idx="43" formatCode="0.00">
                        <c:v>17</c:v>
                      </c:pt>
                      <c:pt idx="44" formatCode="0.00">
                        <c:v>17</c:v>
                      </c:pt>
                      <c:pt idx="45" formatCode="0.00">
                        <c:v>17</c:v>
                      </c:pt>
                      <c:pt idx="46" formatCode="0.00">
                        <c:v>17</c:v>
                      </c:pt>
                      <c:pt idx="47" formatCode="0.00">
                        <c:v>17</c:v>
                      </c:pt>
                      <c:pt idx="48" formatCode="0.00">
                        <c:v>17</c:v>
                      </c:pt>
                      <c:pt idx="49" formatCode="0.00">
                        <c:v>17</c:v>
                      </c:pt>
                      <c:pt idx="50" formatCode="0.00">
                        <c:v>17</c:v>
                      </c:pt>
                      <c:pt idx="51" formatCode="0.00">
                        <c:v>17</c:v>
                      </c:pt>
                      <c:pt idx="52" formatCode="0.00">
                        <c:v>17</c:v>
                      </c:pt>
                      <c:pt idx="53" formatCode="0.00">
                        <c:v>17</c:v>
                      </c:pt>
                      <c:pt idx="54" formatCode="0.00">
                        <c:v>17</c:v>
                      </c:pt>
                      <c:pt idx="55" formatCode="0.00">
                        <c:v>17</c:v>
                      </c:pt>
                      <c:pt idx="56" formatCode="0.00">
                        <c:v>17</c:v>
                      </c:pt>
                      <c:pt idx="57" formatCode="0.00">
                        <c:v>17</c:v>
                      </c:pt>
                      <c:pt idx="58" formatCode="0.00">
                        <c:v>17</c:v>
                      </c:pt>
                      <c:pt idx="59" formatCode="0.00">
                        <c:v>17</c:v>
                      </c:pt>
                      <c:pt idx="60" formatCode="0.00">
                        <c:v>17</c:v>
                      </c:pt>
                      <c:pt idx="61" formatCode="0.00">
                        <c:v>17</c:v>
                      </c:pt>
                      <c:pt idx="62" formatCode="0.00">
                        <c:v>17</c:v>
                      </c:pt>
                      <c:pt idx="63" formatCode="0.00">
                        <c:v>17</c:v>
                      </c:pt>
                      <c:pt idx="64" formatCode="0.00">
                        <c:v>17</c:v>
                      </c:pt>
                      <c:pt idx="65" formatCode="0.00">
                        <c:v>17</c:v>
                      </c:pt>
                      <c:pt idx="66" formatCode="0.00">
                        <c:v>17</c:v>
                      </c:pt>
                      <c:pt idx="67" formatCode="0.00">
                        <c:v>17</c:v>
                      </c:pt>
                      <c:pt idx="68" formatCode="0.00">
                        <c:v>17</c:v>
                      </c:pt>
                      <c:pt idx="69" formatCode="0.00">
                        <c:v>17</c:v>
                      </c:pt>
                    </c:numCache>
                  </c:numRef>
                </c:xVal>
                <c:yVal>
                  <c:numRef>
                    <c:extLst xmlns:c15="http://schemas.microsoft.com/office/drawing/2012/chart">
                      <c:ext xmlns:c15="http://schemas.microsoft.com/office/drawing/2012/chart" uri="{02D57815-91ED-43cb-92C2-25804820EDAC}">
                        <c15:formulaRef>
                          <c15:sqref>Sheet1!$N$2:$N$274</c15:sqref>
                        </c15:formulaRef>
                      </c:ext>
                    </c:extLst>
                    <c:numCache>
                      <c:formatCode>General</c:formatCode>
                      <c:ptCount val="273"/>
                      <c:pt idx="260">
                        <c:v>1</c:v>
                      </c:pt>
                      <c:pt idx="261">
                        <c:v>2</c:v>
                      </c:pt>
                      <c:pt idx="262">
                        <c:v>3</c:v>
                      </c:pt>
                      <c:pt idx="263">
                        <c:v>4</c:v>
                      </c:pt>
                      <c:pt idx="264">
                        <c:v>5</c:v>
                      </c:pt>
                      <c:pt idx="265">
                        <c:v>6</c:v>
                      </c:pt>
                      <c:pt idx="266">
                        <c:v>7</c:v>
                      </c:pt>
                      <c:pt idx="267">
                        <c:v>8</c:v>
                      </c:pt>
                      <c:pt idx="268">
                        <c:v>9</c:v>
                      </c:pt>
                      <c:pt idx="269">
                        <c:v>10</c:v>
                      </c:pt>
                      <c:pt idx="270">
                        <c:v>11</c:v>
                      </c:pt>
                      <c:pt idx="271">
                        <c:v>12</c:v>
                      </c:pt>
                      <c:pt idx="272">
                        <c:v>13</c:v>
                      </c:pt>
                    </c:numCache>
                  </c:numRef>
                </c:yVal>
                <c:smooth val="0"/>
                <c:extLst xmlns:c15="http://schemas.microsoft.com/office/drawing/2012/chart">
                  <c:ext xmlns:c16="http://schemas.microsoft.com/office/drawing/2014/chart" uri="{C3380CC4-5D6E-409C-BE32-E72D297353CC}">
                    <c16:uniqueId val="{0000000D-5C93-4890-A7A9-40312B4C8252}"/>
                  </c:ext>
                </c:extLst>
              </c15:ser>
            </c15:filteredScatterSeries>
          </c:ext>
        </c:extLst>
      </c:scatterChart>
      <c:valAx>
        <c:axId val="1071154416"/>
        <c:scaling>
          <c:orientation val="minMax"/>
          <c:max val="120"/>
          <c:min val="0"/>
        </c:scaling>
        <c:delete val="0"/>
        <c:axPos val="t"/>
        <c:numFmt formatCode="0\%" sourceLinked="0"/>
        <c:majorTickMark val="none"/>
        <c:minorTickMark val="none"/>
        <c:tickLblPos val="none"/>
        <c:spPr>
          <a:ln>
            <a:noFill/>
          </a:ln>
        </c:spPr>
        <c:txPr>
          <a:bodyPr rot="0" vert="horz"/>
          <a:lstStyle/>
          <a:p>
            <a:pPr>
              <a:defRPr/>
            </a:pPr>
            <a:endParaRPr lang="et-EE"/>
          </a:p>
        </c:txPr>
        <c:crossAx val="1071155200"/>
        <c:crossesAt val="0"/>
        <c:crossBetween val="midCat"/>
        <c:majorUnit val="20"/>
        <c:minorUnit val="20"/>
      </c:valAx>
      <c:valAx>
        <c:axId val="1071155200"/>
        <c:scaling>
          <c:orientation val="maxMin"/>
          <c:max val="36.5"/>
          <c:min val="0.5"/>
        </c:scaling>
        <c:delete val="0"/>
        <c:axPos val="l"/>
        <c:numFmt formatCode="General" sourceLinked="1"/>
        <c:majorTickMark val="none"/>
        <c:minorTickMark val="none"/>
        <c:tickLblPos val="none"/>
        <c:spPr>
          <a:ln>
            <a:noFill/>
          </a:ln>
        </c:spPr>
        <c:crossAx val="1071154416"/>
        <c:crosses val="autoZero"/>
        <c:crossBetween val="midCat"/>
        <c:majorUnit val="1"/>
      </c:valAx>
      <c:valAx>
        <c:axId val="1071155592"/>
        <c:scaling>
          <c:orientation val="minMax"/>
        </c:scaling>
        <c:delete val="1"/>
        <c:axPos val="b"/>
        <c:numFmt formatCode="General" sourceLinked="1"/>
        <c:majorTickMark val="out"/>
        <c:minorTickMark val="none"/>
        <c:tickLblPos val="none"/>
        <c:crossAx val="1071160296"/>
        <c:crosses val="max"/>
        <c:crossBetween val="between"/>
      </c:valAx>
      <c:catAx>
        <c:axId val="1071160296"/>
        <c:scaling>
          <c:orientation val="maxMin"/>
        </c:scaling>
        <c:delete val="1"/>
        <c:axPos val="l"/>
        <c:numFmt formatCode="General" sourceLinked="1"/>
        <c:majorTickMark val="out"/>
        <c:minorTickMark val="none"/>
        <c:tickLblPos val="none"/>
        <c:crossAx val="1071155592"/>
        <c:crosses val="autoZero"/>
        <c:auto val="1"/>
        <c:lblAlgn val="ctr"/>
        <c:lblOffset val="100"/>
        <c:noMultiLvlLbl val="0"/>
      </c:catAx>
      <c:spPr>
        <a:ln>
          <a:noFill/>
        </a:ln>
      </c:spPr>
    </c:plotArea>
    <c:plotVisOnly val="1"/>
    <c:dispBlanksAs val="gap"/>
    <c:showDLblsOverMax val="0"/>
  </c:chart>
  <c:txPr>
    <a:bodyPr/>
    <a:lstStyle/>
    <a:p>
      <a:pPr>
        <a:defRPr sz="1000"/>
      </a:pPr>
      <a:endParaRPr lang="et-EE"/>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05455732865805"/>
          <c:y val="2.5399719913276289E-2"/>
          <c:w val="0.62853999554051954"/>
          <c:h val="0.94436599837239188"/>
        </c:manualLayout>
      </c:layout>
      <c:barChart>
        <c:barDir val="bar"/>
        <c:grouping val="clustered"/>
        <c:varyColors val="0"/>
        <c:ser>
          <c:idx val="1"/>
          <c:order val="0"/>
          <c:tx>
            <c:strRef>
              <c:f>Sheet1!$C$1</c:f>
              <c:strCache>
                <c:ptCount val="1"/>
                <c:pt idx="0">
                  <c:v>Nõustun täielikult</c:v>
                </c:pt>
              </c:strCache>
            </c:strRef>
          </c:tx>
          <c:spPr>
            <a:solidFill>
              <a:schemeClr val="bg2"/>
            </a:solidFill>
          </c:spPr>
          <c:invertIfNegative val="0"/>
          <c:dPt>
            <c:idx val="0"/>
            <c:invertIfNegative val="0"/>
            <c:bubble3D val="0"/>
            <c:spPr>
              <a:solidFill>
                <a:schemeClr val="bg2">
                  <a:lumMod val="75000"/>
                </a:schemeClr>
              </a:solidFill>
            </c:spPr>
            <c:extLst>
              <c:ext xmlns:c16="http://schemas.microsoft.com/office/drawing/2014/chart" uri="{C3380CC4-5D6E-409C-BE32-E72D297353CC}">
                <c16:uniqueId val="{00000001-B49C-4FDA-BEA0-7EBE77EA6DFB}"/>
              </c:ext>
            </c:extLst>
          </c:dPt>
          <c:dLbls>
            <c:numFmt formatCode="0&quot;%&quot;" sourceLinked="0"/>
            <c:spPr>
              <a:noFill/>
              <a:ln>
                <a:noFill/>
              </a:ln>
              <a:effectLst/>
            </c:spPr>
            <c:txPr>
              <a:bodyPr wrap="square" lIns="38100" tIns="19050" rIns="38100" bIns="19050" anchor="ctr">
                <a:spAutoFit/>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Sheet1!$B$2:$B$248</c:f>
              <c:numCache>
                <c:formatCode>General</c:formatCode>
                <c:ptCount val="247"/>
                <c:pt idx="0">
                  <c:v>12</c:v>
                </c:pt>
                <c:pt idx="2">
                  <c:v>16</c:v>
                </c:pt>
                <c:pt idx="3">
                  <c:v>16</c:v>
                </c:pt>
                <c:pt idx="4">
                  <c:v>13</c:v>
                </c:pt>
                <c:pt idx="5">
                  <c:v>9</c:v>
                </c:pt>
                <c:pt idx="6">
                  <c:v>10</c:v>
                </c:pt>
                <c:pt idx="7">
                  <c:v>10</c:v>
                </c:pt>
                <c:pt idx="9">
                  <c:v>17</c:v>
                </c:pt>
                <c:pt idx="10">
                  <c:v>11</c:v>
                </c:pt>
                <c:pt idx="12">
                  <c:v>13</c:v>
                </c:pt>
                <c:pt idx="13">
                  <c:v>10</c:v>
                </c:pt>
                <c:pt idx="15">
                  <c:v>14</c:v>
                </c:pt>
                <c:pt idx="16">
                  <c:v>6</c:v>
                </c:pt>
                <c:pt idx="18">
                  <c:v>13</c:v>
                </c:pt>
                <c:pt idx="20">
                  <c:v>13</c:v>
                </c:pt>
                <c:pt idx="21">
                  <c:v>12</c:v>
                </c:pt>
                <c:pt idx="22">
                  <c:v>13</c:v>
                </c:pt>
                <c:pt idx="24">
                  <c:v>12</c:v>
                </c:pt>
                <c:pt idx="25" formatCode="0.00">
                  <c:v>12</c:v>
                </c:pt>
                <c:pt idx="26" formatCode="0.00">
                  <c:v>12</c:v>
                </c:pt>
                <c:pt idx="27" formatCode="0.00">
                  <c:v>12</c:v>
                </c:pt>
                <c:pt idx="28" formatCode="0.00">
                  <c:v>12</c:v>
                </c:pt>
                <c:pt idx="29" formatCode="0.00">
                  <c:v>12</c:v>
                </c:pt>
                <c:pt idx="30" formatCode="0.00">
                  <c:v>12</c:v>
                </c:pt>
                <c:pt idx="31" formatCode="0.00">
                  <c:v>12</c:v>
                </c:pt>
                <c:pt idx="32" formatCode="0.00">
                  <c:v>12</c:v>
                </c:pt>
                <c:pt idx="33" formatCode="0.00">
                  <c:v>12</c:v>
                </c:pt>
                <c:pt idx="34" formatCode="0.00">
                  <c:v>12</c:v>
                </c:pt>
                <c:pt idx="35" formatCode="0.00">
                  <c:v>12</c:v>
                </c:pt>
                <c:pt idx="36" formatCode="0.00">
                  <c:v>12</c:v>
                </c:pt>
                <c:pt idx="37" formatCode="0.00">
                  <c:v>12</c:v>
                </c:pt>
                <c:pt idx="38" formatCode="0.00">
                  <c:v>12</c:v>
                </c:pt>
                <c:pt idx="39" formatCode="0.00">
                  <c:v>12</c:v>
                </c:pt>
                <c:pt idx="40" formatCode="0.00">
                  <c:v>12</c:v>
                </c:pt>
                <c:pt idx="41" formatCode="0.00">
                  <c:v>12</c:v>
                </c:pt>
                <c:pt idx="42" formatCode="0.00">
                  <c:v>12</c:v>
                </c:pt>
                <c:pt idx="43" formatCode="0.00">
                  <c:v>12</c:v>
                </c:pt>
                <c:pt idx="44" formatCode="0.00">
                  <c:v>12</c:v>
                </c:pt>
                <c:pt idx="45" formatCode="0.00">
                  <c:v>12</c:v>
                </c:pt>
                <c:pt idx="46" formatCode="0.00">
                  <c:v>12</c:v>
                </c:pt>
                <c:pt idx="47" formatCode="0.00">
                  <c:v>12</c:v>
                </c:pt>
                <c:pt idx="48" formatCode="0.00">
                  <c:v>12</c:v>
                </c:pt>
                <c:pt idx="49" formatCode="0.00">
                  <c:v>12</c:v>
                </c:pt>
                <c:pt idx="50" formatCode="0.00">
                  <c:v>12</c:v>
                </c:pt>
                <c:pt idx="51" formatCode="0.00">
                  <c:v>12</c:v>
                </c:pt>
                <c:pt idx="52" formatCode="0.00">
                  <c:v>12</c:v>
                </c:pt>
                <c:pt idx="53" formatCode="0.00">
                  <c:v>12</c:v>
                </c:pt>
                <c:pt idx="54" formatCode="0.00">
                  <c:v>12</c:v>
                </c:pt>
                <c:pt idx="55" formatCode="0.00">
                  <c:v>12</c:v>
                </c:pt>
                <c:pt idx="56" formatCode="0.00">
                  <c:v>12</c:v>
                </c:pt>
                <c:pt idx="57" formatCode="0.00">
                  <c:v>12</c:v>
                </c:pt>
                <c:pt idx="58" formatCode="0.00">
                  <c:v>12</c:v>
                </c:pt>
                <c:pt idx="59" formatCode="0.00">
                  <c:v>12</c:v>
                </c:pt>
                <c:pt idx="60" formatCode="0.00">
                  <c:v>12</c:v>
                </c:pt>
                <c:pt idx="61" formatCode="0.00">
                  <c:v>12</c:v>
                </c:pt>
                <c:pt idx="62" formatCode="0.00">
                  <c:v>12</c:v>
                </c:pt>
                <c:pt idx="63" formatCode="0.00">
                  <c:v>12</c:v>
                </c:pt>
                <c:pt idx="64" formatCode="0.00">
                  <c:v>12</c:v>
                </c:pt>
                <c:pt idx="65" formatCode="0.00">
                  <c:v>12</c:v>
                </c:pt>
                <c:pt idx="66" formatCode="0.00">
                  <c:v>12</c:v>
                </c:pt>
                <c:pt idx="67" formatCode="0.00">
                  <c:v>12</c:v>
                </c:pt>
                <c:pt idx="68" formatCode="0.00">
                  <c:v>12</c:v>
                </c:pt>
                <c:pt idx="69" formatCode="0.00">
                  <c:v>12</c:v>
                </c:pt>
              </c:numCache>
            </c:numRef>
          </c:cat>
          <c:val>
            <c:numRef>
              <c:f>Sheet1!$B$2:$B$26</c:f>
              <c:numCache>
                <c:formatCode>General</c:formatCode>
                <c:ptCount val="25"/>
                <c:pt idx="0">
                  <c:v>12</c:v>
                </c:pt>
                <c:pt idx="2">
                  <c:v>16</c:v>
                </c:pt>
                <c:pt idx="3">
                  <c:v>16</c:v>
                </c:pt>
                <c:pt idx="4">
                  <c:v>13</c:v>
                </c:pt>
                <c:pt idx="5">
                  <c:v>9</c:v>
                </c:pt>
                <c:pt idx="6">
                  <c:v>10</c:v>
                </c:pt>
                <c:pt idx="7">
                  <c:v>10</c:v>
                </c:pt>
                <c:pt idx="9">
                  <c:v>17</c:v>
                </c:pt>
                <c:pt idx="10">
                  <c:v>11</c:v>
                </c:pt>
                <c:pt idx="12">
                  <c:v>13</c:v>
                </c:pt>
                <c:pt idx="13">
                  <c:v>10</c:v>
                </c:pt>
                <c:pt idx="15">
                  <c:v>14</c:v>
                </c:pt>
                <c:pt idx="16">
                  <c:v>6</c:v>
                </c:pt>
                <c:pt idx="18">
                  <c:v>13</c:v>
                </c:pt>
                <c:pt idx="20">
                  <c:v>13</c:v>
                </c:pt>
                <c:pt idx="21">
                  <c:v>12</c:v>
                </c:pt>
                <c:pt idx="22">
                  <c:v>13</c:v>
                </c:pt>
                <c:pt idx="24">
                  <c:v>12</c:v>
                </c:pt>
              </c:numCache>
            </c:numRef>
          </c:val>
          <c:extLst>
            <c:ext xmlns:c16="http://schemas.microsoft.com/office/drawing/2014/chart" uri="{C3380CC4-5D6E-409C-BE32-E72D297353CC}">
              <c16:uniqueId val="{00000002-B49C-4FDA-BEA0-7EBE77EA6DFB}"/>
            </c:ext>
          </c:extLst>
        </c:ser>
        <c:dLbls>
          <c:showLegendKey val="0"/>
          <c:showVal val="0"/>
          <c:showCatName val="0"/>
          <c:showSerName val="0"/>
          <c:showPercent val="0"/>
          <c:showBubbleSize val="0"/>
        </c:dLbls>
        <c:gapWidth val="20"/>
        <c:axId val="1071160296"/>
        <c:axId val="1071155592"/>
      </c:barChart>
      <c:scatterChart>
        <c:scatterStyle val="lineMarker"/>
        <c:varyColors val="0"/>
        <c:ser>
          <c:idx val="0"/>
          <c:order val="1"/>
          <c:tx>
            <c:strRef>
              <c:f>Sheet1!$D$1</c:f>
              <c:strCache>
                <c:ptCount val="1"/>
                <c:pt idx="0">
                  <c:v>KESKMINE</c:v>
                </c:pt>
              </c:strCache>
            </c:strRef>
          </c:tx>
          <c:spPr>
            <a:ln w="19050">
              <a:solidFill>
                <a:schemeClr val="bg2">
                  <a:lumMod val="75000"/>
                </a:schemeClr>
              </a:solidFill>
            </a:ln>
          </c:spPr>
          <c:marker>
            <c:symbol val="none"/>
          </c:marker>
          <c:dLbls>
            <c:delete val="1"/>
          </c:dLbls>
          <c:xVal>
            <c:numRef>
              <c:f>Sheet1!$B$2:$B$248</c:f>
              <c:numCache>
                <c:formatCode>General</c:formatCode>
                <c:ptCount val="247"/>
                <c:pt idx="0">
                  <c:v>12</c:v>
                </c:pt>
                <c:pt idx="2">
                  <c:v>16</c:v>
                </c:pt>
                <c:pt idx="3">
                  <c:v>16</c:v>
                </c:pt>
                <c:pt idx="4">
                  <c:v>13</c:v>
                </c:pt>
                <c:pt idx="5">
                  <c:v>9</c:v>
                </c:pt>
                <c:pt idx="6">
                  <c:v>10</c:v>
                </c:pt>
                <c:pt idx="7">
                  <c:v>10</c:v>
                </c:pt>
                <c:pt idx="9">
                  <c:v>17</c:v>
                </c:pt>
                <c:pt idx="10">
                  <c:v>11</c:v>
                </c:pt>
                <c:pt idx="12">
                  <c:v>13</c:v>
                </c:pt>
                <c:pt idx="13">
                  <c:v>10</c:v>
                </c:pt>
                <c:pt idx="15">
                  <c:v>14</c:v>
                </c:pt>
                <c:pt idx="16">
                  <c:v>6</c:v>
                </c:pt>
                <c:pt idx="18">
                  <c:v>13</c:v>
                </c:pt>
                <c:pt idx="20">
                  <c:v>13</c:v>
                </c:pt>
                <c:pt idx="21">
                  <c:v>12</c:v>
                </c:pt>
                <c:pt idx="22">
                  <c:v>13</c:v>
                </c:pt>
                <c:pt idx="24">
                  <c:v>12</c:v>
                </c:pt>
                <c:pt idx="25" formatCode="0.00">
                  <c:v>12</c:v>
                </c:pt>
                <c:pt idx="26" formatCode="0.00">
                  <c:v>12</c:v>
                </c:pt>
                <c:pt idx="27" formatCode="0.00">
                  <c:v>12</c:v>
                </c:pt>
                <c:pt idx="28" formatCode="0.00">
                  <c:v>12</c:v>
                </c:pt>
                <c:pt idx="29" formatCode="0.00">
                  <c:v>12</c:v>
                </c:pt>
                <c:pt idx="30" formatCode="0.00">
                  <c:v>12</c:v>
                </c:pt>
                <c:pt idx="31" formatCode="0.00">
                  <c:v>12</c:v>
                </c:pt>
                <c:pt idx="32" formatCode="0.00">
                  <c:v>12</c:v>
                </c:pt>
                <c:pt idx="33" formatCode="0.00">
                  <c:v>12</c:v>
                </c:pt>
                <c:pt idx="34" formatCode="0.00">
                  <c:v>12</c:v>
                </c:pt>
                <c:pt idx="35" formatCode="0.00">
                  <c:v>12</c:v>
                </c:pt>
                <c:pt idx="36" formatCode="0.00">
                  <c:v>12</c:v>
                </c:pt>
                <c:pt idx="37" formatCode="0.00">
                  <c:v>12</c:v>
                </c:pt>
                <c:pt idx="38" formatCode="0.00">
                  <c:v>12</c:v>
                </c:pt>
                <c:pt idx="39" formatCode="0.00">
                  <c:v>12</c:v>
                </c:pt>
                <c:pt idx="40" formatCode="0.00">
                  <c:v>12</c:v>
                </c:pt>
                <c:pt idx="41" formatCode="0.00">
                  <c:v>12</c:v>
                </c:pt>
                <c:pt idx="42" formatCode="0.00">
                  <c:v>12</c:v>
                </c:pt>
                <c:pt idx="43" formatCode="0.00">
                  <c:v>12</c:v>
                </c:pt>
                <c:pt idx="44" formatCode="0.00">
                  <c:v>12</c:v>
                </c:pt>
                <c:pt idx="45" formatCode="0.00">
                  <c:v>12</c:v>
                </c:pt>
                <c:pt idx="46" formatCode="0.00">
                  <c:v>12</c:v>
                </c:pt>
                <c:pt idx="47" formatCode="0.00">
                  <c:v>12</c:v>
                </c:pt>
                <c:pt idx="48" formatCode="0.00">
                  <c:v>12</c:v>
                </c:pt>
                <c:pt idx="49" formatCode="0.00">
                  <c:v>12</c:v>
                </c:pt>
                <c:pt idx="50" formatCode="0.00">
                  <c:v>12</c:v>
                </c:pt>
                <c:pt idx="51" formatCode="0.00">
                  <c:v>12</c:v>
                </c:pt>
                <c:pt idx="52" formatCode="0.00">
                  <c:v>12</c:v>
                </c:pt>
                <c:pt idx="53" formatCode="0.00">
                  <c:v>12</c:v>
                </c:pt>
                <c:pt idx="54" formatCode="0.00">
                  <c:v>12</c:v>
                </c:pt>
                <c:pt idx="55" formatCode="0.00">
                  <c:v>12</c:v>
                </c:pt>
                <c:pt idx="56" formatCode="0.00">
                  <c:v>12</c:v>
                </c:pt>
                <c:pt idx="57" formatCode="0.00">
                  <c:v>12</c:v>
                </c:pt>
                <c:pt idx="58" formatCode="0.00">
                  <c:v>12</c:v>
                </c:pt>
                <c:pt idx="59" formatCode="0.00">
                  <c:v>12</c:v>
                </c:pt>
                <c:pt idx="60" formatCode="0.00">
                  <c:v>12</c:v>
                </c:pt>
                <c:pt idx="61" formatCode="0.00">
                  <c:v>12</c:v>
                </c:pt>
                <c:pt idx="62" formatCode="0.00">
                  <c:v>12</c:v>
                </c:pt>
                <c:pt idx="63" formatCode="0.00">
                  <c:v>12</c:v>
                </c:pt>
                <c:pt idx="64" formatCode="0.00">
                  <c:v>12</c:v>
                </c:pt>
                <c:pt idx="65" formatCode="0.00">
                  <c:v>12</c:v>
                </c:pt>
                <c:pt idx="66" formatCode="0.00">
                  <c:v>12</c:v>
                </c:pt>
                <c:pt idx="67" formatCode="0.00">
                  <c:v>12</c:v>
                </c:pt>
                <c:pt idx="68" formatCode="0.00">
                  <c:v>12</c:v>
                </c:pt>
                <c:pt idx="69" formatCode="0.00">
                  <c:v>12</c:v>
                </c:pt>
              </c:numCache>
            </c:numRef>
          </c:xVal>
          <c:yVal>
            <c:numRef>
              <c:f>Sheet1!$D$2:$D$248</c:f>
              <c:numCache>
                <c:formatCode>General</c:formatCode>
                <c:ptCount val="247"/>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24</c:v>
                </c:pt>
                <c:pt idx="49">
                  <c:v>25</c:v>
                </c:pt>
                <c:pt idx="50">
                  <c:v>26</c:v>
                </c:pt>
                <c:pt idx="51">
                  <c:v>27</c:v>
                </c:pt>
                <c:pt idx="52">
                  <c:v>28</c:v>
                </c:pt>
                <c:pt idx="53">
                  <c:v>29</c:v>
                </c:pt>
                <c:pt idx="54">
                  <c:v>30</c:v>
                </c:pt>
                <c:pt idx="55">
                  <c:v>31</c:v>
                </c:pt>
                <c:pt idx="56">
                  <c:v>32</c:v>
                </c:pt>
                <c:pt idx="57">
                  <c:v>33</c:v>
                </c:pt>
                <c:pt idx="58">
                  <c:v>34</c:v>
                </c:pt>
                <c:pt idx="59">
                  <c:v>35</c:v>
                </c:pt>
                <c:pt idx="60">
                  <c:v>36</c:v>
                </c:pt>
                <c:pt idx="61">
                  <c:v>37</c:v>
                </c:pt>
                <c:pt idx="62">
                  <c:v>38</c:v>
                </c:pt>
                <c:pt idx="63">
                  <c:v>39</c:v>
                </c:pt>
                <c:pt idx="64">
                  <c:v>40</c:v>
                </c:pt>
                <c:pt idx="65">
                  <c:v>41</c:v>
                </c:pt>
                <c:pt idx="66">
                  <c:v>42</c:v>
                </c:pt>
                <c:pt idx="67">
                  <c:v>43</c:v>
                </c:pt>
                <c:pt idx="68">
                  <c:v>44</c:v>
                </c:pt>
                <c:pt idx="69">
                  <c:v>45</c:v>
                </c:pt>
                <c:pt idx="70">
                  <c:v>46</c:v>
                </c:pt>
              </c:numCache>
            </c:numRef>
          </c:yVal>
          <c:smooth val="0"/>
          <c:extLst>
            <c:ext xmlns:c16="http://schemas.microsoft.com/office/drawing/2014/chart" uri="{C3380CC4-5D6E-409C-BE32-E72D297353CC}">
              <c16:uniqueId val="{00000003-B49C-4FDA-BEA0-7EBE77EA6DFB}"/>
            </c:ext>
          </c:extLst>
        </c:ser>
        <c:ser>
          <c:idx val="2"/>
          <c:order val="2"/>
          <c:tx>
            <c:strRef>
              <c:f>Sheet1!$E$1</c:f>
              <c:strCache>
                <c:ptCount val="1"/>
                <c:pt idx="0">
                  <c:v>joon 2</c:v>
                </c:pt>
              </c:strCache>
            </c:strRef>
          </c:tx>
          <c:spPr>
            <a:ln w="28575">
              <a:solidFill>
                <a:schemeClr val="accent6"/>
              </a:solidFill>
            </a:ln>
          </c:spPr>
          <c:marker>
            <c:symbol val="none"/>
          </c:marker>
          <c:dLbls>
            <c:delete val="1"/>
          </c:dLbls>
          <c:xVal>
            <c:numRef>
              <c:f>Sheet1!$B$2:$B$248</c:f>
              <c:numCache>
                <c:formatCode>General</c:formatCode>
                <c:ptCount val="247"/>
                <c:pt idx="0">
                  <c:v>12</c:v>
                </c:pt>
                <c:pt idx="2">
                  <c:v>16</c:v>
                </c:pt>
                <c:pt idx="3">
                  <c:v>16</c:v>
                </c:pt>
                <c:pt idx="4">
                  <c:v>13</c:v>
                </c:pt>
                <c:pt idx="5">
                  <c:v>9</c:v>
                </c:pt>
                <c:pt idx="6">
                  <c:v>10</c:v>
                </c:pt>
                <c:pt idx="7">
                  <c:v>10</c:v>
                </c:pt>
                <c:pt idx="9">
                  <c:v>17</c:v>
                </c:pt>
                <c:pt idx="10">
                  <c:v>11</c:v>
                </c:pt>
                <c:pt idx="12">
                  <c:v>13</c:v>
                </c:pt>
                <c:pt idx="13">
                  <c:v>10</c:v>
                </c:pt>
                <c:pt idx="15">
                  <c:v>14</c:v>
                </c:pt>
                <c:pt idx="16">
                  <c:v>6</c:v>
                </c:pt>
                <c:pt idx="18">
                  <c:v>13</c:v>
                </c:pt>
                <c:pt idx="20">
                  <c:v>13</c:v>
                </c:pt>
                <c:pt idx="21">
                  <c:v>12</c:v>
                </c:pt>
                <c:pt idx="22">
                  <c:v>13</c:v>
                </c:pt>
                <c:pt idx="24">
                  <c:v>12</c:v>
                </c:pt>
                <c:pt idx="25" formatCode="0.00">
                  <c:v>12</c:v>
                </c:pt>
                <c:pt idx="26" formatCode="0.00">
                  <c:v>12</c:v>
                </c:pt>
                <c:pt idx="27" formatCode="0.00">
                  <c:v>12</c:v>
                </c:pt>
                <c:pt idx="28" formatCode="0.00">
                  <c:v>12</c:v>
                </c:pt>
                <c:pt idx="29" formatCode="0.00">
                  <c:v>12</c:v>
                </c:pt>
                <c:pt idx="30" formatCode="0.00">
                  <c:v>12</c:v>
                </c:pt>
                <c:pt idx="31" formatCode="0.00">
                  <c:v>12</c:v>
                </c:pt>
                <c:pt idx="32" formatCode="0.00">
                  <c:v>12</c:v>
                </c:pt>
                <c:pt idx="33" formatCode="0.00">
                  <c:v>12</c:v>
                </c:pt>
                <c:pt idx="34" formatCode="0.00">
                  <c:v>12</c:v>
                </c:pt>
                <c:pt idx="35" formatCode="0.00">
                  <c:v>12</c:v>
                </c:pt>
                <c:pt idx="36" formatCode="0.00">
                  <c:v>12</c:v>
                </c:pt>
                <c:pt idx="37" formatCode="0.00">
                  <c:v>12</c:v>
                </c:pt>
                <c:pt idx="38" formatCode="0.00">
                  <c:v>12</c:v>
                </c:pt>
                <c:pt idx="39" formatCode="0.00">
                  <c:v>12</c:v>
                </c:pt>
                <c:pt idx="40" formatCode="0.00">
                  <c:v>12</c:v>
                </c:pt>
                <c:pt idx="41" formatCode="0.00">
                  <c:v>12</c:v>
                </c:pt>
                <c:pt idx="42" formatCode="0.00">
                  <c:v>12</c:v>
                </c:pt>
                <c:pt idx="43" formatCode="0.00">
                  <c:v>12</c:v>
                </c:pt>
                <c:pt idx="44" formatCode="0.00">
                  <c:v>12</c:v>
                </c:pt>
                <c:pt idx="45" formatCode="0.00">
                  <c:v>12</c:v>
                </c:pt>
                <c:pt idx="46" formatCode="0.00">
                  <c:v>12</c:v>
                </c:pt>
                <c:pt idx="47" formatCode="0.00">
                  <c:v>12</c:v>
                </c:pt>
                <c:pt idx="48" formatCode="0.00">
                  <c:v>12</c:v>
                </c:pt>
                <c:pt idx="49" formatCode="0.00">
                  <c:v>12</c:v>
                </c:pt>
                <c:pt idx="50" formatCode="0.00">
                  <c:v>12</c:v>
                </c:pt>
                <c:pt idx="51" formatCode="0.00">
                  <c:v>12</c:v>
                </c:pt>
                <c:pt idx="52" formatCode="0.00">
                  <c:v>12</c:v>
                </c:pt>
                <c:pt idx="53" formatCode="0.00">
                  <c:v>12</c:v>
                </c:pt>
                <c:pt idx="54" formatCode="0.00">
                  <c:v>12</c:v>
                </c:pt>
                <c:pt idx="55" formatCode="0.00">
                  <c:v>12</c:v>
                </c:pt>
                <c:pt idx="56" formatCode="0.00">
                  <c:v>12</c:v>
                </c:pt>
                <c:pt idx="57" formatCode="0.00">
                  <c:v>12</c:v>
                </c:pt>
                <c:pt idx="58" formatCode="0.00">
                  <c:v>12</c:v>
                </c:pt>
                <c:pt idx="59" formatCode="0.00">
                  <c:v>12</c:v>
                </c:pt>
                <c:pt idx="60" formatCode="0.00">
                  <c:v>12</c:v>
                </c:pt>
                <c:pt idx="61" formatCode="0.00">
                  <c:v>12</c:v>
                </c:pt>
                <c:pt idx="62" formatCode="0.00">
                  <c:v>12</c:v>
                </c:pt>
                <c:pt idx="63" formatCode="0.00">
                  <c:v>12</c:v>
                </c:pt>
                <c:pt idx="64" formatCode="0.00">
                  <c:v>12</c:v>
                </c:pt>
                <c:pt idx="65" formatCode="0.00">
                  <c:v>12</c:v>
                </c:pt>
                <c:pt idx="66" formatCode="0.00">
                  <c:v>12</c:v>
                </c:pt>
                <c:pt idx="67" formatCode="0.00">
                  <c:v>12</c:v>
                </c:pt>
                <c:pt idx="68" formatCode="0.00">
                  <c:v>12</c:v>
                </c:pt>
                <c:pt idx="69" formatCode="0.00">
                  <c:v>12</c:v>
                </c:pt>
              </c:numCache>
            </c:numRef>
          </c:xVal>
          <c:yVal>
            <c:numRef>
              <c:f>Sheet1!$E$2:$E$248</c:f>
              <c:numCache>
                <c:formatCode>General</c:formatCode>
                <c:ptCount val="247"/>
                <c:pt idx="71">
                  <c:v>1</c:v>
                </c:pt>
                <c:pt idx="72">
                  <c:v>2</c:v>
                </c:pt>
                <c:pt idx="73">
                  <c:v>3</c:v>
                </c:pt>
                <c:pt idx="74">
                  <c:v>4</c:v>
                </c:pt>
                <c:pt idx="75">
                  <c:v>5</c:v>
                </c:pt>
                <c:pt idx="76">
                  <c:v>6</c:v>
                </c:pt>
                <c:pt idx="77">
                  <c:v>7</c:v>
                </c:pt>
                <c:pt idx="78">
                  <c:v>8</c:v>
                </c:pt>
                <c:pt idx="79">
                  <c:v>9</c:v>
                </c:pt>
                <c:pt idx="80">
                  <c:v>10</c:v>
                </c:pt>
                <c:pt idx="81">
                  <c:v>11</c:v>
                </c:pt>
                <c:pt idx="82">
                  <c:v>12</c:v>
                </c:pt>
                <c:pt idx="83">
                  <c:v>13</c:v>
                </c:pt>
                <c:pt idx="84">
                  <c:v>14</c:v>
                </c:pt>
                <c:pt idx="85">
                  <c:v>15</c:v>
                </c:pt>
                <c:pt idx="86">
                  <c:v>16</c:v>
                </c:pt>
                <c:pt idx="87">
                  <c:v>17</c:v>
                </c:pt>
                <c:pt idx="88">
                  <c:v>18</c:v>
                </c:pt>
                <c:pt idx="89">
                  <c:v>19</c:v>
                </c:pt>
                <c:pt idx="90">
                  <c:v>20</c:v>
                </c:pt>
                <c:pt idx="91">
                  <c:v>21</c:v>
                </c:pt>
                <c:pt idx="92">
                  <c:v>22</c:v>
                </c:pt>
                <c:pt idx="93">
                  <c:v>23</c:v>
                </c:pt>
                <c:pt idx="94">
                  <c:v>24</c:v>
                </c:pt>
                <c:pt idx="95">
                  <c:v>25</c:v>
                </c:pt>
                <c:pt idx="96">
                  <c:v>26</c:v>
                </c:pt>
                <c:pt idx="97">
                  <c:v>27</c:v>
                </c:pt>
                <c:pt idx="98">
                  <c:v>28</c:v>
                </c:pt>
                <c:pt idx="99">
                  <c:v>29</c:v>
                </c:pt>
                <c:pt idx="100">
                  <c:v>30</c:v>
                </c:pt>
                <c:pt idx="101">
                  <c:v>31</c:v>
                </c:pt>
                <c:pt idx="102">
                  <c:v>32</c:v>
                </c:pt>
                <c:pt idx="103">
                  <c:v>33</c:v>
                </c:pt>
                <c:pt idx="104">
                  <c:v>34</c:v>
                </c:pt>
                <c:pt idx="105">
                  <c:v>35</c:v>
                </c:pt>
                <c:pt idx="106">
                  <c:v>36</c:v>
                </c:pt>
                <c:pt idx="107">
                  <c:v>37</c:v>
                </c:pt>
                <c:pt idx="108">
                  <c:v>38</c:v>
                </c:pt>
              </c:numCache>
            </c:numRef>
          </c:yVal>
          <c:smooth val="0"/>
          <c:extLst>
            <c:ext xmlns:c16="http://schemas.microsoft.com/office/drawing/2014/chart" uri="{C3380CC4-5D6E-409C-BE32-E72D297353CC}">
              <c16:uniqueId val="{00000004-B49C-4FDA-BEA0-7EBE77EA6DFB}"/>
            </c:ext>
          </c:extLst>
        </c:ser>
        <c:dLbls>
          <c:showLegendKey val="0"/>
          <c:showVal val="1"/>
          <c:showCatName val="0"/>
          <c:showSerName val="0"/>
          <c:showPercent val="0"/>
          <c:showBubbleSize val="0"/>
        </c:dLbls>
        <c:axId val="1071154416"/>
        <c:axId val="1071155200"/>
        <c:extLst>
          <c:ext xmlns:c15="http://schemas.microsoft.com/office/drawing/2012/chart" uri="{02D57815-91ED-43cb-92C2-25804820EDAC}">
            <c15:filteredScatterSeries>
              <c15:ser>
                <c:idx val="3"/>
                <c:order val="3"/>
                <c:tx>
                  <c:strRef>
                    <c:extLst>
                      <c:ext uri="{02D57815-91ED-43cb-92C2-25804820EDAC}">
                        <c15:formulaRef>
                          <c15:sqref>Sheet1!$F$1</c15:sqref>
                        </c15:formulaRef>
                      </c:ext>
                    </c:extLst>
                    <c:strCache>
                      <c:ptCount val="1"/>
                      <c:pt idx="0">
                        <c:v>joon 3</c:v>
                      </c:pt>
                    </c:strCache>
                  </c:strRef>
                </c:tx>
                <c:spPr>
                  <a:ln>
                    <a:solidFill>
                      <a:schemeClr val="accent4"/>
                    </a:solidFill>
                  </a:ln>
                </c:spPr>
                <c:marker>
                  <c:symbol val="circle"/>
                  <c:size val="10"/>
                  <c:spPr>
                    <a:solidFill>
                      <a:schemeClr val="accent4"/>
                    </a:solidFill>
                    <a:ln>
                      <a:solidFill>
                        <a:schemeClr val="accent4"/>
                      </a:solidFill>
                    </a:ln>
                  </c:spPr>
                </c:marker>
                <c:dLbls>
                  <c:delete val="1"/>
                </c:dLbls>
                <c:xVal>
                  <c:numRef>
                    <c:extLst>
                      <c:ext uri="{02D57815-91ED-43cb-92C2-25804820EDAC}">
                        <c15:formulaRef>
                          <c15:sqref>Sheet1!$B$2:$B$248</c15:sqref>
                        </c15:formulaRef>
                      </c:ext>
                    </c:extLst>
                    <c:numCache>
                      <c:formatCode>General</c:formatCode>
                      <c:ptCount val="247"/>
                      <c:pt idx="0">
                        <c:v>12</c:v>
                      </c:pt>
                      <c:pt idx="2">
                        <c:v>16</c:v>
                      </c:pt>
                      <c:pt idx="3">
                        <c:v>16</c:v>
                      </c:pt>
                      <c:pt idx="4">
                        <c:v>13</c:v>
                      </c:pt>
                      <c:pt idx="5">
                        <c:v>9</c:v>
                      </c:pt>
                      <c:pt idx="6">
                        <c:v>10</c:v>
                      </c:pt>
                      <c:pt idx="7">
                        <c:v>10</c:v>
                      </c:pt>
                      <c:pt idx="9">
                        <c:v>17</c:v>
                      </c:pt>
                      <c:pt idx="10">
                        <c:v>11</c:v>
                      </c:pt>
                      <c:pt idx="12">
                        <c:v>13</c:v>
                      </c:pt>
                      <c:pt idx="13">
                        <c:v>10</c:v>
                      </c:pt>
                      <c:pt idx="15">
                        <c:v>14</c:v>
                      </c:pt>
                      <c:pt idx="16">
                        <c:v>6</c:v>
                      </c:pt>
                      <c:pt idx="18">
                        <c:v>13</c:v>
                      </c:pt>
                      <c:pt idx="20">
                        <c:v>13</c:v>
                      </c:pt>
                      <c:pt idx="21">
                        <c:v>12</c:v>
                      </c:pt>
                      <c:pt idx="22">
                        <c:v>13</c:v>
                      </c:pt>
                      <c:pt idx="24">
                        <c:v>12</c:v>
                      </c:pt>
                      <c:pt idx="25" formatCode="0.00">
                        <c:v>12</c:v>
                      </c:pt>
                      <c:pt idx="26" formatCode="0.00">
                        <c:v>12</c:v>
                      </c:pt>
                      <c:pt idx="27" formatCode="0.00">
                        <c:v>12</c:v>
                      </c:pt>
                      <c:pt idx="28" formatCode="0.00">
                        <c:v>12</c:v>
                      </c:pt>
                      <c:pt idx="29" formatCode="0.00">
                        <c:v>12</c:v>
                      </c:pt>
                      <c:pt idx="30" formatCode="0.00">
                        <c:v>12</c:v>
                      </c:pt>
                      <c:pt idx="31" formatCode="0.00">
                        <c:v>12</c:v>
                      </c:pt>
                      <c:pt idx="32" formatCode="0.00">
                        <c:v>12</c:v>
                      </c:pt>
                      <c:pt idx="33" formatCode="0.00">
                        <c:v>12</c:v>
                      </c:pt>
                      <c:pt idx="34" formatCode="0.00">
                        <c:v>12</c:v>
                      </c:pt>
                      <c:pt idx="35" formatCode="0.00">
                        <c:v>12</c:v>
                      </c:pt>
                      <c:pt idx="36" formatCode="0.00">
                        <c:v>12</c:v>
                      </c:pt>
                      <c:pt idx="37" formatCode="0.00">
                        <c:v>12</c:v>
                      </c:pt>
                      <c:pt idx="38" formatCode="0.00">
                        <c:v>12</c:v>
                      </c:pt>
                      <c:pt idx="39" formatCode="0.00">
                        <c:v>12</c:v>
                      </c:pt>
                      <c:pt idx="40" formatCode="0.00">
                        <c:v>12</c:v>
                      </c:pt>
                      <c:pt idx="41" formatCode="0.00">
                        <c:v>12</c:v>
                      </c:pt>
                      <c:pt idx="42" formatCode="0.00">
                        <c:v>12</c:v>
                      </c:pt>
                      <c:pt idx="43" formatCode="0.00">
                        <c:v>12</c:v>
                      </c:pt>
                      <c:pt idx="44" formatCode="0.00">
                        <c:v>12</c:v>
                      </c:pt>
                      <c:pt idx="45" formatCode="0.00">
                        <c:v>12</c:v>
                      </c:pt>
                      <c:pt idx="46" formatCode="0.00">
                        <c:v>12</c:v>
                      </c:pt>
                      <c:pt idx="47" formatCode="0.00">
                        <c:v>12</c:v>
                      </c:pt>
                      <c:pt idx="48" formatCode="0.00">
                        <c:v>12</c:v>
                      </c:pt>
                      <c:pt idx="49" formatCode="0.00">
                        <c:v>12</c:v>
                      </c:pt>
                      <c:pt idx="50" formatCode="0.00">
                        <c:v>12</c:v>
                      </c:pt>
                      <c:pt idx="51" formatCode="0.00">
                        <c:v>12</c:v>
                      </c:pt>
                      <c:pt idx="52" formatCode="0.00">
                        <c:v>12</c:v>
                      </c:pt>
                      <c:pt idx="53" formatCode="0.00">
                        <c:v>12</c:v>
                      </c:pt>
                      <c:pt idx="54" formatCode="0.00">
                        <c:v>12</c:v>
                      </c:pt>
                      <c:pt idx="55" formatCode="0.00">
                        <c:v>12</c:v>
                      </c:pt>
                      <c:pt idx="56" formatCode="0.00">
                        <c:v>12</c:v>
                      </c:pt>
                      <c:pt idx="57" formatCode="0.00">
                        <c:v>12</c:v>
                      </c:pt>
                      <c:pt idx="58" formatCode="0.00">
                        <c:v>12</c:v>
                      </c:pt>
                      <c:pt idx="59" formatCode="0.00">
                        <c:v>12</c:v>
                      </c:pt>
                      <c:pt idx="60" formatCode="0.00">
                        <c:v>12</c:v>
                      </c:pt>
                      <c:pt idx="61" formatCode="0.00">
                        <c:v>12</c:v>
                      </c:pt>
                      <c:pt idx="62" formatCode="0.00">
                        <c:v>12</c:v>
                      </c:pt>
                      <c:pt idx="63" formatCode="0.00">
                        <c:v>12</c:v>
                      </c:pt>
                      <c:pt idx="64" formatCode="0.00">
                        <c:v>12</c:v>
                      </c:pt>
                      <c:pt idx="65" formatCode="0.00">
                        <c:v>12</c:v>
                      </c:pt>
                      <c:pt idx="66" formatCode="0.00">
                        <c:v>12</c:v>
                      </c:pt>
                      <c:pt idx="67" formatCode="0.00">
                        <c:v>12</c:v>
                      </c:pt>
                      <c:pt idx="68" formatCode="0.00">
                        <c:v>12</c:v>
                      </c:pt>
                      <c:pt idx="69" formatCode="0.00">
                        <c:v>12</c:v>
                      </c:pt>
                    </c:numCache>
                  </c:numRef>
                </c:xVal>
                <c:yVal>
                  <c:numRef>
                    <c:extLst>
                      <c:ext uri="{02D57815-91ED-43cb-92C2-25804820EDAC}">
                        <c15:formulaRef>
                          <c15:sqref>Sheet1!$F$2:$F$248</c15:sqref>
                        </c15:formulaRef>
                      </c:ext>
                    </c:extLst>
                    <c:numCache>
                      <c:formatCode>General</c:formatCode>
                      <c:ptCount val="247"/>
                      <c:pt idx="109">
                        <c:v>1</c:v>
                      </c:pt>
                      <c:pt idx="110">
                        <c:v>2</c:v>
                      </c:pt>
                      <c:pt idx="111">
                        <c:v>3</c:v>
                      </c:pt>
                      <c:pt idx="112">
                        <c:v>4</c:v>
                      </c:pt>
                      <c:pt idx="113">
                        <c:v>5</c:v>
                      </c:pt>
                      <c:pt idx="114">
                        <c:v>6</c:v>
                      </c:pt>
                      <c:pt idx="115">
                        <c:v>7</c:v>
                      </c:pt>
                      <c:pt idx="116">
                        <c:v>8</c:v>
                      </c:pt>
                      <c:pt idx="117">
                        <c:v>9</c:v>
                      </c:pt>
                      <c:pt idx="118">
                        <c:v>10</c:v>
                      </c:pt>
                      <c:pt idx="119">
                        <c:v>11</c:v>
                      </c:pt>
                      <c:pt idx="120">
                        <c:v>12</c:v>
                      </c:pt>
                      <c:pt idx="121">
                        <c:v>13</c:v>
                      </c:pt>
                      <c:pt idx="122">
                        <c:v>14</c:v>
                      </c:pt>
                      <c:pt idx="123">
                        <c:v>15</c:v>
                      </c:pt>
                      <c:pt idx="124">
                        <c:v>16</c:v>
                      </c:pt>
                      <c:pt idx="125">
                        <c:v>17</c:v>
                      </c:pt>
                      <c:pt idx="126">
                        <c:v>18</c:v>
                      </c:pt>
                      <c:pt idx="127">
                        <c:v>19</c:v>
                      </c:pt>
                      <c:pt idx="128">
                        <c:v>20</c:v>
                      </c:pt>
                      <c:pt idx="129">
                        <c:v>21</c:v>
                      </c:pt>
                    </c:numCache>
                  </c:numRef>
                </c:yVal>
                <c:smooth val="0"/>
                <c:extLst>
                  <c:ext xmlns:c16="http://schemas.microsoft.com/office/drawing/2014/chart" uri="{C3380CC4-5D6E-409C-BE32-E72D297353CC}">
                    <c16:uniqueId val="{00000005-B49C-4FDA-BEA0-7EBE77EA6DFB}"/>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Sheet1!$G$1</c15:sqref>
                        </c15:formulaRef>
                      </c:ext>
                    </c:extLst>
                    <c:strCache>
                      <c:ptCount val="1"/>
                      <c:pt idx="0">
                        <c:v>joon 4</c:v>
                      </c:pt>
                    </c:strCache>
                  </c:strRef>
                </c:tx>
                <c:marker>
                  <c:symbol val="circle"/>
                  <c:size val="10"/>
                  <c:spPr>
                    <a:solidFill>
                      <a:schemeClr val="accent5"/>
                    </a:solidFill>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12</c:v>
                      </c:pt>
                      <c:pt idx="2">
                        <c:v>16</c:v>
                      </c:pt>
                      <c:pt idx="3">
                        <c:v>16</c:v>
                      </c:pt>
                      <c:pt idx="4">
                        <c:v>13</c:v>
                      </c:pt>
                      <c:pt idx="5">
                        <c:v>9</c:v>
                      </c:pt>
                      <c:pt idx="6">
                        <c:v>10</c:v>
                      </c:pt>
                      <c:pt idx="7">
                        <c:v>10</c:v>
                      </c:pt>
                      <c:pt idx="9">
                        <c:v>17</c:v>
                      </c:pt>
                      <c:pt idx="10">
                        <c:v>11</c:v>
                      </c:pt>
                      <c:pt idx="12">
                        <c:v>13</c:v>
                      </c:pt>
                      <c:pt idx="13">
                        <c:v>10</c:v>
                      </c:pt>
                      <c:pt idx="15">
                        <c:v>14</c:v>
                      </c:pt>
                      <c:pt idx="16">
                        <c:v>6</c:v>
                      </c:pt>
                      <c:pt idx="18">
                        <c:v>13</c:v>
                      </c:pt>
                      <c:pt idx="20">
                        <c:v>13</c:v>
                      </c:pt>
                      <c:pt idx="21">
                        <c:v>12</c:v>
                      </c:pt>
                      <c:pt idx="22">
                        <c:v>13</c:v>
                      </c:pt>
                      <c:pt idx="24">
                        <c:v>12</c:v>
                      </c:pt>
                      <c:pt idx="25" formatCode="0.00">
                        <c:v>12</c:v>
                      </c:pt>
                      <c:pt idx="26" formatCode="0.00">
                        <c:v>12</c:v>
                      </c:pt>
                      <c:pt idx="27" formatCode="0.00">
                        <c:v>12</c:v>
                      </c:pt>
                      <c:pt idx="28" formatCode="0.00">
                        <c:v>12</c:v>
                      </c:pt>
                      <c:pt idx="29" formatCode="0.00">
                        <c:v>12</c:v>
                      </c:pt>
                      <c:pt idx="30" formatCode="0.00">
                        <c:v>12</c:v>
                      </c:pt>
                      <c:pt idx="31" formatCode="0.00">
                        <c:v>12</c:v>
                      </c:pt>
                      <c:pt idx="32" formatCode="0.00">
                        <c:v>12</c:v>
                      </c:pt>
                      <c:pt idx="33" formatCode="0.00">
                        <c:v>12</c:v>
                      </c:pt>
                      <c:pt idx="34" formatCode="0.00">
                        <c:v>12</c:v>
                      </c:pt>
                      <c:pt idx="35" formatCode="0.00">
                        <c:v>12</c:v>
                      </c:pt>
                      <c:pt idx="36" formatCode="0.00">
                        <c:v>12</c:v>
                      </c:pt>
                      <c:pt idx="37" formatCode="0.00">
                        <c:v>12</c:v>
                      </c:pt>
                      <c:pt idx="38" formatCode="0.00">
                        <c:v>12</c:v>
                      </c:pt>
                      <c:pt idx="39" formatCode="0.00">
                        <c:v>12</c:v>
                      </c:pt>
                      <c:pt idx="40" formatCode="0.00">
                        <c:v>12</c:v>
                      </c:pt>
                      <c:pt idx="41" formatCode="0.00">
                        <c:v>12</c:v>
                      </c:pt>
                      <c:pt idx="42" formatCode="0.00">
                        <c:v>12</c:v>
                      </c:pt>
                      <c:pt idx="43" formatCode="0.00">
                        <c:v>12</c:v>
                      </c:pt>
                      <c:pt idx="44" formatCode="0.00">
                        <c:v>12</c:v>
                      </c:pt>
                      <c:pt idx="45" formatCode="0.00">
                        <c:v>12</c:v>
                      </c:pt>
                      <c:pt idx="46" formatCode="0.00">
                        <c:v>12</c:v>
                      </c:pt>
                      <c:pt idx="47" formatCode="0.00">
                        <c:v>12</c:v>
                      </c:pt>
                      <c:pt idx="48" formatCode="0.00">
                        <c:v>12</c:v>
                      </c:pt>
                      <c:pt idx="49" formatCode="0.00">
                        <c:v>12</c:v>
                      </c:pt>
                      <c:pt idx="50" formatCode="0.00">
                        <c:v>12</c:v>
                      </c:pt>
                      <c:pt idx="51" formatCode="0.00">
                        <c:v>12</c:v>
                      </c:pt>
                      <c:pt idx="52" formatCode="0.00">
                        <c:v>12</c:v>
                      </c:pt>
                      <c:pt idx="53" formatCode="0.00">
                        <c:v>12</c:v>
                      </c:pt>
                      <c:pt idx="54" formatCode="0.00">
                        <c:v>12</c:v>
                      </c:pt>
                      <c:pt idx="55" formatCode="0.00">
                        <c:v>12</c:v>
                      </c:pt>
                      <c:pt idx="56" formatCode="0.00">
                        <c:v>12</c:v>
                      </c:pt>
                      <c:pt idx="57" formatCode="0.00">
                        <c:v>12</c:v>
                      </c:pt>
                      <c:pt idx="58" formatCode="0.00">
                        <c:v>12</c:v>
                      </c:pt>
                      <c:pt idx="59" formatCode="0.00">
                        <c:v>12</c:v>
                      </c:pt>
                      <c:pt idx="60" formatCode="0.00">
                        <c:v>12</c:v>
                      </c:pt>
                      <c:pt idx="61" formatCode="0.00">
                        <c:v>12</c:v>
                      </c:pt>
                      <c:pt idx="62" formatCode="0.00">
                        <c:v>12</c:v>
                      </c:pt>
                      <c:pt idx="63" formatCode="0.00">
                        <c:v>12</c:v>
                      </c:pt>
                      <c:pt idx="64" formatCode="0.00">
                        <c:v>12</c:v>
                      </c:pt>
                      <c:pt idx="65" formatCode="0.00">
                        <c:v>12</c:v>
                      </c:pt>
                      <c:pt idx="66" formatCode="0.00">
                        <c:v>12</c:v>
                      </c:pt>
                      <c:pt idx="67" formatCode="0.00">
                        <c:v>12</c:v>
                      </c:pt>
                      <c:pt idx="68" formatCode="0.00">
                        <c:v>12</c:v>
                      </c:pt>
                      <c:pt idx="69" formatCode="0.00">
                        <c:v>12</c:v>
                      </c:pt>
                    </c:numCache>
                  </c:numRef>
                </c:xVal>
                <c:yVal>
                  <c:numRef>
                    <c:extLst xmlns:c15="http://schemas.microsoft.com/office/drawing/2012/chart">
                      <c:ext xmlns:c15="http://schemas.microsoft.com/office/drawing/2012/chart" uri="{02D57815-91ED-43cb-92C2-25804820EDAC}">
                        <c15:formulaRef>
                          <c15:sqref>Sheet1!$G$2:$G$248</c15:sqref>
                        </c15:formulaRef>
                      </c:ext>
                    </c:extLst>
                    <c:numCache>
                      <c:formatCode>General</c:formatCode>
                      <c:ptCount val="247"/>
                      <c:pt idx="130">
                        <c:v>1</c:v>
                      </c:pt>
                      <c:pt idx="131">
                        <c:v>2</c:v>
                      </c:pt>
                      <c:pt idx="132">
                        <c:v>3</c:v>
                      </c:pt>
                      <c:pt idx="133">
                        <c:v>4</c:v>
                      </c:pt>
                      <c:pt idx="134">
                        <c:v>5</c:v>
                      </c:pt>
                      <c:pt idx="135">
                        <c:v>6</c:v>
                      </c:pt>
                      <c:pt idx="136">
                        <c:v>7</c:v>
                      </c:pt>
                      <c:pt idx="137">
                        <c:v>8</c:v>
                      </c:pt>
                      <c:pt idx="138">
                        <c:v>9</c:v>
                      </c:pt>
                      <c:pt idx="139">
                        <c:v>10</c:v>
                      </c:pt>
                      <c:pt idx="140">
                        <c:v>11</c:v>
                      </c:pt>
                      <c:pt idx="141">
                        <c:v>12</c:v>
                      </c:pt>
                      <c:pt idx="142">
                        <c:v>13</c:v>
                      </c:pt>
                      <c:pt idx="143">
                        <c:v>14</c:v>
                      </c:pt>
                      <c:pt idx="144">
                        <c:v>15</c:v>
                      </c:pt>
                      <c:pt idx="145">
                        <c:v>16</c:v>
                      </c:pt>
                      <c:pt idx="146">
                        <c:v>17</c:v>
                      </c:pt>
                      <c:pt idx="147">
                        <c:v>18</c:v>
                      </c:pt>
                      <c:pt idx="148">
                        <c:v>19</c:v>
                      </c:pt>
                      <c:pt idx="149">
                        <c:v>20</c:v>
                      </c:pt>
                      <c:pt idx="150">
                        <c:v>21</c:v>
                      </c:pt>
                    </c:numCache>
                  </c:numRef>
                </c:yVal>
                <c:smooth val="0"/>
                <c:extLst xmlns:c15="http://schemas.microsoft.com/office/drawing/2012/chart">
                  <c:ext xmlns:c16="http://schemas.microsoft.com/office/drawing/2014/chart" uri="{C3380CC4-5D6E-409C-BE32-E72D297353CC}">
                    <c16:uniqueId val="{00000006-B49C-4FDA-BEA0-7EBE77EA6DFB}"/>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Sheet1!$H$1</c15:sqref>
                        </c15:formulaRef>
                      </c:ext>
                    </c:extLst>
                    <c:strCache>
                      <c:ptCount val="1"/>
                      <c:pt idx="0">
                        <c:v>joon 5</c:v>
                      </c:pt>
                    </c:strCache>
                  </c:strRef>
                </c:tx>
                <c:spPr>
                  <a:ln>
                    <a:solidFill>
                      <a:schemeClr val="accent6"/>
                    </a:solidFill>
                  </a:ln>
                </c:spPr>
                <c:marker>
                  <c:symbol val="circle"/>
                  <c:size val="10"/>
                  <c:spPr>
                    <a:solidFill>
                      <a:schemeClr val="accent6"/>
                    </a:solidFill>
                    <a:ln>
                      <a:solidFill>
                        <a:schemeClr val="accent6"/>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12</c:v>
                      </c:pt>
                      <c:pt idx="2">
                        <c:v>16</c:v>
                      </c:pt>
                      <c:pt idx="3">
                        <c:v>16</c:v>
                      </c:pt>
                      <c:pt idx="4">
                        <c:v>13</c:v>
                      </c:pt>
                      <c:pt idx="5">
                        <c:v>9</c:v>
                      </c:pt>
                      <c:pt idx="6">
                        <c:v>10</c:v>
                      </c:pt>
                      <c:pt idx="7">
                        <c:v>10</c:v>
                      </c:pt>
                      <c:pt idx="9">
                        <c:v>17</c:v>
                      </c:pt>
                      <c:pt idx="10">
                        <c:v>11</c:v>
                      </c:pt>
                      <c:pt idx="12">
                        <c:v>13</c:v>
                      </c:pt>
                      <c:pt idx="13">
                        <c:v>10</c:v>
                      </c:pt>
                      <c:pt idx="15">
                        <c:v>14</c:v>
                      </c:pt>
                      <c:pt idx="16">
                        <c:v>6</c:v>
                      </c:pt>
                      <c:pt idx="18">
                        <c:v>13</c:v>
                      </c:pt>
                      <c:pt idx="20">
                        <c:v>13</c:v>
                      </c:pt>
                      <c:pt idx="21">
                        <c:v>12</c:v>
                      </c:pt>
                      <c:pt idx="22">
                        <c:v>13</c:v>
                      </c:pt>
                      <c:pt idx="24">
                        <c:v>12</c:v>
                      </c:pt>
                      <c:pt idx="25" formatCode="0.00">
                        <c:v>12</c:v>
                      </c:pt>
                      <c:pt idx="26" formatCode="0.00">
                        <c:v>12</c:v>
                      </c:pt>
                      <c:pt idx="27" formatCode="0.00">
                        <c:v>12</c:v>
                      </c:pt>
                      <c:pt idx="28" formatCode="0.00">
                        <c:v>12</c:v>
                      </c:pt>
                      <c:pt idx="29" formatCode="0.00">
                        <c:v>12</c:v>
                      </c:pt>
                      <c:pt idx="30" formatCode="0.00">
                        <c:v>12</c:v>
                      </c:pt>
                      <c:pt idx="31" formatCode="0.00">
                        <c:v>12</c:v>
                      </c:pt>
                      <c:pt idx="32" formatCode="0.00">
                        <c:v>12</c:v>
                      </c:pt>
                      <c:pt idx="33" formatCode="0.00">
                        <c:v>12</c:v>
                      </c:pt>
                      <c:pt idx="34" formatCode="0.00">
                        <c:v>12</c:v>
                      </c:pt>
                      <c:pt idx="35" formatCode="0.00">
                        <c:v>12</c:v>
                      </c:pt>
                      <c:pt idx="36" formatCode="0.00">
                        <c:v>12</c:v>
                      </c:pt>
                      <c:pt idx="37" formatCode="0.00">
                        <c:v>12</c:v>
                      </c:pt>
                      <c:pt idx="38" formatCode="0.00">
                        <c:v>12</c:v>
                      </c:pt>
                      <c:pt idx="39" formatCode="0.00">
                        <c:v>12</c:v>
                      </c:pt>
                      <c:pt idx="40" formatCode="0.00">
                        <c:v>12</c:v>
                      </c:pt>
                      <c:pt idx="41" formatCode="0.00">
                        <c:v>12</c:v>
                      </c:pt>
                      <c:pt idx="42" formatCode="0.00">
                        <c:v>12</c:v>
                      </c:pt>
                      <c:pt idx="43" formatCode="0.00">
                        <c:v>12</c:v>
                      </c:pt>
                      <c:pt idx="44" formatCode="0.00">
                        <c:v>12</c:v>
                      </c:pt>
                      <c:pt idx="45" formatCode="0.00">
                        <c:v>12</c:v>
                      </c:pt>
                      <c:pt idx="46" formatCode="0.00">
                        <c:v>12</c:v>
                      </c:pt>
                      <c:pt idx="47" formatCode="0.00">
                        <c:v>12</c:v>
                      </c:pt>
                      <c:pt idx="48" formatCode="0.00">
                        <c:v>12</c:v>
                      </c:pt>
                      <c:pt idx="49" formatCode="0.00">
                        <c:v>12</c:v>
                      </c:pt>
                      <c:pt idx="50" formatCode="0.00">
                        <c:v>12</c:v>
                      </c:pt>
                      <c:pt idx="51" formatCode="0.00">
                        <c:v>12</c:v>
                      </c:pt>
                      <c:pt idx="52" formatCode="0.00">
                        <c:v>12</c:v>
                      </c:pt>
                      <c:pt idx="53" formatCode="0.00">
                        <c:v>12</c:v>
                      </c:pt>
                      <c:pt idx="54" formatCode="0.00">
                        <c:v>12</c:v>
                      </c:pt>
                      <c:pt idx="55" formatCode="0.00">
                        <c:v>12</c:v>
                      </c:pt>
                      <c:pt idx="56" formatCode="0.00">
                        <c:v>12</c:v>
                      </c:pt>
                      <c:pt idx="57" formatCode="0.00">
                        <c:v>12</c:v>
                      </c:pt>
                      <c:pt idx="58" formatCode="0.00">
                        <c:v>12</c:v>
                      </c:pt>
                      <c:pt idx="59" formatCode="0.00">
                        <c:v>12</c:v>
                      </c:pt>
                      <c:pt idx="60" formatCode="0.00">
                        <c:v>12</c:v>
                      </c:pt>
                      <c:pt idx="61" formatCode="0.00">
                        <c:v>12</c:v>
                      </c:pt>
                      <c:pt idx="62" formatCode="0.00">
                        <c:v>12</c:v>
                      </c:pt>
                      <c:pt idx="63" formatCode="0.00">
                        <c:v>12</c:v>
                      </c:pt>
                      <c:pt idx="64" formatCode="0.00">
                        <c:v>12</c:v>
                      </c:pt>
                      <c:pt idx="65" formatCode="0.00">
                        <c:v>12</c:v>
                      </c:pt>
                      <c:pt idx="66" formatCode="0.00">
                        <c:v>12</c:v>
                      </c:pt>
                      <c:pt idx="67" formatCode="0.00">
                        <c:v>12</c:v>
                      </c:pt>
                      <c:pt idx="68" formatCode="0.00">
                        <c:v>12</c:v>
                      </c:pt>
                      <c:pt idx="69" formatCode="0.00">
                        <c:v>12</c:v>
                      </c:pt>
                    </c:numCache>
                  </c:numRef>
                </c:xVal>
                <c:yVal>
                  <c:numRef>
                    <c:extLst xmlns:c15="http://schemas.microsoft.com/office/drawing/2012/chart">
                      <c:ext xmlns:c15="http://schemas.microsoft.com/office/drawing/2012/chart" uri="{02D57815-91ED-43cb-92C2-25804820EDAC}">
                        <c15:formulaRef>
                          <c15:sqref>Sheet1!$H$2:$H$248</c15:sqref>
                        </c15:formulaRef>
                      </c:ext>
                    </c:extLst>
                    <c:numCache>
                      <c:formatCode>General</c:formatCode>
                      <c:ptCount val="247"/>
                      <c:pt idx="151">
                        <c:v>1</c:v>
                      </c:pt>
                      <c:pt idx="152">
                        <c:v>2</c:v>
                      </c:pt>
                      <c:pt idx="153">
                        <c:v>3</c:v>
                      </c:pt>
                      <c:pt idx="154">
                        <c:v>4</c:v>
                      </c:pt>
                      <c:pt idx="155">
                        <c:v>5</c:v>
                      </c:pt>
                      <c:pt idx="156">
                        <c:v>6</c:v>
                      </c:pt>
                      <c:pt idx="157">
                        <c:v>7</c:v>
                      </c:pt>
                      <c:pt idx="158">
                        <c:v>8</c:v>
                      </c:pt>
                      <c:pt idx="159">
                        <c:v>9</c:v>
                      </c:pt>
                      <c:pt idx="160">
                        <c:v>10</c:v>
                      </c:pt>
                      <c:pt idx="161">
                        <c:v>11</c:v>
                      </c:pt>
                      <c:pt idx="162">
                        <c:v>12</c:v>
                      </c:pt>
                      <c:pt idx="163">
                        <c:v>13</c:v>
                      </c:pt>
                      <c:pt idx="164">
                        <c:v>14</c:v>
                      </c:pt>
                      <c:pt idx="165">
                        <c:v>15</c:v>
                      </c:pt>
                      <c:pt idx="166">
                        <c:v>16</c:v>
                      </c:pt>
                      <c:pt idx="167">
                        <c:v>17</c:v>
                      </c:pt>
                      <c:pt idx="168">
                        <c:v>18</c:v>
                      </c:pt>
                      <c:pt idx="169">
                        <c:v>19</c:v>
                      </c:pt>
                      <c:pt idx="170">
                        <c:v>20</c:v>
                      </c:pt>
                      <c:pt idx="171">
                        <c:v>21</c:v>
                      </c:pt>
                    </c:numCache>
                  </c:numRef>
                </c:yVal>
                <c:smooth val="0"/>
                <c:extLst xmlns:c15="http://schemas.microsoft.com/office/drawing/2012/chart">
                  <c:ext xmlns:c16="http://schemas.microsoft.com/office/drawing/2014/chart" uri="{C3380CC4-5D6E-409C-BE32-E72D297353CC}">
                    <c16:uniqueId val="{00000007-B49C-4FDA-BEA0-7EBE77EA6DFB}"/>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Sheet1!$I$1</c15:sqref>
                        </c15:formulaRef>
                      </c:ext>
                    </c:extLst>
                    <c:strCache>
                      <c:ptCount val="1"/>
                      <c:pt idx="0">
                        <c:v>joon 6</c:v>
                      </c:pt>
                    </c:strCache>
                  </c:strRef>
                </c:tx>
                <c:spPr>
                  <a:ln>
                    <a:solidFill>
                      <a:schemeClr val="accent3"/>
                    </a:solidFill>
                  </a:ln>
                </c:spPr>
                <c:marker>
                  <c:symbol val="circle"/>
                  <c:size val="10"/>
                  <c:spPr>
                    <a:solidFill>
                      <a:schemeClr val="accent3"/>
                    </a:solidFill>
                    <a:ln>
                      <a:solidFill>
                        <a:schemeClr val="accent3"/>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12</c:v>
                      </c:pt>
                      <c:pt idx="2">
                        <c:v>16</c:v>
                      </c:pt>
                      <c:pt idx="3">
                        <c:v>16</c:v>
                      </c:pt>
                      <c:pt idx="4">
                        <c:v>13</c:v>
                      </c:pt>
                      <c:pt idx="5">
                        <c:v>9</c:v>
                      </c:pt>
                      <c:pt idx="6">
                        <c:v>10</c:v>
                      </c:pt>
                      <c:pt idx="7">
                        <c:v>10</c:v>
                      </c:pt>
                      <c:pt idx="9">
                        <c:v>17</c:v>
                      </c:pt>
                      <c:pt idx="10">
                        <c:v>11</c:v>
                      </c:pt>
                      <c:pt idx="12">
                        <c:v>13</c:v>
                      </c:pt>
                      <c:pt idx="13">
                        <c:v>10</c:v>
                      </c:pt>
                      <c:pt idx="15">
                        <c:v>14</c:v>
                      </c:pt>
                      <c:pt idx="16">
                        <c:v>6</c:v>
                      </c:pt>
                      <c:pt idx="18">
                        <c:v>13</c:v>
                      </c:pt>
                      <c:pt idx="20">
                        <c:v>13</c:v>
                      </c:pt>
                      <c:pt idx="21">
                        <c:v>12</c:v>
                      </c:pt>
                      <c:pt idx="22">
                        <c:v>13</c:v>
                      </c:pt>
                      <c:pt idx="24">
                        <c:v>12</c:v>
                      </c:pt>
                      <c:pt idx="25" formatCode="0.00">
                        <c:v>12</c:v>
                      </c:pt>
                      <c:pt idx="26" formatCode="0.00">
                        <c:v>12</c:v>
                      </c:pt>
                      <c:pt idx="27" formatCode="0.00">
                        <c:v>12</c:v>
                      </c:pt>
                      <c:pt idx="28" formatCode="0.00">
                        <c:v>12</c:v>
                      </c:pt>
                      <c:pt idx="29" formatCode="0.00">
                        <c:v>12</c:v>
                      </c:pt>
                      <c:pt idx="30" formatCode="0.00">
                        <c:v>12</c:v>
                      </c:pt>
                      <c:pt idx="31" formatCode="0.00">
                        <c:v>12</c:v>
                      </c:pt>
                      <c:pt idx="32" formatCode="0.00">
                        <c:v>12</c:v>
                      </c:pt>
                      <c:pt idx="33" formatCode="0.00">
                        <c:v>12</c:v>
                      </c:pt>
                      <c:pt idx="34" formatCode="0.00">
                        <c:v>12</c:v>
                      </c:pt>
                      <c:pt idx="35" formatCode="0.00">
                        <c:v>12</c:v>
                      </c:pt>
                      <c:pt idx="36" formatCode="0.00">
                        <c:v>12</c:v>
                      </c:pt>
                      <c:pt idx="37" formatCode="0.00">
                        <c:v>12</c:v>
                      </c:pt>
                      <c:pt idx="38" formatCode="0.00">
                        <c:v>12</c:v>
                      </c:pt>
                      <c:pt idx="39" formatCode="0.00">
                        <c:v>12</c:v>
                      </c:pt>
                      <c:pt idx="40" formatCode="0.00">
                        <c:v>12</c:v>
                      </c:pt>
                      <c:pt idx="41" formatCode="0.00">
                        <c:v>12</c:v>
                      </c:pt>
                      <c:pt idx="42" formatCode="0.00">
                        <c:v>12</c:v>
                      </c:pt>
                      <c:pt idx="43" formatCode="0.00">
                        <c:v>12</c:v>
                      </c:pt>
                      <c:pt idx="44" formatCode="0.00">
                        <c:v>12</c:v>
                      </c:pt>
                      <c:pt idx="45" formatCode="0.00">
                        <c:v>12</c:v>
                      </c:pt>
                      <c:pt idx="46" formatCode="0.00">
                        <c:v>12</c:v>
                      </c:pt>
                      <c:pt idx="47" formatCode="0.00">
                        <c:v>12</c:v>
                      </c:pt>
                      <c:pt idx="48" formatCode="0.00">
                        <c:v>12</c:v>
                      </c:pt>
                      <c:pt idx="49" formatCode="0.00">
                        <c:v>12</c:v>
                      </c:pt>
                      <c:pt idx="50" formatCode="0.00">
                        <c:v>12</c:v>
                      </c:pt>
                      <c:pt idx="51" formatCode="0.00">
                        <c:v>12</c:v>
                      </c:pt>
                      <c:pt idx="52" formatCode="0.00">
                        <c:v>12</c:v>
                      </c:pt>
                      <c:pt idx="53" formatCode="0.00">
                        <c:v>12</c:v>
                      </c:pt>
                      <c:pt idx="54" formatCode="0.00">
                        <c:v>12</c:v>
                      </c:pt>
                      <c:pt idx="55" formatCode="0.00">
                        <c:v>12</c:v>
                      </c:pt>
                      <c:pt idx="56" formatCode="0.00">
                        <c:v>12</c:v>
                      </c:pt>
                      <c:pt idx="57" formatCode="0.00">
                        <c:v>12</c:v>
                      </c:pt>
                      <c:pt idx="58" formatCode="0.00">
                        <c:v>12</c:v>
                      </c:pt>
                      <c:pt idx="59" formatCode="0.00">
                        <c:v>12</c:v>
                      </c:pt>
                      <c:pt idx="60" formatCode="0.00">
                        <c:v>12</c:v>
                      </c:pt>
                      <c:pt idx="61" formatCode="0.00">
                        <c:v>12</c:v>
                      </c:pt>
                      <c:pt idx="62" formatCode="0.00">
                        <c:v>12</c:v>
                      </c:pt>
                      <c:pt idx="63" formatCode="0.00">
                        <c:v>12</c:v>
                      </c:pt>
                      <c:pt idx="64" formatCode="0.00">
                        <c:v>12</c:v>
                      </c:pt>
                      <c:pt idx="65" formatCode="0.00">
                        <c:v>12</c:v>
                      </c:pt>
                      <c:pt idx="66" formatCode="0.00">
                        <c:v>12</c:v>
                      </c:pt>
                      <c:pt idx="67" formatCode="0.00">
                        <c:v>12</c:v>
                      </c:pt>
                      <c:pt idx="68" formatCode="0.00">
                        <c:v>12</c:v>
                      </c:pt>
                      <c:pt idx="69" formatCode="0.00">
                        <c:v>12</c:v>
                      </c:pt>
                    </c:numCache>
                  </c:numRef>
                </c:xVal>
                <c:yVal>
                  <c:numRef>
                    <c:extLst xmlns:c15="http://schemas.microsoft.com/office/drawing/2012/chart">
                      <c:ext xmlns:c15="http://schemas.microsoft.com/office/drawing/2012/chart" uri="{02D57815-91ED-43cb-92C2-25804820EDAC}">
                        <c15:formulaRef>
                          <c15:sqref>Sheet1!$I$2:$I$248</c15:sqref>
                        </c15:formulaRef>
                      </c:ext>
                    </c:extLst>
                    <c:numCache>
                      <c:formatCode>General</c:formatCode>
                      <c:ptCount val="247"/>
                      <c:pt idx="172">
                        <c:v>1</c:v>
                      </c:pt>
                      <c:pt idx="173">
                        <c:v>2</c:v>
                      </c:pt>
                      <c:pt idx="174">
                        <c:v>3</c:v>
                      </c:pt>
                      <c:pt idx="175">
                        <c:v>4</c:v>
                      </c:pt>
                      <c:pt idx="176">
                        <c:v>5</c:v>
                      </c:pt>
                      <c:pt idx="177">
                        <c:v>6</c:v>
                      </c:pt>
                      <c:pt idx="178">
                        <c:v>7</c:v>
                      </c:pt>
                      <c:pt idx="179">
                        <c:v>8</c:v>
                      </c:pt>
                      <c:pt idx="180">
                        <c:v>9</c:v>
                      </c:pt>
                      <c:pt idx="181">
                        <c:v>10</c:v>
                      </c:pt>
                      <c:pt idx="182">
                        <c:v>11</c:v>
                      </c:pt>
                      <c:pt idx="183">
                        <c:v>12</c:v>
                      </c:pt>
                      <c:pt idx="184">
                        <c:v>13</c:v>
                      </c:pt>
                      <c:pt idx="185">
                        <c:v>14</c:v>
                      </c:pt>
                      <c:pt idx="186">
                        <c:v>15</c:v>
                      </c:pt>
                      <c:pt idx="187">
                        <c:v>16</c:v>
                      </c:pt>
                      <c:pt idx="188">
                        <c:v>17</c:v>
                      </c:pt>
                      <c:pt idx="189">
                        <c:v>18</c:v>
                      </c:pt>
                      <c:pt idx="190">
                        <c:v>19</c:v>
                      </c:pt>
                      <c:pt idx="191">
                        <c:v>20</c:v>
                      </c:pt>
                      <c:pt idx="192">
                        <c:v>21</c:v>
                      </c:pt>
                    </c:numCache>
                  </c:numRef>
                </c:yVal>
                <c:smooth val="0"/>
                <c:extLst xmlns:c15="http://schemas.microsoft.com/office/drawing/2012/chart">
                  <c:ext xmlns:c16="http://schemas.microsoft.com/office/drawing/2014/chart" uri="{C3380CC4-5D6E-409C-BE32-E72D297353CC}">
                    <c16:uniqueId val="{00000008-B49C-4FDA-BEA0-7EBE77EA6DFB}"/>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Sheet1!$J$1</c15:sqref>
                        </c15:formulaRef>
                      </c:ext>
                    </c:extLst>
                    <c:strCache>
                      <c:ptCount val="1"/>
                      <c:pt idx="0">
                        <c:v>joon 7</c:v>
                      </c:pt>
                    </c:strCache>
                  </c:strRef>
                </c:tx>
                <c:spPr>
                  <a:ln>
                    <a:solidFill>
                      <a:schemeClr val="tx2"/>
                    </a:solidFill>
                  </a:ln>
                </c:spPr>
                <c:marker>
                  <c:symbol val="circle"/>
                  <c:size val="10"/>
                  <c:spPr>
                    <a:solidFill>
                      <a:schemeClr val="tx2"/>
                    </a:solidFill>
                    <a:ln>
                      <a:solidFill>
                        <a:schemeClr val="tx2"/>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12</c:v>
                      </c:pt>
                      <c:pt idx="2">
                        <c:v>16</c:v>
                      </c:pt>
                      <c:pt idx="3">
                        <c:v>16</c:v>
                      </c:pt>
                      <c:pt idx="4">
                        <c:v>13</c:v>
                      </c:pt>
                      <c:pt idx="5">
                        <c:v>9</c:v>
                      </c:pt>
                      <c:pt idx="6">
                        <c:v>10</c:v>
                      </c:pt>
                      <c:pt idx="7">
                        <c:v>10</c:v>
                      </c:pt>
                      <c:pt idx="9">
                        <c:v>17</c:v>
                      </c:pt>
                      <c:pt idx="10">
                        <c:v>11</c:v>
                      </c:pt>
                      <c:pt idx="12">
                        <c:v>13</c:v>
                      </c:pt>
                      <c:pt idx="13">
                        <c:v>10</c:v>
                      </c:pt>
                      <c:pt idx="15">
                        <c:v>14</c:v>
                      </c:pt>
                      <c:pt idx="16">
                        <c:v>6</c:v>
                      </c:pt>
                      <c:pt idx="18">
                        <c:v>13</c:v>
                      </c:pt>
                      <c:pt idx="20">
                        <c:v>13</c:v>
                      </c:pt>
                      <c:pt idx="21">
                        <c:v>12</c:v>
                      </c:pt>
                      <c:pt idx="22">
                        <c:v>13</c:v>
                      </c:pt>
                      <c:pt idx="24">
                        <c:v>12</c:v>
                      </c:pt>
                      <c:pt idx="25" formatCode="0.00">
                        <c:v>12</c:v>
                      </c:pt>
                      <c:pt idx="26" formatCode="0.00">
                        <c:v>12</c:v>
                      </c:pt>
                      <c:pt idx="27" formatCode="0.00">
                        <c:v>12</c:v>
                      </c:pt>
                      <c:pt idx="28" formatCode="0.00">
                        <c:v>12</c:v>
                      </c:pt>
                      <c:pt idx="29" formatCode="0.00">
                        <c:v>12</c:v>
                      </c:pt>
                      <c:pt idx="30" formatCode="0.00">
                        <c:v>12</c:v>
                      </c:pt>
                      <c:pt idx="31" formatCode="0.00">
                        <c:v>12</c:v>
                      </c:pt>
                      <c:pt idx="32" formatCode="0.00">
                        <c:v>12</c:v>
                      </c:pt>
                      <c:pt idx="33" formatCode="0.00">
                        <c:v>12</c:v>
                      </c:pt>
                      <c:pt idx="34" formatCode="0.00">
                        <c:v>12</c:v>
                      </c:pt>
                      <c:pt idx="35" formatCode="0.00">
                        <c:v>12</c:v>
                      </c:pt>
                      <c:pt idx="36" formatCode="0.00">
                        <c:v>12</c:v>
                      </c:pt>
                      <c:pt idx="37" formatCode="0.00">
                        <c:v>12</c:v>
                      </c:pt>
                      <c:pt idx="38" formatCode="0.00">
                        <c:v>12</c:v>
                      </c:pt>
                      <c:pt idx="39" formatCode="0.00">
                        <c:v>12</c:v>
                      </c:pt>
                      <c:pt idx="40" formatCode="0.00">
                        <c:v>12</c:v>
                      </c:pt>
                      <c:pt idx="41" formatCode="0.00">
                        <c:v>12</c:v>
                      </c:pt>
                      <c:pt idx="42" formatCode="0.00">
                        <c:v>12</c:v>
                      </c:pt>
                      <c:pt idx="43" formatCode="0.00">
                        <c:v>12</c:v>
                      </c:pt>
                      <c:pt idx="44" formatCode="0.00">
                        <c:v>12</c:v>
                      </c:pt>
                      <c:pt idx="45" formatCode="0.00">
                        <c:v>12</c:v>
                      </c:pt>
                      <c:pt idx="46" formatCode="0.00">
                        <c:v>12</c:v>
                      </c:pt>
                      <c:pt idx="47" formatCode="0.00">
                        <c:v>12</c:v>
                      </c:pt>
                      <c:pt idx="48" formatCode="0.00">
                        <c:v>12</c:v>
                      </c:pt>
                      <c:pt idx="49" formatCode="0.00">
                        <c:v>12</c:v>
                      </c:pt>
                      <c:pt idx="50" formatCode="0.00">
                        <c:v>12</c:v>
                      </c:pt>
                      <c:pt idx="51" formatCode="0.00">
                        <c:v>12</c:v>
                      </c:pt>
                      <c:pt idx="52" formatCode="0.00">
                        <c:v>12</c:v>
                      </c:pt>
                      <c:pt idx="53" formatCode="0.00">
                        <c:v>12</c:v>
                      </c:pt>
                      <c:pt idx="54" formatCode="0.00">
                        <c:v>12</c:v>
                      </c:pt>
                      <c:pt idx="55" formatCode="0.00">
                        <c:v>12</c:v>
                      </c:pt>
                      <c:pt idx="56" formatCode="0.00">
                        <c:v>12</c:v>
                      </c:pt>
                      <c:pt idx="57" formatCode="0.00">
                        <c:v>12</c:v>
                      </c:pt>
                      <c:pt idx="58" formatCode="0.00">
                        <c:v>12</c:v>
                      </c:pt>
                      <c:pt idx="59" formatCode="0.00">
                        <c:v>12</c:v>
                      </c:pt>
                      <c:pt idx="60" formatCode="0.00">
                        <c:v>12</c:v>
                      </c:pt>
                      <c:pt idx="61" formatCode="0.00">
                        <c:v>12</c:v>
                      </c:pt>
                      <c:pt idx="62" formatCode="0.00">
                        <c:v>12</c:v>
                      </c:pt>
                      <c:pt idx="63" formatCode="0.00">
                        <c:v>12</c:v>
                      </c:pt>
                      <c:pt idx="64" formatCode="0.00">
                        <c:v>12</c:v>
                      </c:pt>
                      <c:pt idx="65" formatCode="0.00">
                        <c:v>12</c:v>
                      </c:pt>
                      <c:pt idx="66" formatCode="0.00">
                        <c:v>12</c:v>
                      </c:pt>
                      <c:pt idx="67" formatCode="0.00">
                        <c:v>12</c:v>
                      </c:pt>
                      <c:pt idx="68" formatCode="0.00">
                        <c:v>12</c:v>
                      </c:pt>
                      <c:pt idx="69" formatCode="0.00">
                        <c:v>12</c:v>
                      </c:pt>
                    </c:numCache>
                  </c:numRef>
                </c:xVal>
                <c:yVal>
                  <c:numRef>
                    <c:extLst xmlns:c15="http://schemas.microsoft.com/office/drawing/2012/chart">
                      <c:ext xmlns:c15="http://schemas.microsoft.com/office/drawing/2012/chart" uri="{02D57815-91ED-43cb-92C2-25804820EDAC}">
                        <c15:formulaRef>
                          <c15:sqref>Sheet1!$J$2:$J$248</c15:sqref>
                        </c15:formulaRef>
                      </c:ext>
                    </c:extLst>
                    <c:numCache>
                      <c:formatCode>General</c:formatCode>
                      <c:ptCount val="247"/>
                      <c:pt idx="193">
                        <c:v>1</c:v>
                      </c:pt>
                      <c:pt idx="194">
                        <c:v>2</c:v>
                      </c:pt>
                      <c:pt idx="195">
                        <c:v>3</c:v>
                      </c:pt>
                      <c:pt idx="196">
                        <c:v>4</c:v>
                      </c:pt>
                      <c:pt idx="197">
                        <c:v>5</c:v>
                      </c:pt>
                      <c:pt idx="198">
                        <c:v>6</c:v>
                      </c:pt>
                      <c:pt idx="199">
                        <c:v>7</c:v>
                      </c:pt>
                      <c:pt idx="200">
                        <c:v>8</c:v>
                      </c:pt>
                      <c:pt idx="201">
                        <c:v>9</c:v>
                      </c:pt>
                      <c:pt idx="202">
                        <c:v>10</c:v>
                      </c:pt>
                      <c:pt idx="203">
                        <c:v>11</c:v>
                      </c:pt>
                      <c:pt idx="204">
                        <c:v>12</c:v>
                      </c:pt>
                      <c:pt idx="205">
                        <c:v>13</c:v>
                      </c:pt>
                      <c:pt idx="206">
                        <c:v>14</c:v>
                      </c:pt>
                      <c:pt idx="207">
                        <c:v>15</c:v>
                      </c:pt>
                      <c:pt idx="208">
                        <c:v>16</c:v>
                      </c:pt>
                      <c:pt idx="209">
                        <c:v>17</c:v>
                      </c:pt>
                      <c:pt idx="210">
                        <c:v>18</c:v>
                      </c:pt>
                      <c:pt idx="211">
                        <c:v>19</c:v>
                      </c:pt>
                      <c:pt idx="212">
                        <c:v>20</c:v>
                      </c:pt>
                      <c:pt idx="213">
                        <c:v>21</c:v>
                      </c:pt>
                    </c:numCache>
                  </c:numRef>
                </c:yVal>
                <c:smooth val="0"/>
                <c:extLst xmlns:c15="http://schemas.microsoft.com/office/drawing/2012/chart">
                  <c:ext xmlns:c16="http://schemas.microsoft.com/office/drawing/2014/chart" uri="{C3380CC4-5D6E-409C-BE32-E72D297353CC}">
                    <c16:uniqueId val="{00000009-B49C-4FDA-BEA0-7EBE77EA6DFB}"/>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Sheet1!$K$1</c15:sqref>
                        </c15:formulaRef>
                      </c:ext>
                    </c:extLst>
                    <c:strCache>
                      <c:ptCount val="1"/>
                      <c:pt idx="0">
                        <c:v>joon 8</c:v>
                      </c:pt>
                    </c:strCache>
                  </c:strRef>
                </c:tx>
                <c:spPr>
                  <a:ln>
                    <a:solidFill>
                      <a:srgbClr val="131C6B"/>
                    </a:solidFill>
                  </a:ln>
                </c:spPr>
                <c:marker>
                  <c:symbol val="circle"/>
                  <c:size val="10"/>
                  <c:spPr>
                    <a:solidFill>
                      <a:srgbClr val="131C6B"/>
                    </a:solidFill>
                    <a:ln>
                      <a:solidFill>
                        <a:srgbClr val="131C6B"/>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12</c:v>
                      </c:pt>
                      <c:pt idx="2">
                        <c:v>16</c:v>
                      </c:pt>
                      <c:pt idx="3">
                        <c:v>16</c:v>
                      </c:pt>
                      <c:pt idx="4">
                        <c:v>13</c:v>
                      </c:pt>
                      <c:pt idx="5">
                        <c:v>9</c:v>
                      </c:pt>
                      <c:pt idx="6">
                        <c:v>10</c:v>
                      </c:pt>
                      <c:pt idx="7">
                        <c:v>10</c:v>
                      </c:pt>
                      <c:pt idx="9">
                        <c:v>17</c:v>
                      </c:pt>
                      <c:pt idx="10">
                        <c:v>11</c:v>
                      </c:pt>
                      <c:pt idx="12">
                        <c:v>13</c:v>
                      </c:pt>
                      <c:pt idx="13">
                        <c:v>10</c:v>
                      </c:pt>
                      <c:pt idx="15">
                        <c:v>14</c:v>
                      </c:pt>
                      <c:pt idx="16">
                        <c:v>6</c:v>
                      </c:pt>
                      <c:pt idx="18">
                        <c:v>13</c:v>
                      </c:pt>
                      <c:pt idx="20">
                        <c:v>13</c:v>
                      </c:pt>
                      <c:pt idx="21">
                        <c:v>12</c:v>
                      </c:pt>
                      <c:pt idx="22">
                        <c:v>13</c:v>
                      </c:pt>
                      <c:pt idx="24">
                        <c:v>12</c:v>
                      </c:pt>
                      <c:pt idx="25" formatCode="0.00">
                        <c:v>12</c:v>
                      </c:pt>
                      <c:pt idx="26" formatCode="0.00">
                        <c:v>12</c:v>
                      </c:pt>
                      <c:pt idx="27" formatCode="0.00">
                        <c:v>12</c:v>
                      </c:pt>
                      <c:pt idx="28" formatCode="0.00">
                        <c:v>12</c:v>
                      </c:pt>
                      <c:pt idx="29" formatCode="0.00">
                        <c:v>12</c:v>
                      </c:pt>
                      <c:pt idx="30" formatCode="0.00">
                        <c:v>12</c:v>
                      </c:pt>
                      <c:pt idx="31" formatCode="0.00">
                        <c:v>12</c:v>
                      </c:pt>
                      <c:pt idx="32" formatCode="0.00">
                        <c:v>12</c:v>
                      </c:pt>
                      <c:pt idx="33" formatCode="0.00">
                        <c:v>12</c:v>
                      </c:pt>
                      <c:pt idx="34" formatCode="0.00">
                        <c:v>12</c:v>
                      </c:pt>
                      <c:pt idx="35" formatCode="0.00">
                        <c:v>12</c:v>
                      </c:pt>
                      <c:pt idx="36" formatCode="0.00">
                        <c:v>12</c:v>
                      </c:pt>
                      <c:pt idx="37" formatCode="0.00">
                        <c:v>12</c:v>
                      </c:pt>
                      <c:pt idx="38" formatCode="0.00">
                        <c:v>12</c:v>
                      </c:pt>
                      <c:pt idx="39" formatCode="0.00">
                        <c:v>12</c:v>
                      </c:pt>
                      <c:pt idx="40" formatCode="0.00">
                        <c:v>12</c:v>
                      </c:pt>
                      <c:pt idx="41" formatCode="0.00">
                        <c:v>12</c:v>
                      </c:pt>
                      <c:pt idx="42" formatCode="0.00">
                        <c:v>12</c:v>
                      </c:pt>
                      <c:pt idx="43" formatCode="0.00">
                        <c:v>12</c:v>
                      </c:pt>
                      <c:pt idx="44" formatCode="0.00">
                        <c:v>12</c:v>
                      </c:pt>
                      <c:pt idx="45" formatCode="0.00">
                        <c:v>12</c:v>
                      </c:pt>
                      <c:pt idx="46" formatCode="0.00">
                        <c:v>12</c:v>
                      </c:pt>
                      <c:pt idx="47" formatCode="0.00">
                        <c:v>12</c:v>
                      </c:pt>
                      <c:pt idx="48" formatCode="0.00">
                        <c:v>12</c:v>
                      </c:pt>
                      <c:pt idx="49" formatCode="0.00">
                        <c:v>12</c:v>
                      </c:pt>
                      <c:pt idx="50" formatCode="0.00">
                        <c:v>12</c:v>
                      </c:pt>
                      <c:pt idx="51" formatCode="0.00">
                        <c:v>12</c:v>
                      </c:pt>
                      <c:pt idx="52" formatCode="0.00">
                        <c:v>12</c:v>
                      </c:pt>
                      <c:pt idx="53" formatCode="0.00">
                        <c:v>12</c:v>
                      </c:pt>
                      <c:pt idx="54" formatCode="0.00">
                        <c:v>12</c:v>
                      </c:pt>
                      <c:pt idx="55" formatCode="0.00">
                        <c:v>12</c:v>
                      </c:pt>
                      <c:pt idx="56" formatCode="0.00">
                        <c:v>12</c:v>
                      </c:pt>
                      <c:pt idx="57" formatCode="0.00">
                        <c:v>12</c:v>
                      </c:pt>
                      <c:pt idx="58" formatCode="0.00">
                        <c:v>12</c:v>
                      </c:pt>
                      <c:pt idx="59" formatCode="0.00">
                        <c:v>12</c:v>
                      </c:pt>
                      <c:pt idx="60" formatCode="0.00">
                        <c:v>12</c:v>
                      </c:pt>
                      <c:pt idx="61" formatCode="0.00">
                        <c:v>12</c:v>
                      </c:pt>
                      <c:pt idx="62" formatCode="0.00">
                        <c:v>12</c:v>
                      </c:pt>
                      <c:pt idx="63" formatCode="0.00">
                        <c:v>12</c:v>
                      </c:pt>
                      <c:pt idx="64" formatCode="0.00">
                        <c:v>12</c:v>
                      </c:pt>
                      <c:pt idx="65" formatCode="0.00">
                        <c:v>12</c:v>
                      </c:pt>
                      <c:pt idx="66" formatCode="0.00">
                        <c:v>12</c:v>
                      </c:pt>
                      <c:pt idx="67" formatCode="0.00">
                        <c:v>12</c:v>
                      </c:pt>
                      <c:pt idx="68" formatCode="0.00">
                        <c:v>12</c:v>
                      </c:pt>
                      <c:pt idx="69" formatCode="0.00">
                        <c:v>12</c:v>
                      </c:pt>
                    </c:numCache>
                  </c:numRef>
                </c:xVal>
                <c:yVal>
                  <c:numRef>
                    <c:extLst xmlns:c15="http://schemas.microsoft.com/office/drawing/2012/chart">
                      <c:ext xmlns:c15="http://schemas.microsoft.com/office/drawing/2012/chart" uri="{02D57815-91ED-43cb-92C2-25804820EDAC}">
                        <c15:formulaRef>
                          <c15:sqref>Sheet1!$K$2:$K$248</c15:sqref>
                        </c15:formulaRef>
                      </c:ext>
                    </c:extLst>
                    <c:numCache>
                      <c:formatCode>General</c:formatCode>
                      <c:ptCount val="247"/>
                      <c:pt idx="214">
                        <c:v>1</c:v>
                      </c:pt>
                      <c:pt idx="215">
                        <c:v>2</c:v>
                      </c:pt>
                      <c:pt idx="216">
                        <c:v>3</c:v>
                      </c:pt>
                      <c:pt idx="217">
                        <c:v>4</c:v>
                      </c:pt>
                      <c:pt idx="218">
                        <c:v>5</c:v>
                      </c:pt>
                      <c:pt idx="219">
                        <c:v>6</c:v>
                      </c:pt>
                      <c:pt idx="220">
                        <c:v>7</c:v>
                      </c:pt>
                      <c:pt idx="221">
                        <c:v>8</c:v>
                      </c:pt>
                      <c:pt idx="222">
                        <c:v>9</c:v>
                      </c:pt>
                      <c:pt idx="223">
                        <c:v>10</c:v>
                      </c:pt>
                      <c:pt idx="224">
                        <c:v>11</c:v>
                      </c:pt>
                      <c:pt idx="225">
                        <c:v>12</c:v>
                      </c:pt>
                      <c:pt idx="226">
                        <c:v>13</c:v>
                      </c:pt>
                      <c:pt idx="227">
                        <c:v>14</c:v>
                      </c:pt>
                      <c:pt idx="228">
                        <c:v>15</c:v>
                      </c:pt>
                      <c:pt idx="229">
                        <c:v>16</c:v>
                      </c:pt>
                      <c:pt idx="230">
                        <c:v>17</c:v>
                      </c:pt>
                      <c:pt idx="231">
                        <c:v>18</c:v>
                      </c:pt>
                      <c:pt idx="232">
                        <c:v>19</c:v>
                      </c:pt>
                      <c:pt idx="233">
                        <c:v>20</c:v>
                      </c:pt>
                      <c:pt idx="234">
                        <c:v>21</c:v>
                      </c:pt>
                    </c:numCache>
                  </c:numRef>
                </c:yVal>
                <c:smooth val="0"/>
                <c:extLst xmlns:c15="http://schemas.microsoft.com/office/drawing/2012/chart">
                  <c:ext xmlns:c16="http://schemas.microsoft.com/office/drawing/2014/chart" uri="{C3380CC4-5D6E-409C-BE32-E72D297353CC}">
                    <c16:uniqueId val="{0000000A-B49C-4FDA-BEA0-7EBE77EA6DFB}"/>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Sheet1!$L$1</c15:sqref>
                        </c15:formulaRef>
                      </c:ext>
                    </c:extLst>
                    <c:strCache>
                      <c:ptCount val="1"/>
                      <c:pt idx="0">
                        <c:v>joon 9</c:v>
                      </c:pt>
                    </c:strCache>
                  </c:strRef>
                </c:tx>
                <c:spPr>
                  <a:ln>
                    <a:solidFill>
                      <a:schemeClr val="accent5">
                        <a:lumMod val="60000"/>
                        <a:lumOff val="40000"/>
                      </a:schemeClr>
                    </a:solidFill>
                  </a:ln>
                </c:spPr>
                <c:marker>
                  <c:symbol val="circle"/>
                  <c:size val="10"/>
                  <c:spPr>
                    <a:solidFill>
                      <a:schemeClr val="accent5">
                        <a:lumMod val="60000"/>
                        <a:lumOff val="40000"/>
                      </a:schemeClr>
                    </a:solidFill>
                    <a:ln>
                      <a:solidFill>
                        <a:schemeClr val="accent5">
                          <a:lumMod val="60000"/>
                          <a:lumOff val="40000"/>
                        </a:schemeClr>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12</c:v>
                      </c:pt>
                      <c:pt idx="2">
                        <c:v>16</c:v>
                      </c:pt>
                      <c:pt idx="3">
                        <c:v>16</c:v>
                      </c:pt>
                      <c:pt idx="4">
                        <c:v>13</c:v>
                      </c:pt>
                      <c:pt idx="5">
                        <c:v>9</c:v>
                      </c:pt>
                      <c:pt idx="6">
                        <c:v>10</c:v>
                      </c:pt>
                      <c:pt idx="7">
                        <c:v>10</c:v>
                      </c:pt>
                      <c:pt idx="9">
                        <c:v>17</c:v>
                      </c:pt>
                      <c:pt idx="10">
                        <c:v>11</c:v>
                      </c:pt>
                      <c:pt idx="12">
                        <c:v>13</c:v>
                      </c:pt>
                      <c:pt idx="13">
                        <c:v>10</c:v>
                      </c:pt>
                      <c:pt idx="15">
                        <c:v>14</c:v>
                      </c:pt>
                      <c:pt idx="16">
                        <c:v>6</c:v>
                      </c:pt>
                      <c:pt idx="18">
                        <c:v>13</c:v>
                      </c:pt>
                      <c:pt idx="20">
                        <c:v>13</c:v>
                      </c:pt>
                      <c:pt idx="21">
                        <c:v>12</c:v>
                      </c:pt>
                      <c:pt idx="22">
                        <c:v>13</c:v>
                      </c:pt>
                      <c:pt idx="24">
                        <c:v>12</c:v>
                      </c:pt>
                      <c:pt idx="25" formatCode="0.00">
                        <c:v>12</c:v>
                      </c:pt>
                      <c:pt idx="26" formatCode="0.00">
                        <c:v>12</c:v>
                      </c:pt>
                      <c:pt idx="27" formatCode="0.00">
                        <c:v>12</c:v>
                      </c:pt>
                      <c:pt idx="28" formatCode="0.00">
                        <c:v>12</c:v>
                      </c:pt>
                      <c:pt idx="29" formatCode="0.00">
                        <c:v>12</c:v>
                      </c:pt>
                      <c:pt idx="30" formatCode="0.00">
                        <c:v>12</c:v>
                      </c:pt>
                      <c:pt idx="31" formatCode="0.00">
                        <c:v>12</c:v>
                      </c:pt>
                      <c:pt idx="32" formatCode="0.00">
                        <c:v>12</c:v>
                      </c:pt>
                      <c:pt idx="33" formatCode="0.00">
                        <c:v>12</c:v>
                      </c:pt>
                      <c:pt idx="34" formatCode="0.00">
                        <c:v>12</c:v>
                      </c:pt>
                      <c:pt idx="35" formatCode="0.00">
                        <c:v>12</c:v>
                      </c:pt>
                      <c:pt idx="36" formatCode="0.00">
                        <c:v>12</c:v>
                      </c:pt>
                      <c:pt idx="37" formatCode="0.00">
                        <c:v>12</c:v>
                      </c:pt>
                      <c:pt idx="38" formatCode="0.00">
                        <c:v>12</c:v>
                      </c:pt>
                      <c:pt idx="39" formatCode="0.00">
                        <c:v>12</c:v>
                      </c:pt>
                      <c:pt idx="40" formatCode="0.00">
                        <c:v>12</c:v>
                      </c:pt>
                      <c:pt idx="41" formatCode="0.00">
                        <c:v>12</c:v>
                      </c:pt>
                      <c:pt idx="42" formatCode="0.00">
                        <c:v>12</c:v>
                      </c:pt>
                      <c:pt idx="43" formatCode="0.00">
                        <c:v>12</c:v>
                      </c:pt>
                      <c:pt idx="44" formatCode="0.00">
                        <c:v>12</c:v>
                      </c:pt>
                      <c:pt idx="45" formatCode="0.00">
                        <c:v>12</c:v>
                      </c:pt>
                      <c:pt idx="46" formatCode="0.00">
                        <c:v>12</c:v>
                      </c:pt>
                      <c:pt idx="47" formatCode="0.00">
                        <c:v>12</c:v>
                      </c:pt>
                      <c:pt idx="48" formatCode="0.00">
                        <c:v>12</c:v>
                      </c:pt>
                      <c:pt idx="49" formatCode="0.00">
                        <c:v>12</c:v>
                      </c:pt>
                      <c:pt idx="50" formatCode="0.00">
                        <c:v>12</c:v>
                      </c:pt>
                      <c:pt idx="51" formatCode="0.00">
                        <c:v>12</c:v>
                      </c:pt>
                      <c:pt idx="52" formatCode="0.00">
                        <c:v>12</c:v>
                      </c:pt>
                      <c:pt idx="53" formatCode="0.00">
                        <c:v>12</c:v>
                      </c:pt>
                      <c:pt idx="54" formatCode="0.00">
                        <c:v>12</c:v>
                      </c:pt>
                      <c:pt idx="55" formatCode="0.00">
                        <c:v>12</c:v>
                      </c:pt>
                      <c:pt idx="56" formatCode="0.00">
                        <c:v>12</c:v>
                      </c:pt>
                      <c:pt idx="57" formatCode="0.00">
                        <c:v>12</c:v>
                      </c:pt>
                      <c:pt idx="58" formatCode="0.00">
                        <c:v>12</c:v>
                      </c:pt>
                      <c:pt idx="59" formatCode="0.00">
                        <c:v>12</c:v>
                      </c:pt>
                      <c:pt idx="60" formatCode="0.00">
                        <c:v>12</c:v>
                      </c:pt>
                      <c:pt idx="61" formatCode="0.00">
                        <c:v>12</c:v>
                      </c:pt>
                      <c:pt idx="62" formatCode="0.00">
                        <c:v>12</c:v>
                      </c:pt>
                      <c:pt idx="63" formatCode="0.00">
                        <c:v>12</c:v>
                      </c:pt>
                      <c:pt idx="64" formatCode="0.00">
                        <c:v>12</c:v>
                      </c:pt>
                      <c:pt idx="65" formatCode="0.00">
                        <c:v>12</c:v>
                      </c:pt>
                      <c:pt idx="66" formatCode="0.00">
                        <c:v>12</c:v>
                      </c:pt>
                      <c:pt idx="67" formatCode="0.00">
                        <c:v>12</c:v>
                      </c:pt>
                      <c:pt idx="68" formatCode="0.00">
                        <c:v>12</c:v>
                      </c:pt>
                      <c:pt idx="69" formatCode="0.00">
                        <c:v>12</c:v>
                      </c:pt>
                    </c:numCache>
                  </c:numRef>
                </c:xVal>
                <c:yVal>
                  <c:numRef>
                    <c:extLst xmlns:c15="http://schemas.microsoft.com/office/drawing/2012/chart">
                      <c:ext xmlns:c15="http://schemas.microsoft.com/office/drawing/2012/chart" uri="{02D57815-91ED-43cb-92C2-25804820EDAC}">
                        <c15:formulaRef>
                          <c15:sqref>Sheet1!$L$2:$L$248</c15:sqref>
                        </c15:formulaRef>
                      </c:ext>
                    </c:extLst>
                    <c:numCache>
                      <c:formatCode>General</c:formatCode>
                      <c:ptCount val="247"/>
                      <c:pt idx="235">
                        <c:v>1</c:v>
                      </c:pt>
                      <c:pt idx="236">
                        <c:v>2</c:v>
                      </c:pt>
                      <c:pt idx="237">
                        <c:v>3</c:v>
                      </c:pt>
                      <c:pt idx="238">
                        <c:v>4</c:v>
                      </c:pt>
                      <c:pt idx="239">
                        <c:v>5</c:v>
                      </c:pt>
                      <c:pt idx="240">
                        <c:v>6</c:v>
                      </c:pt>
                      <c:pt idx="241">
                        <c:v>7</c:v>
                      </c:pt>
                      <c:pt idx="242">
                        <c:v>8</c:v>
                      </c:pt>
                      <c:pt idx="243">
                        <c:v>9</c:v>
                      </c:pt>
                      <c:pt idx="244">
                        <c:v>10</c:v>
                      </c:pt>
                      <c:pt idx="245">
                        <c:v>11</c:v>
                      </c:pt>
                      <c:pt idx="246">
                        <c:v>13</c:v>
                      </c:pt>
                    </c:numCache>
                  </c:numRef>
                </c:yVal>
                <c:smooth val="0"/>
                <c:extLst xmlns:c15="http://schemas.microsoft.com/office/drawing/2012/chart">
                  <c:ext xmlns:c16="http://schemas.microsoft.com/office/drawing/2014/chart" uri="{C3380CC4-5D6E-409C-BE32-E72D297353CC}">
                    <c16:uniqueId val="{0000000B-B49C-4FDA-BEA0-7EBE77EA6DFB}"/>
                  </c:ext>
                </c:extLst>
              </c15:ser>
            </c15:filteredScatterSeries>
            <c15:filteredScatterSeries>
              <c15:ser>
                <c:idx val="12"/>
                <c:order val="10"/>
                <c:tx>
                  <c:strRef>
                    <c:extLst xmlns:c15="http://schemas.microsoft.com/office/drawing/2012/chart">
                      <c:ext xmlns:c15="http://schemas.microsoft.com/office/drawing/2012/chart" uri="{02D57815-91ED-43cb-92C2-25804820EDAC}">
                        <c15:formulaRef>
                          <c15:sqref>Sheet1!$M$1</c15:sqref>
                        </c15:formulaRef>
                      </c:ext>
                    </c:extLst>
                    <c:strCache>
                      <c:ptCount val="1"/>
                      <c:pt idx="0">
                        <c:v>joon 10</c:v>
                      </c:pt>
                    </c:strCache>
                  </c:strRef>
                </c:tx>
                <c:spPr>
                  <a:ln>
                    <a:solidFill>
                      <a:schemeClr val="tx2">
                        <a:lumMod val="75000"/>
                      </a:schemeClr>
                    </a:solidFill>
                  </a:ln>
                </c:spPr>
                <c:marker>
                  <c:symbol val="circle"/>
                  <c:size val="10"/>
                  <c:spPr>
                    <a:solidFill>
                      <a:schemeClr val="tx2">
                        <a:lumMod val="75000"/>
                      </a:schemeClr>
                    </a:solidFill>
                    <a:ln>
                      <a:solidFill>
                        <a:schemeClr val="tx2">
                          <a:lumMod val="75000"/>
                        </a:schemeClr>
                      </a:solidFill>
                    </a:ln>
                  </c:spPr>
                </c:marker>
                <c:dLbls>
                  <c:delete val="1"/>
                </c:dLbls>
                <c:xVal>
                  <c:numRef>
                    <c:extLst xmlns:c15="http://schemas.microsoft.com/office/drawing/2012/chart">
                      <c:ext xmlns:c15="http://schemas.microsoft.com/office/drawing/2012/chart" uri="{02D57815-91ED-43cb-92C2-25804820EDAC}">
                        <c15:formulaRef>
                          <c15:sqref>Sheet1!$B$2:$B$261</c15:sqref>
                        </c15:formulaRef>
                      </c:ext>
                    </c:extLst>
                    <c:numCache>
                      <c:formatCode>General</c:formatCode>
                      <c:ptCount val="260"/>
                      <c:pt idx="0">
                        <c:v>12</c:v>
                      </c:pt>
                      <c:pt idx="2">
                        <c:v>16</c:v>
                      </c:pt>
                      <c:pt idx="3">
                        <c:v>16</c:v>
                      </c:pt>
                      <c:pt idx="4">
                        <c:v>13</c:v>
                      </c:pt>
                      <c:pt idx="5">
                        <c:v>9</c:v>
                      </c:pt>
                      <c:pt idx="6">
                        <c:v>10</c:v>
                      </c:pt>
                      <c:pt idx="7">
                        <c:v>10</c:v>
                      </c:pt>
                      <c:pt idx="9">
                        <c:v>17</c:v>
                      </c:pt>
                      <c:pt idx="10">
                        <c:v>11</c:v>
                      </c:pt>
                      <c:pt idx="12">
                        <c:v>13</c:v>
                      </c:pt>
                      <c:pt idx="13">
                        <c:v>10</c:v>
                      </c:pt>
                      <c:pt idx="15">
                        <c:v>14</c:v>
                      </c:pt>
                      <c:pt idx="16">
                        <c:v>6</c:v>
                      </c:pt>
                      <c:pt idx="18">
                        <c:v>13</c:v>
                      </c:pt>
                      <c:pt idx="20">
                        <c:v>13</c:v>
                      </c:pt>
                      <c:pt idx="21">
                        <c:v>12</c:v>
                      </c:pt>
                      <c:pt idx="22">
                        <c:v>13</c:v>
                      </c:pt>
                      <c:pt idx="24">
                        <c:v>12</c:v>
                      </c:pt>
                      <c:pt idx="25" formatCode="0.00">
                        <c:v>12</c:v>
                      </c:pt>
                      <c:pt idx="26" formatCode="0.00">
                        <c:v>12</c:v>
                      </c:pt>
                      <c:pt idx="27" formatCode="0.00">
                        <c:v>12</c:v>
                      </c:pt>
                      <c:pt idx="28" formatCode="0.00">
                        <c:v>12</c:v>
                      </c:pt>
                      <c:pt idx="29" formatCode="0.00">
                        <c:v>12</c:v>
                      </c:pt>
                      <c:pt idx="30" formatCode="0.00">
                        <c:v>12</c:v>
                      </c:pt>
                      <c:pt idx="31" formatCode="0.00">
                        <c:v>12</c:v>
                      </c:pt>
                      <c:pt idx="32" formatCode="0.00">
                        <c:v>12</c:v>
                      </c:pt>
                      <c:pt idx="33" formatCode="0.00">
                        <c:v>12</c:v>
                      </c:pt>
                      <c:pt idx="34" formatCode="0.00">
                        <c:v>12</c:v>
                      </c:pt>
                      <c:pt idx="35" formatCode="0.00">
                        <c:v>12</c:v>
                      </c:pt>
                      <c:pt idx="36" formatCode="0.00">
                        <c:v>12</c:v>
                      </c:pt>
                      <c:pt idx="37" formatCode="0.00">
                        <c:v>12</c:v>
                      </c:pt>
                      <c:pt idx="38" formatCode="0.00">
                        <c:v>12</c:v>
                      </c:pt>
                      <c:pt idx="39" formatCode="0.00">
                        <c:v>12</c:v>
                      </c:pt>
                      <c:pt idx="40" formatCode="0.00">
                        <c:v>12</c:v>
                      </c:pt>
                      <c:pt idx="41" formatCode="0.00">
                        <c:v>12</c:v>
                      </c:pt>
                      <c:pt idx="42" formatCode="0.00">
                        <c:v>12</c:v>
                      </c:pt>
                      <c:pt idx="43" formatCode="0.00">
                        <c:v>12</c:v>
                      </c:pt>
                      <c:pt idx="44" formatCode="0.00">
                        <c:v>12</c:v>
                      </c:pt>
                      <c:pt idx="45" formatCode="0.00">
                        <c:v>12</c:v>
                      </c:pt>
                      <c:pt idx="46" formatCode="0.00">
                        <c:v>12</c:v>
                      </c:pt>
                      <c:pt idx="47" formatCode="0.00">
                        <c:v>12</c:v>
                      </c:pt>
                      <c:pt idx="48" formatCode="0.00">
                        <c:v>12</c:v>
                      </c:pt>
                      <c:pt idx="49" formatCode="0.00">
                        <c:v>12</c:v>
                      </c:pt>
                      <c:pt idx="50" formatCode="0.00">
                        <c:v>12</c:v>
                      </c:pt>
                      <c:pt idx="51" formatCode="0.00">
                        <c:v>12</c:v>
                      </c:pt>
                      <c:pt idx="52" formatCode="0.00">
                        <c:v>12</c:v>
                      </c:pt>
                      <c:pt idx="53" formatCode="0.00">
                        <c:v>12</c:v>
                      </c:pt>
                      <c:pt idx="54" formatCode="0.00">
                        <c:v>12</c:v>
                      </c:pt>
                      <c:pt idx="55" formatCode="0.00">
                        <c:v>12</c:v>
                      </c:pt>
                      <c:pt idx="56" formatCode="0.00">
                        <c:v>12</c:v>
                      </c:pt>
                      <c:pt idx="57" formatCode="0.00">
                        <c:v>12</c:v>
                      </c:pt>
                      <c:pt idx="58" formatCode="0.00">
                        <c:v>12</c:v>
                      </c:pt>
                      <c:pt idx="59" formatCode="0.00">
                        <c:v>12</c:v>
                      </c:pt>
                      <c:pt idx="60" formatCode="0.00">
                        <c:v>12</c:v>
                      </c:pt>
                      <c:pt idx="61" formatCode="0.00">
                        <c:v>12</c:v>
                      </c:pt>
                      <c:pt idx="62" formatCode="0.00">
                        <c:v>12</c:v>
                      </c:pt>
                      <c:pt idx="63" formatCode="0.00">
                        <c:v>12</c:v>
                      </c:pt>
                      <c:pt idx="64" formatCode="0.00">
                        <c:v>12</c:v>
                      </c:pt>
                      <c:pt idx="65" formatCode="0.00">
                        <c:v>12</c:v>
                      </c:pt>
                      <c:pt idx="66" formatCode="0.00">
                        <c:v>12</c:v>
                      </c:pt>
                      <c:pt idx="67" formatCode="0.00">
                        <c:v>12</c:v>
                      </c:pt>
                      <c:pt idx="68" formatCode="0.00">
                        <c:v>12</c:v>
                      </c:pt>
                      <c:pt idx="69" formatCode="0.00">
                        <c:v>12</c:v>
                      </c:pt>
                    </c:numCache>
                  </c:numRef>
                </c:xVal>
                <c:yVal>
                  <c:numRef>
                    <c:extLst xmlns:c15="http://schemas.microsoft.com/office/drawing/2012/chart">
                      <c:ext xmlns:c15="http://schemas.microsoft.com/office/drawing/2012/chart" uri="{02D57815-91ED-43cb-92C2-25804820EDAC}">
                        <c15:formulaRef>
                          <c15:sqref>Sheet1!$M$2:$M$261</c15:sqref>
                        </c15:formulaRef>
                      </c:ext>
                    </c:extLst>
                    <c:numCache>
                      <c:formatCode>General</c:formatCode>
                      <c:ptCount val="260"/>
                      <c:pt idx="247">
                        <c:v>1</c:v>
                      </c:pt>
                      <c:pt idx="248">
                        <c:v>2</c:v>
                      </c:pt>
                      <c:pt idx="249">
                        <c:v>3</c:v>
                      </c:pt>
                      <c:pt idx="250">
                        <c:v>4</c:v>
                      </c:pt>
                      <c:pt idx="251">
                        <c:v>5</c:v>
                      </c:pt>
                      <c:pt idx="252">
                        <c:v>6</c:v>
                      </c:pt>
                      <c:pt idx="253">
                        <c:v>7</c:v>
                      </c:pt>
                      <c:pt idx="254">
                        <c:v>8</c:v>
                      </c:pt>
                      <c:pt idx="255">
                        <c:v>9</c:v>
                      </c:pt>
                      <c:pt idx="256">
                        <c:v>10</c:v>
                      </c:pt>
                      <c:pt idx="257">
                        <c:v>11</c:v>
                      </c:pt>
                      <c:pt idx="258">
                        <c:v>12</c:v>
                      </c:pt>
                      <c:pt idx="259">
                        <c:v>13</c:v>
                      </c:pt>
                    </c:numCache>
                  </c:numRef>
                </c:yVal>
                <c:smooth val="0"/>
                <c:extLst xmlns:c15="http://schemas.microsoft.com/office/drawing/2012/chart">
                  <c:ext xmlns:c16="http://schemas.microsoft.com/office/drawing/2014/chart" uri="{C3380CC4-5D6E-409C-BE32-E72D297353CC}">
                    <c16:uniqueId val="{0000000C-B49C-4FDA-BEA0-7EBE77EA6DFB}"/>
                  </c:ext>
                </c:extLst>
              </c15:ser>
            </c15:filteredScatterSeries>
            <c15:filteredScatterSeries>
              <c15:ser>
                <c:idx val="13"/>
                <c:order val="11"/>
                <c:tx>
                  <c:strRef>
                    <c:extLst xmlns:c15="http://schemas.microsoft.com/office/drawing/2012/chart">
                      <c:ext xmlns:c15="http://schemas.microsoft.com/office/drawing/2012/chart" uri="{02D57815-91ED-43cb-92C2-25804820EDAC}">
                        <c15:formulaRef>
                          <c15:sqref>Sheet1!$N$1</c15:sqref>
                        </c15:formulaRef>
                      </c:ext>
                    </c:extLst>
                    <c:strCache>
                      <c:ptCount val="1"/>
                      <c:pt idx="0">
                        <c:v>joon 11</c:v>
                      </c:pt>
                    </c:strCache>
                  </c:strRef>
                </c:tx>
                <c:spPr>
                  <a:ln>
                    <a:solidFill>
                      <a:schemeClr val="accent4">
                        <a:lumMod val="40000"/>
                        <a:lumOff val="60000"/>
                      </a:schemeClr>
                    </a:solidFill>
                  </a:ln>
                </c:spPr>
                <c:marker>
                  <c:symbol val="circle"/>
                  <c:size val="10"/>
                  <c:spPr>
                    <a:solidFill>
                      <a:schemeClr val="accent4">
                        <a:lumMod val="40000"/>
                        <a:lumOff val="60000"/>
                      </a:schemeClr>
                    </a:solidFill>
                    <a:ln>
                      <a:solidFill>
                        <a:schemeClr val="accent4">
                          <a:lumMod val="40000"/>
                          <a:lumOff val="60000"/>
                        </a:schemeClr>
                      </a:solidFill>
                    </a:ln>
                  </c:spPr>
                </c:marker>
                <c:dLbls>
                  <c:delete val="1"/>
                </c:dLbls>
                <c:xVal>
                  <c:numRef>
                    <c:extLst xmlns:c15="http://schemas.microsoft.com/office/drawing/2012/chart">
                      <c:ext xmlns:c15="http://schemas.microsoft.com/office/drawing/2012/chart" uri="{02D57815-91ED-43cb-92C2-25804820EDAC}">
                        <c15:formulaRef>
                          <c15:sqref>Sheet1!$B$2:$B$274</c15:sqref>
                        </c15:formulaRef>
                      </c:ext>
                    </c:extLst>
                    <c:numCache>
                      <c:formatCode>General</c:formatCode>
                      <c:ptCount val="273"/>
                      <c:pt idx="0">
                        <c:v>12</c:v>
                      </c:pt>
                      <c:pt idx="2">
                        <c:v>16</c:v>
                      </c:pt>
                      <c:pt idx="3">
                        <c:v>16</c:v>
                      </c:pt>
                      <c:pt idx="4">
                        <c:v>13</c:v>
                      </c:pt>
                      <c:pt idx="5">
                        <c:v>9</c:v>
                      </c:pt>
                      <c:pt idx="6">
                        <c:v>10</c:v>
                      </c:pt>
                      <c:pt idx="7">
                        <c:v>10</c:v>
                      </c:pt>
                      <c:pt idx="9">
                        <c:v>17</c:v>
                      </c:pt>
                      <c:pt idx="10">
                        <c:v>11</c:v>
                      </c:pt>
                      <c:pt idx="12">
                        <c:v>13</c:v>
                      </c:pt>
                      <c:pt idx="13">
                        <c:v>10</c:v>
                      </c:pt>
                      <c:pt idx="15">
                        <c:v>14</c:v>
                      </c:pt>
                      <c:pt idx="16">
                        <c:v>6</c:v>
                      </c:pt>
                      <c:pt idx="18">
                        <c:v>13</c:v>
                      </c:pt>
                      <c:pt idx="20">
                        <c:v>13</c:v>
                      </c:pt>
                      <c:pt idx="21">
                        <c:v>12</c:v>
                      </c:pt>
                      <c:pt idx="22">
                        <c:v>13</c:v>
                      </c:pt>
                      <c:pt idx="24">
                        <c:v>12</c:v>
                      </c:pt>
                      <c:pt idx="25" formatCode="0.00">
                        <c:v>12</c:v>
                      </c:pt>
                      <c:pt idx="26" formatCode="0.00">
                        <c:v>12</c:v>
                      </c:pt>
                      <c:pt idx="27" formatCode="0.00">
                        <c:v>12</c:v>
                      </c:pt>
                      <c:pt idx="28" formatCode="0.00">
                        <c:v>12</c:v>
                      </c:pt>
                      <c:pt idx="29" formatCode="0.00">
                        <c:v>12</c:v>
                      </c:pt>
                      <c:pt idx="30" formatCode="0.00">
                        <c:v>12</c:v>
                      </c:pt>
                      <c:pt idx="31" formatCode="0.00">
                        <c:v>12</c:v>
                      </c:pt>
                      <c:pt idx="32" formatCode="0.00">
                        <c:v>12</c:v>
                      </c:pt>
                      <c:pt idx="33" formatCode="0.00">
                        <c:v>12</c:v>
                      </c:pt>
                      <c:pt idx="34" formatCode="0.00">
                        <c:v>12</c:v>
                      </c:pt>
                      <c:pt idx="35" formatCode="0.00">
                        <c:v>12</c:v>
                      </c:pt>
                      <c:pt idx="36" formatCode="0.00">
                        <c:v>12</c:v>
                      </c:pt>
                      <c:pt idx="37" formatCode="0.00">
                        <c:v>12</c:v>
                      </c:pt>
                      <c:pt idx="38" formatCode="0.00">
                        <c:v>12</c:v>
                      </c:pt>
                      <c:pt idx="39" formatCode="0.00">
                        <c:v>12</c:v>
                      </c:pt>
                      <c:pt idx="40" formatCode="0.00">
                        <c:v>12</c:v>
                      </c:pt>
                      <c:pt idx="41" formatCode="0.00">
                        <c:v>12</c:v>
                      </c:pt>
                      <c:pt idx="42" formatCode="0.00">
                        <c:v>12</c:v>
                      </c:pt>
                      <c:pt idx="43" formatCode="0.00">
                        <c:v>12</c:v>
                      </c:pt>
                      <c:pt idx="44" formatCode="0.00">
                        <c:v>12</c:v>
                      </c:pt>
                      <c:pt idx="45" formatCode="0.00">
                        <c:v>12</c:v>
                      </c:pt>
                      <c:pt idx="46" formatCode="0.00">
                        <c:v>12</c:v>
                      </c:pt>
                      <c:pt idx="47" formatCode="0.00">
                        <c:v>12</c:v>
                      </c:pt>
                      <c:pt idx="48" formatCode="0.00">
                        <c:v>12</c:v>
                      </c:pt>
                      <c:pt idx="49" formatCode="0.00">
                        <c:v>12</c:v>
                      </c:pt>
                      <c:pt idx="50" formatCode="0.00">
                        <c:v>12</c:v>
                      </c:pt>
                      <c:pt idx="51" formatCode="0.00">
                        <c:v>12</c:v>
                      </c:pt>
                      <c:pt idx="52" formatCode="0.00">
                        <c:v>12</c:v>
                      </c:pt>
                      <c:pt idx="53" formatCode="0.00">
                        <c:v>12</c:v>
                      </c:pt>
                      <c:pt idx="54" formatCode="0.00">
                        <c:v>12</c:v>
                      </c:pt>
                      <c:pt idx="55" formatCode="0.00">
                        <c:v>12</c:v>
                      </c:pt>
                      <c:pt idx="56" formatCode="0.00">
                        <c:v>12</c:v>
                      </c:pt>
                      <c:pt idx="57" formatCode="0.00">
                        <c:v>12</c:v>
                      </c:pt>
                      <c:pt idx="58" formatCode="0.00">
                        <c:v>12</c:v>
                      </c:pt>
                      <c:pt idx="59" formatCode="0.00">
                        <c:v>12</c:v>
                      </c:pt>
                      <c:pt idx="60" formatCode="0.00">
                        <c:v>12</c:v>
                      </c:pt>
                      <c:pt idx="61" formatCode="0.00">
                        <c:v>12</c:v>
                      </c:pt>
                      <c:pt idx="62" formatCode="0.00">
                        <c:v>12</c:v>
                      </c:pt>
                      <c:pt idx="63" formatCode="0.00">
                        <c:v>12</c:v>
                      </c:pt>
                      <c:pt idx="64" formatCode="0.00">
                        <c:v>12</c:v>
                      </c:pt>
                      <c:pt idx="65" formatCode="0.00">
                        <c:v>12</c:v>
                      </c:pt>
                      <c:pt idx="66" formatCode="0.00">
                        <c:v>12</c:v>
                      </c:pt>
                      <c:pt idx="67" formatCode="0.00">
                        <c:v>12</c:v>
                      </c:pt>
                      <c:pt idx="68" formatCode="0.00">
                        <c:v>12</c:v>
                      </c:pt>
                      <c:pt idx="69" formatCode="0.00">
                        <c:v>12</c:v>
                      </c:pt>
                    </c:numCache>
                  </c:numRef>
                </c:xVal>
                <c:yVal>
                  <c:numRef>
                    <c:extLst xmlns:c15="http://schemas.microsoft.com/office/drawing/2012/chart">
                      <c:ext xmlns:c15="http://schemas.microsoft.com/office/drawing/2012/chart" uri="{02D57815-91ED-43cb-92C2-25804820EDAC}">
                        <c15:formulaRef>
                          <c15:sqref>Sheet1!$N$2:$N$274</c15:sqref>
                        </c15:formulaRef>
                      </c:ext>
                    </c:extLst>
                    <c:numCache>
                      <c:formatCode>General</c:formatCode>
                      <c:ptCount val="273"/>
                      <c:pt idx="260">
                        <c:v>1</c:v>
                      </c:pt>
                      <c:pt idx="261">
                        <c:v>2</c:v>
                      </c:pt>
                      <c:pt idx="262">
                        <c:v>3</c:v>
                      </c:pt>
                      <c:pt idx="263">
                        <c:v>4</c:v>
                      </c:pt>
                      <c:pt idx="264">
                        <c:v>5</c:v>
                      </c:pt>
                      <c:pt idx="265">
                        <c:v>6</c:v>
                      </c:pt>
                      <c:pt idx="266">
                        <c:v>7</c:v>
                      </c:pt>
                      <c:pt idx="267">
                        <c:v>8</c:v>
                      </c:pt>
                      <c:pt idx="268">
                        <c:v>9</c:v>
                      </c:pt>
                      <c:pt idx="269">
                        <c:v>10</c:v>
                      </c:pt>
                      <c:pt idx="270">
                        <c:v>11</c:v>
                      </c:pt>
                      <c:pt idx="271">
                        <c:v>12</c:v>
                      </c:pt>
                      <c:pt idx="272">
                        <c:v>13</c:v>
                      </c:pt>
                    </c:numCache>
                  </c:numRef>
                </c:yVal>
                <c:smooth val="0"/>
                <c:extLst xmlns:c15="http://schemas.microsoft.com/office/drawing/2012/chart">
                  <c:ext xmlns:c16="http://schemas.microsoft.com/office/drawing/2014/chart" uri="{C3380CC4-5D6E-409C-BE32-E72D297353CC}">
                    <c16:uniqueId val="{0000000D-B49C-4FDA-BEA0-7EBE77EA6DFB}"/>
                  </c:ext>
                </c:extLst>
              </c15:ser>
            </c15:filteredScatterSeries>
          </c:ext>
        </c:extLst>
      </c:scatterChart>
      <c:valAx>
        <c:axId val="1071154416"/>
        <c:scaling>
          <c:orientation val="minMax"/>
          <c:max val="120"/>
          <c:min val="0"/>
        </c:scaling>
        <c:delete val="0"/>
        <c:axPos val="t"/>
        <c:numFmt formatCode="0\%" sourceLinked="0"/>
        <c:majorTickMark val="none"/>
        <c:minorTickMark val="none"/>
        <c:tickLblPos val="none"/>
        <c:spPr>
          <a:ln>
            <a:noFill/>
          </a:ln>
        </c:spPr>
        <c:txPr>
          <a:bodyPr rot="0" vert="horz"/>
          <a:lstStyle/>
          <a:p>
            <a:pPr>
              <a:defRPr/>
            </a:pPr>
            <a:endParaRPr lang="et-EE"/>
          </a:p>
        </c:txPr>
        <c:crossAx val="1071155200"/>
        <c:crossesAt val="0"/>
        <c:crossBetween val="midCat"/>
        <c:majorUnit val="20"/>
        <c:minorUnit val="20"/>
      </c:valAx>
      <c:valAx>
        <c:axId val="1071155200"/>
        <c:scaling>
          <c:orientation val="maxMin"/>
          <c:max val="36.5"/>
          <c:min val="0.5"/>
        </c:scaling>
        <c:delete val="0"/>
        <c:axPos val="l"/>
        <c:numFmt formatCode="General" sourceLinked="1"/>
        <c:majorTickMark val="none"/>
        <c:minorTickMark val="none"/>
        <c:tickLblPos val="none"/>
        <c:spPr>
          <a:ln>
            <a:noFill/>
          </a:ln>
        </c:spPr>
        <c:crossAx val="1071154416"/>
        <c:crosses val="autoZero"/>
        <c:crossBetween val="midCat"/>
        <c:majorUnit val="1"/>
      </c:valAx>
      <c:valAx>
        <c:axId val="1071155592"/>
        <c:scaling>
          <c:orientation val="minMax"/>
        </c:scaling>
        <c:delete val="1"/>
        <c:axPos val="b"/>
        <c:numFmt formatCode="General" sourceLinked="1"/>
        <c:majorTickMark val="out"/>
        <c:minorTickMark val="none"/>
        <c:tickLblPos val="none"/>
        <c:crossAx val="1071160296"/>
        <c:crosses val="max"/>
        <c:crossBetween val="between"/>
      </c:valAx>
      <c:catAx>
        <c:axId val="1071160296"/>
        <c:scaling>
          <c:orientation val="maxMin"/>
        </c:scaling>
        <c:delete val="1"/>
        <c:axPos val="l"/>
        <c:numFmt formatCode="General" sourceLinked="1"/>
        <c:majorTickMark val="out"/>
        <c:minorTickMark val="none"/>
        <c:tickLblPos val="none"/>
        <c:crossAx val="1071155592"/>
        <c:crosses val="autoZero"/>
        <c:auto val="1"/>
        <c:lblAlgn val="ctr"/>
        <c:lblOffset val="100"/>
        <c:noMultiLvlLbl val="0"/>
      </c:catAx>
      <c:spPr>
        <a:ln>
          <a:noFill/>
        </a:ln>
      </c:spPr>
    </c:plotArea>
    <c:plotVisOnly val="1"/>
    <c:dispBlanksAs val="gap"/>
    <c:showDLblsOverMax val="0"/>
  </c:chart>
  <c:txPr>
    <a:bodyPr/>
    <a:lstStyle/>
    <a:p>
      <a:pPr>
        <a:defRPr sz="1000"/>
      </a:pPr>
      <a:endParaRPr lang="et-EE"/>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05455732865805"/>
          <c:y val="2.5399719913276289E-2"/>
          <c:w val="0.62853999554051954"/>
          <c:h val="0.94436599837239188"/>
        </c:manualLayout>
      </c:layout>
      <c:barChart>
        <c:barDir val="bar"/>
        <c:grouping val="clustered"/>
        <c:varyColors val="0"/>
        <c:ser>
          <c:idx val="1"/>
          <c:order val="0"/>
          <c:tx>
            <c:strRef>
              <c:f>Sheet1!$C$1</c:f>
              <c:strCache>
                <c:ptCount val="1"/>
                <c:pt idx="0">
                  <c:v>Nõustun täielikult</c:v>
                </c:pt>
              </c:strCache>
            </c:strRef>
          </c:tx>
          <c:spPr>
            <a:solidFill>
              <a:schemeClr val="bg2"/>
            </a:solidFill>
          </c:spPr>
          <c:invertIfNegative val="0"/>
          <c:dPt>
            <c:idx val="0"/>
            <c:invertIfNegative val="0"/>
            <c:bubble3D val="0"/>
            <c:spPr>
              <a:solidFill>
                <a:schemeClr val="bg2">
                  <a:lumMod val="75000"/>
                </a:schemeClr>
              </a:solidFill>
            </c:spPr>
            <c:extLst>
              <c:ext xmlns:c16="http://schemas.microsoft.com/office/drawing/2014/chart" uri="{C3380CC4-5D6E-409C-BE32-E72D297353CC}">
                <c16:uniqueId val="{00000001-5E55-400C-9B50-43CFD67D9034}"/>
              </c:ext>
            </c:extLst>
          </c:dPt>
          <c:dLbls>
            <c:numFmt formatCode="0&quot;%&quot;" sourceLinked="0"/>
            <c:spPr>
              <a:noFill/>
              <a:ln>
                <a:noFill/>
              </a:ln>
              <a:effectLst/>
            </c:spPr>
            <c:txPr>
              <a:bodyPr wrap="square" lIns="38100" tIns="19050" rIns="38100" bIns="19050" anchor="ctr">
                <a:spAutoFit/>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Sheet1!$B$2:$B$248</c:f>
              <c:numCache>
                <c:formatCode>General</c:formatCode>
                <c:ptCount val="247"/>
                <c:pt idx="0">
                  <c:v>14</c:v>
                </c:pt>
                <c:pt idx="2">
                  <c:v>26</c:v>
                </c:pt>
                <c:pt idx="3">
                  <c:v>22</c:v>
                </c:pt>
                <c:pt idx="4">
                  <c:v>16</c:v>
                </c:pt>
                <c:pt idx="5">
                  <c:v>13</c:v>
                </c:pt>
                <c:pt idx="6">
                  <c:v>10</c:v>
                </c:pt>
                <c:pt idx="7">
                  <c:v>6</c:v>
                </c:pt>
                <c:pt idx="9">
                  <c:v>23</c:v>
                </c:pt>
                <c:pt idx="10">
                  <c:v>13</c:v>
                </c:pt>
                <c:pt idx="12">
                  <c:v>15</c:v>
                </c:pt>
                <c:pt idx="13">
                  <c:v>12</c:v>
                </c:pt>
                <c:pt idx="15">
                  <c:v>16</c:v>
                </c:pt>
                <c:pt idx="16">
                  <c:v>9</c:v>
                </c:pt>
                <c:pt idx="18">
                  <c:v>17</c:v>
                </c:pt>
                <c:pt idx="20">
                  <c:v>16</c:v>
                </c:pt>
                <c:pt idx="21">
                  <c:v>20</c:v>
                </c:pt>
                <c:pt idx="22">
                  <c:v>26</c:v>
                </c:pt>
                <c:pt idx="24">
                  <c:v>20</c:v>
                </c:pt>
                <c:pt idx="25" formatCode="0.00">
                  <c:v>14</c:v>
                </c:pt>
                <c:pt idx="26" formatCode="0.00">
                  <c:v>14</c:v>
                </c:pt>
                <c:pt idx="27" formatCode="0.00">
                  <c:v>14</c:v>
                </c:pt>
                <c:pt idx="28" formatCode="0.00">
                  <c:v>14</c:v>
                </c:pt>
                <c:pt idx="29" formatCode="0.00">
                  <c:v>14</c:v>
                </c:pt>
                <c:pt idx="30" formatCode="0.00">
                  <c:v>14</c:v>
                </c:pt>
                <c:pt idx="31" formatCode="0.00">
                  <c:v>14</c:v>
                </c:pt>
                <c:pt idx="32" formatCode="0.00">
                  <c:v>14</c:v>
                </c:pt>
                <c:pt idx="33" formatCode="0.00">
                  <c:v>14</c:v>
                </c:pt>
                <c:pt idx="34" formatCode="0.00">
                  <c:v>14</c:v>
                </c:pt>
                <c:pt idx="35" formatCode="0.00">
                  <c:v>14</c:v>
                </c:pt>
                <c:pt idx="36" formatCode="0.00">
                  <c:v>14</c:v>
                </c:pt>
                <c:pt idx="37" formatCode="0.00">
                  <c:v>14</c:v>
                </c:pt>
                <c:pt idx="38" formatCode="0.00">
                  <c:v>14</c:v>
                </c:pt>
                <c:pt idx="39" formatCode="0.00">
                  <c:v>14</c:v>
                </c:pt>
                <c:pt idx="40" formatCode="0.00">
                  <c:v>14</c:v>
                </c:pt>
                <c:pt idx="41" formatCode="0.00">
                  <c:v>14</c:v>
                </c:pt>
                <c:pt idx="42" formatCode="0.00">
                  <c:v>14</c:v>
                </c:pt>
                <c:pt idx="43" formatCode="0.00">
                  <c:v>14</c:v>
                </c:pt>
                <c:pt idx="44" formatCode="0.00">
                  <c:v>14</c:v>
                </c:pt>
                <c:pt idx="45" formatCode="0.00">
                  <c:v>14</c:v>
                </c:pt>
                <c:pt idx="46" formatCode="0.00">
                  <c:v>14</c:v>
                </c:pt>
                <c:pt idx="47" formatCode="0.00">
                  <c:v>14</c:v>
                </c:pt>
                <c:pt idx="48" formatCode="0.00">
                  <c:v>14</c:v>
                </c:pt>
                <c:pt idx="49" formatCode="0.00">
                  <c:v>14</c:v>
                </c:pt>
                <c:pt idx="50" formatCode="0.00">
                  <c:v>14</c:v>
                </c:pt>
                <c:pt idx="51" formatCode="0.00">
                  <c:v>14</c:v>
                </c:pt>
                <c:pt idx="52" formatCode="0.00">
                  <c:v>14</c:v>
                </c:pt>
                <c:pt idx="53" formatCode="0.00">
                  <c:v>14</c:v>
                </c:pt>
                <c:pt idx="54" formatCode="0.00">
                  <c:v>14</c:v>
                </c:pt>
                <c:pt idx="55" formatCode="0.00">
                  <c:v>14</c:v>
                </c:pt>
                <c:pt idx="56" formatCode="0.00">
                  <c:v>14</c:v>
                </c:pt>
                <c:pt idx="57" formatCode="0.00">
                  <c:v>14</c:v>
                </c:pt>
                <c:pt idx="58" formatCode="0.00">
                  <c:v>14</c:v>
                </c:pt>
                <c:pt idx="59" formatCode="0.00">
                  <c:v>14</c:v>
                </c:pt>
                <c:pt idx="60" formatCode="0.00">
                  <c:v>14</c:v>
                </c:pt>
                <c:pt idx="61" formatCode="0.00">
                  <c:v>14</c:v>
                </c:pt>
                <c:pt idx="62" formatCode="0.00">
                  <c:v>14</c:v>
                </c:pt>
                <c:pt idx="63" formatCode="0.00">
                  <c:v>14</c:v>
                </c:pt>
                <c:pt idx="64" formatCode="0.00">
                  <c:v>14</c:v>
                </c:pt>
                <c:pt idx="65" formatCode="0.00">
                  <c:v>14</c:v>
                </c:pt>
                <c:pt idx="66" formatCode="0.00">
                  <c:v>14</c:v>
                </c:pt>
                <c:pt idx="67" formatCode="0.00">
                  <c:v>14</c:v>
                </c:pt>
                <c:pt idx="68" formatCode="0.00">
                  <c:v>14</c:v>
                </c:pt>
                <c:pt idx="69" formatCode="0.00">
                  <c:v>14</c:v>
                </c:pt>
              </c:numCache>
            </c:numRef>
          </c:cat>
          <c:val>
            <c:numRef>
              <c:f>Sheet1!$B$2:$B$26</c:f>
              <c:numCache>
                <c:formatCode>General</c:formatCode>
                <c:ptCount val="25"/>
                <c:pt idx="0">
                  <c:v>14</c:v>
                </c:pt>
                <c:pt idx="2">
                  <c:v>26</c:v>
                </c:pt>
                <c:pt idx="3">
                  <c:v>22</c:v>
                </c:pt>
                <c:pt idx="4">
                  <c:v>16</c:v>
                </c:pt>
                <c:pt idx="5">
                  <c:v>13</c:v>
                </c:pt>
                <c:pt idx="6">
                  <c:v>10</c:v>
                </c:pt>
                <c:pt idx="7">
                  <c:v>6</c:v>
                </c:pt>
                <c:pt idx="9">
                  <c:v>23</c:v>
                </c:pt>
                <c:pt idx="10">
                  <c:v>13</c:v>
                </c:pt>
                <c:pt idx="12">
                  <c:v>15</c:v>
                </c:pt>
                <c:pt idx="13">
                  <c:v>12</c:v>
                </c:pt>
                <c:pt idx="15">
                  <c:v>16</c:v>
                </c:pt>
                <c:pt idx="16">
                  <c:v>9</c:v>
                </c:pt>
                <c:pt idx="18">
                  <c:v>17</c:v>
                </c:pt>
                <c:pt idx="20">
                  <c:v>16</c:v>
                </c:pt>
                <c:pt idx="21">
                  <c:v>20</c:v>
                </c:pt>
                <c:pt idx="22">
                  <c:v>26</c:v>
                </c:pt>
                <c:pt idx="24">
                  <c:v>20</c:v>
                </c:pt>
              </c:numCache>
            </c:numRef>
          </c:val>
          <c:extLst>
            <c:ext xmlns:c16="http://schemas.microsoft.com/office/drawing/2014/chart" uri="{C3380CC4-5D6E-409C-BE32-E72D297353CC}">
              <c16:uniqueId val="{00000002-5E55-400C-9B50-43CFD67D9034}"/>
            </c:ext>
          </c:extLst>
        </c:ser>
        <c:dLbls>
          <c:showLegendKey val="0"/>
          <c:showVal val="0"/>
          <c:showCatName val="0"/>
          <c:showSerName val="0"/>
          <c:showPercent val="0"/>
          <c:showBubbleSize val="0"/>
        </c:dLbls>
        <c:gapWidth val="20"/>
        <c:axId val="1071160296"/>
        <c:axId val="1071155592"/>
      </c:barChart>
      <c:scatterChart>
        <c:scatterStyle val="lineMarker"/>
        <c:varyColors val="0"/>
        <c:ser>
          <c:idx val="0"/>
          <c:order val="1"/>
          <c:tx>
            <c:strRef>
              <c:f>Sheet1!$D$1</c:f>
              <c:strCache>
                <c:ptCount val="1"/>
                <c:pt idx="0">
                  <c:v>KESKMINE</c:v>
                </c:pt>
              </c:strCache>
            </c:strRef>
          </c:tx>
          <c:spPr>
            <a:ln w="19050">
              <a:solidFill>
                <a:schemeClr val="bg2">
                  <a:lumMod val="75000"/>
                </a:schemeClr>
              </a:solidFill>
            </a:ln>
          </c:spPr>
          <c:marker>
            <c:symbol val="none"/>
          </c:marker>
          <c:dLbls>
            <c:delete val="1"/>
          </c:dLbls>
          <c:xVal>
            <c:numRef>
              <c:f>Sheet1!$B$2:$B$248</c:f>
              <c:numCache>
                <c:formatCode>General</c:formatCode>
                <c:ptCount val="247"/>
                <c:pt idx="0">
                  <c:v>14</c:v>
                </c:pt>
                <c:pt idx="2">
                  <c:v>26</c:v>
                </c:pt>
                <c:pt idx="3">
                  <c:v>22</c:v>
                </c:pt>
                <c:pt idx="4">
                  <c:v>16</c:v>
                </c:pt>
                <c:pt idx="5">
                  <c:v>13</c:v>
                </c:pt>
                <c:pt idx="6">
                  <c:v>10</c:v>
                </c:pt>
                <c:pt idx="7">
                  <c:v>6</c:v>
                </c:pt>
                <c:pt idx="9">
                  <c:v>23</c:v>
                </c:pt>
                <c:pt idx="10">
                  <c:v>13</c:v>
                </c:pt>
                <c:pt idx="12">
                  <c:v>15</c:v>
                </c:pt>
                <c:pt idx="13">
                  <c:v>12</c:v>
                </c:pt>
                <c:pt idx="15">
                  <c:v>16</c:v>
                </c:pt>
                <c:pt idx="16">
                  <c:v>9</c:v>
                </c:pt>
                <c:pt idx="18">
                  <c:v>17</c:v>
                </c:pt>
                <c:pt idx="20">
                  <c:v>16</c:v>
                </c:pt>
                <c:pt idx="21">
                  <c:v>20</c:v>
                </c:pt>
                <c:pt idx="22">
                  <c:v>26</c:v>
                </c:pt>
                <c:pt idx="24">
                  <c:v>20</c:v>
                </c:pt>
                <c:pt idx="25" formatCode="0.00">
                  <c:v>14</c:v>
                </c:pt>
                <c:pt idx="26" formatCode="0.00">
                  <c:v>14</c:v>
                </c:pt>
                <c:pt idx="27" formatCode="0.00">
                  <c:v>14</c:v>
                </c:pt>
                <c:pt idx="28" formatCode="0.00">
                  <c:v>14</c:v>
                </c:pt>
                <c:pt idx="29" formatCode="0.00">
                  <c:v>14</c:v>
                </c:pt>
                <c:pt idx="30" formatCode="0.00">
                  <c:v>14</c:v>
                </c:pt>
                <c:pt idx="31" formatCode="0.00">
                  <c:v>14</c:v>
                </c:pt>
                <c:pt idx="32" formatCode="0.00">
                  <c:v>14</c:v>
                </c:pt>
                <c:pt idx="33" formatCode="0.00">
                  <c:v>14</c:v>
                </c:pt>
                <c:pt idx="34" formatCode="0.00">
                  <c:v>14</c:v>
                </c:pt>
                <c:pt idx="35" formatCode="0.00">
                  <c:v>14</c:v>
                </c:pt>
                <c:pt idx="36" formatCode="0.00">
                  <c:v>14</c:v>
                </c:pt>
                <c:pt idx="37" formatCode="0.00">
                  <c:v>14</c:v>
                </c:pt>
                <c:pt idx="38" formatCode="0.00">
                  <c:v>14</c:v>
                </c:pt>
                <c:pt idx="39" formatCode="0.00">
                  <c:v>14</c:v>
                </c:pt>
                <c:pt idx="40" formatCode="0.00">
                  <c:v>14</c:v>
                </c:pt>
                <c:pt idx="41" formatCode="0.00">
                  <c:v>14</c:v>
                </c:pt>
                <c:pt idx="42" formatCode="0.00">
                  <c:v>14</c:v>
                </c:pt>
                <c:pt idx="43" formatCode="0.00">
                  <c:v>14</c:v>
                </c:pt>
                <c:pt idx="44" formatCode="0.00">
                  <c:v>14</c:v>
                </c:pt>
                <c:pt idx="45" formatCode="0.00">
                  <c:v>14</c:v>
                </c:pt>
                <c:pt idx="46" formatCode="0.00">
                  <c:v>14</c:v>
                </c:pt>
                <c:pt idx="47" formatCode="0.00">
                  <c:v>14</c:v>
                </c:pt>
                <c:pt idx="48" formatCode="0.00">
                  <c:v>14</c:v>
                </c:pt>
                <c:pt idx="49" formatCode="0.00">
                  <c:v>14</c:v>
                </c:pt>
                <c:pt idx="50" formatCode="0.00">
                  <c:v>14</c:v>
                </c:pt>
                <c:pt idx="51" formatCode="0.00">
                  <c:v>14</c:v>
                </c:pt>
                <c:pt idx="52" formatCode="0.00">
                  <c:v>14</c:v>
                </c:pt>
                <c:pt idx="53" formatCode="0.00">
                  <c:v>14</c:v>
                </c:pt>
                <c:pt idx="54" formatCode="0.00">
                  <c:v>14</c:v>
                </c:pt>
                <c:pt idx="55" formatCode="0.00">
                  <c:v>14</c:v>
                </c:pt>
                <c:pt idx="56" formatCode="0.00">
                  <c:v>14</c:v>
                </c:pt>
                <c:pt idx="57" formatCode="0.00">
                  <c:v>14</c:v>
                </c:pt>
                <c:pt idx="58" formatCode="0.00">
                  <c:v>14</c:v>
                </c:pt>
                <c:pt idx="59" formatCode="0.00">
                  <c:v>14</c:v>
                </c:pt>
                <c:pt idx="60" formatCode="0.00">
                  <c:v>14</c:v>
                </c:pt>
                <c:pt idx="61" formatCode="0.00">
                  <c:v>14</c:v>
                </c:pt>
                <c:pt idx="62" formatCode="0.00">
                  <c:v>14</c:v>
                </c:pt>
                <c:pt idx="63" formatCode="0.00">
                  <c:v>14</c:v>
                </c:pt>
                <c:pt idx="64" formatCode="0.00">
                  <c:v>14</c:v>
                </c:pt>
                <c:pt idx="65" formatCode="0.00">
                  <c:v>14</c:v>
                </c:pt>
                <c:pt idx="66" formatCode="0.00">
                  <c:v>14</c:v>
                </c:pt>
                <c:pt idx="67" formatCode="0.00">
                  <c:v>14</c:v>
                </c:pt>
                <c:pt idx="68" formatCode="0.00">
                  <c:v>14</c:v>
                </c:pt>
                <c:pt idx="69" formatCode="0.00">
                  <c:v>14</c:v>
                </c:pt>
              </c:numCache>
            </c:numRef>
          </c:xVal>
          <c:yVal>
            <c:numRef>
              <c:f>Sheet1!$D$2:$D$248</c:f>
              <c:numCache>
                <c:formatCode>General</c:formatCode>
                <c:ptCount val="247"/>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24</c:v>
                </c:pt>
                <c:pt idx="49">
                  <c:v>25</c:v>
                </c:pt>
                <c:pt idx="50">
                  <c:v>26</c:v>
                </c:pt>
                <c:pt idx="51">
                  <c:v>27</c:v>
                </c:pt>
                <c:pt idx="52">
                  <c:v>28</c:v>
                </c:pt>
                <c:pt idx="53">
                  <c:v>29</c:v>
                </c:pt>
                <c:pt idx="54">
                  <c:v>30</c:v>
                </c:pt>
                <c:pt idx="55">
                  <c:v>31</c:v>
                </c:pt>
                <c:pt idx="56">
                  <c:v>32</c:v>
                </c:pt>
                <c:pt idx="57">
                  <c:v>33</c:v>
                </c:pt>
                <c:pt idx="58">
                  <c:v>34</c:v>
                </c:pt>
                <c:pt idx="59">
                  <c:v>35</c:v>
                </c:pt>
                <c:pt idx="60">
                  <c:v>36</c:v>
                </c:pt>
                <c:pt idx="61">
                  <c:v>37</c:v>
                </c:pt>
                <c:pt idx="62">
                  <c:v>38</c:v>
                </c:pt>
                <c:pt idx="63">
                  <c:v>39</c:v>
                </c:pt>
                <c:pt idx="64">
                  <c:v>40</c:v>
                </c:pt>
                <c:pt idx="65">
                  <c:v>41</c:v>
                </c:pt>
                <c:pt idx="66">
                  <c:v>42</c:v>
                </c:pt>
                <c:pt idx="67">
                  <c:v>43</c:v>
                </c:pt>
                <c:pt idx="68">
                  <c:v>44</c:v>
                </c:pt>
                <c:pt idx="69">
                  <c:v>45</c:v>
                </c:pt>
                <c:pt idx="70">
                  <c:v>46</c:v>
                </c:pt>
              </c:numCache>
            </c:numRef>
          </c:yVal>
          <c:smooth val="0"/>
          <c:extLst>
            <c:ext xmlns:c16="http://schemas.microsoft.com/office/drawing/2014/chart" uri="{C3380CC4-5D6E-409C-BE32-E72D297353CC}">
              <c16:uniqueId val="{00000003-5E55-400C-9B50-43CFD67D9034}"/>
            </c:ext>
          </c:extLst>
        </c:ser>
        <c:ser>
          <c:idx val="2"/>
          <c:order val="2"/>
          <c:tx>
            <c:strRef>
              <c:f>Sheet1!$E$1</c:f>
              <c:strCache>
                <c:ptCount val="1"/>
                <c:pt idx="0">
                  <c:v>joon 2</c:v>
                </c:pt>
              </c:strCache>
            </c:strRef>
          </c:tx>
          <c:spPr>
            <a:ln w="28575">
              <a:solidFill>
                <a:schemeClr val="accent6"/>
              </a:solidFill>
            </a:ln>
          </c:spPr>
          <c:marker>
            <c:symbol val="none"/>
          </c:marker>
          <c:dLbls>
            <c:delete val="1"/>
          </c:dLbls>
          <c:xVal>
            <c:numRef>
              <c:f>Sheet1!$B$2:$B$248</c:f>
              <c:numCache>
                <c:formatCode>General</c:formatCode>
                <c:ptCount val="247"/>
                <c:pt idx="0">
                  <c:v>14</c:v>
                </c:pt>
                <c:pt idx="2">
                  <c:v>26</c:v>
                </c:pt>
                <c:pt idx="3">
                  <c:v>22</c:v>
                </c:pt>
                <c:pt idx="4">
                  <c:v>16</c:v>
                </c:pt>
                <c:pt idx="5">
                  <c:v>13</c:v>
                </c:pt>
                <c:pt idx="6">
                  <c:v>10</c:v>
                </c:pt>
                <c:pt idx="7">
                  <c:v>6</c:v>
                </c:pt>
                <c:pt idx="9">
                  <c:v>23</c:v>
                </c:pt>
                <c:pt idx="10">
                  <c:v>13</c:v>
                </c:pt>
                <c:pt idx="12">
                  <c:v>15</c:v>
                </c:pt>
                <c:pt idx="13">
                  <c:v>12</c:v>
                </c:pt>
                <c:pt idx="15">
                  <c:v>16</c:v>
                </c:pt>
                <c:pt idx="16">
                  <c:v>9</c:v>
                </c:pt>
                <c:pt idx="18">
                  <c:v>17</c:v>
                </c:pt>
                <c:pt idx="20">
                  <c:v>16</c:v>
                </c:pt>
                <c:pt idx="21">
                  <c:v>20</c:v>
                </c:pt>
                <c:pt idx="22">
                  <c:v>26</c:v>
                </c:pt>
                <c:pt idx="24">
                  <c:v>20</c:v>
                </c:pt>
                <c:pt idx="25" formatCode="0.00">
                  <c:v>14</c:v>
                </c:pt>
                <c:pt idx="26" formatCode="0.00">
                  <c:v>14</c:v>
                </c:pt>
                <c:pt idx="27" formatCode="0.00">
                  <c:v>14</c:v>
                </c:pt>
                <c:pt idx="28" formatCode="0.00">
                  <c:v>14</c:v>
                </c:pt>
                <c:pt idx="29" formatCode="0.00">
                  <c:v>14</c:v>
                </c:pt>
                <c:pt idx="30" formatCode="0.00">
                  <c:v>14</c:v>
                </c:pt>
                <c:pt idx="31" formatCode="0.00">
                  <c:v>14</c:v>
                </c:pt>
                <c:pt idx="32" formatCode="0.00">
                  <c:v>14</c:v>
                </c:pt>
                <c:pt idx="33" formatCode="0.00">
                  <c:v>14</c:v>
                </c:pt>
                <c:pt idx="34" formatCode="0.00">
                  <c:v>14</c:v>
                </c:pt>
                <c:pt idx="35" formatCode="0.00">
                  <c:v>14</c:v>
                </c:pt>
                <c:pt idx="36" formatCode="0.00">
                  <c:v>14</c:v>
                </c:pt>
                <c:pt idx="37" formatCode="0.00">
                  <c:v>14</c:v>
                </c:pt>
                <c:pt idx="38" formatCode="0.00">
                  <c:v>14</c:v>
                </c:pt>
                <c:pt idx="39" formatCode="0.00">
                  <c:v>14</c:v>
                </c:pt>
                <c:pt idx="40" formatCode="0.00">
                  <c:v>14</c:v>
                </c:pt>
                <c:pt idx="41" formatCode="0.00">
                  <c:v>14</c:v>
                </c:pt>
                <c:pt idx="42" formatCode="0.00">
                  <c:v>14</c:v>
                </c:pt>
                <c:pt idx="43" formatCode="0.00">
                  <c:v>14</c:v>
                </c:pt>
                <c:pt idx="44" formatCode="0.00">
                  <c:v>14</c:v>
                </c:pt>
                <c:pt idx="45" formatCode="0.00">
                  <c:v>14</c:v>
                </c:pt>
                <c:pt idx="46" formatCode="0.00">
                  <c:v>14</c:v>
                </c:pt>
                <c:pt idx="47" formatCode="0.00">
                  <c:v>14</c:v>
                </c:pt>
                <c:pt idx="48" formatCode="0.00">
                  <c:v>14</c:v>
                </c:pt>
                <c:pt idx="49" formatCode="0.00">
                  <c:v>14</c:v>
                </c:pt>
                <c:pt idx="50" formatCode="0.00">
                  <c:v>14</c:v>
                </c:pt>
                <c:pt idx="51" formatCode="0.00">
                  <c:v>14</c:v>
                </c:pt>
                <c:pt idx="52" formatCode="0.00">
                  <c:v>14</c:v>
                </c:pt>
                <c:pt idx="53" formatCode="0.00">
                  <c:v>14</c:v>
                </c:pt>
                <c:pt idx="54" formatCode="0.00">
                  <c:v>14</c:v>
                </c:pt>
                <c:pt idx="55" formatCode="0.00">
                  <c:v>14</c:v>
                </c:pt>
                <c:pt idx="56" formatCode="0.00">
                  <c:v>14</c:v>
                </c:pt>
                <c:pt idx="57" formatCode="0.00">
                  <c:v>14</c:v>
                </c:pt>
                <c:pt idx="58" formatCode="0.00">
                  <c:v>14</c:v>
                </c:pt>
                <c:pt idx="59" formatCode="0.00">
                  <c:v>14</c:v>
                </c:pt>
                <c:pt idx="60" formatCode="0.00">
                  <c:v>14</c:v>
                </c:pt>
                <c:pt idx="61" formatCode="0.00">
                  <c:v>14</c:v>
                </c:pt>
                <c:pt idx="62" formatCode="0.00">
                  <c:v>14</c:v>
                </c:pt>
                <c:pt idx="63" formatCode="0.00">
                  <c:v>14</c:v>
                </c:pt>
                <c:pt idx="64" formatCode="0.00">
                  <c:v>14</c:v>
                </c:pt>
                <c:pt idx="65" formatCode="0.00">
                  <c:v>14</c:v>
                </c:pt>
                <c:pt idx="66" formatCode="0.00">
                  <c:v>14</c:v>
                </c:pt>
                <c:pt idx="67" formatCode="0.00">
                  <c:v>14</c:v>
                </c:pt>
                <c:pt idx="68" formatCode="0.00">
                  <c:v>14</c:v>
                </c:pt>
                <c:pt idx="69" formatCode="0.00">
                  <c:v>14</c:v>
                </c:pt>
              </c:numCache>
            </c:numRef>
          </c:xVal>
          <c:yVal>
            <c:numRef>
              <c:f>Sheet1!$E$2:$E$248</c:f>
              <c:numCache>
                <c:formatCode>General</c:formatCode>
                <c:ptCount val="247"/>
                <c:pt idx="71">
                  <c:v>1</c:v>
                </c:pt>
                <c:pt idx="72">
                  <c:v>2</c:v>
                </c:pt>
                <c:pt idx="73">
                  <c:v>3</c:v>
                </c:pt>
                <c:pt idx="74">
                  <c:v>4</c:v>
                </c:pt>
                <c:pt idx="75">
                  <c:v>5</c:v>
                </c:pt>
                <c:pt idx="76">
                  <c:v>6</c:v>
                </c:pt>
                <c:pt idx="77">
                  <c:v>7</c:v>
                </c:pt>
                <c:pt idx="78">
                  <c:v>8</c:v>
                </c:pt>
                <c:pt idx="79">
                  <c:v>9</c:v>
                </c:pt>
                <c:pt idx="80">
                  <c:v>10</c:v>
                </c:pt>
                <c:pt idx="81">
                  <c:v>11</c:v>
                </c:pt>
                <c:pt idx="82">
                  <c:v>12</c:v>
                </c:pt>
                <c:pt idx="83">
                  <c:v>13</c:v>
                </c:pt>
                <c:pt idx="84">
                  <c:v>14</c:v>
                </c:pt>
                <c:pt idx="85">
                  <c:v>15</c:v>
                </c:pt>
                <c:pt idx="86">
                  <c:v>16</c:v>
                </c:pt>
                <c:pt idx="87">
                  <c:v>17</c:v>
                </c:pt>
                <c:pt idx="88">
                  <c:v>18</c:v>
                </c:pt>
                <c:pt idx="89">
                  <c:v>19</c:v>
                </c:pt>
                <c:pt idx="90">
                  <c:v>20</c:v>
                </c:pt>
                <c:pt idx="91">
                  <c:v>21</c:v>
                </c:pt>
                <c:pt idx="92">
                  <c:v>22</c:v>
                </c:pt>
                <c:pt idx="93">
                  <c:v>23</c:v>
                </c:pt>
                <c:pt idx="94">
                  <c:v>24</c:v>
                </c:pt>
                <c:pt idx="95">
                  <c:v>25</c:v>
                </c:pt>
                <c:pt idx="96">
                  <c:v>26</c:v>
                </c:pt>
                <c:pt idx="97">
                  <c:v>27</c:v>
                </c:pt>
                <c:pt idx="98">
                  <c:v>28</c:v>
                </c:pt>
                <c:pt idx="99">
                  <c:v>29</c:v>
                </c:pt>
                <c:pt idx="100">
                  <c:v>30</c:v>
                </c:pt>
                <c:pt idx="101">
                  <c:v>31</c:v>
                </c:pt>
                <c:pt idx="102">
                  <c:v>32</c:v>
                </c:pt>
                <c:pt idx="103">
                  <c:v>33</c:v>
                </c:pt>
                <c:pt idx="104">
                  <c:v>34</c:v>
                </c:pt>
                <c:pt idx="105">
                  <c:v>35</c:v>
                </c:pt>
                <c:pt idx="106">
                  <c:v>36</c:v>
                </c:pt>
                <c:pt idx="107">
                  <c:v>37</c:v>
                </c:pt>
                <c:pt idx="108">
                  <c:v>38</c:v>
                </c:pt>
              </c:numCache>
            </c:numRef>
          </c:yVal>
          <c:smooth val="0"/>
          <c:extLst>
            <c:ext xmlns:c16="http://schemas.microsoft.com/office/drawing/2014/chart" uri="{C3380CC4-5D6E-409C-BE32-E72D297353CC}">
              <c16:uniqueId val="{00000004-5E55-400C-9B50-43CFD67D9034}"/>
            </c:ext>
          </c:extLst>
        </c:ser>
        <c:dLbls>
          <c:showLegendKey val="0"/>
          <c:showVal val="1"/>
          <c:showCatName val="0"/>
          <c:showSerName val="0"/>
          <c:showPercent val="0"/>
          <c:showBubbleSize val="0"/>
        </c:dLbls>
        <c:axId val="1071154416"/>
        <c:axId val="1071155200"/>
        <c:extLst>
          <c:ext xmlns:c15="http://schemas.microsoft.com/office/drawing/2012/chart" uri="{02D57815-91ED-43cb-92C2-25804820EDAC}">
            <c15:filteredScatterSeries>
              <c15:ser>
                <c:idx val="3"/>
                <c:order val="3"/>
                <c:tx>
                  <c:strRef>
                    <c:extLst>
                      <c:ext uri="{02D57815-91ED-43cb-92C2-25804820EDAC}">
                        <c15:formulaRef>
                          <c15:sqref>Sheet1!$F$1</c15:sqref>
                        </c15:formulaRef>
                      </c:ext>
                    </c:extLst>
                    <c:strCache>
                      <c:ptCount val="1"/>
                      <c:pt idx="0">
                        <c:v>joon 3</c:v>
                      </c:pt>
                    </c:strCache>
                  </c:strRef>
                </c:tx>
                <c:spPr>
                  <a:ln>
                    <a:solidFill>
                      <a:schemeClr val="accent4"/>
                    </a:solidFill>
                  </a:ln>
                </c:spPr>
                <c:marker>
                  <c:symbol val="circle"/>
                  <c:size val="10"/>
                  <c:spPr>
                    <a:solidFill>
                      <a:schemeClr val="accent4"/>
                    </a:solidFill>
                    <a:ln>
                      <a:solidFill>
                        <a:schemeClr val="accent4"/>
                      </a:solidFill>
                    </a:ln>
                  </c:spPr>
                </c:marker>
                <c:dLbls>
                  <c:delete val="1"/>
                </c:dLbls>
                <c:xVal>
                  <c:numRef>
                    <c:extLst>
                      <c:ext uri="{02D57815-91ED-43cb-92C2-25804820EDAC}">
                        <c15:formulaRef>
                          <c15:sqref>Sheet1!$B$2:$B$248</c15:sqref>
                        </c15:formulaRef>
                      </c:ext>
                    </c:extLst>
                    <c:numCache>
                      <c:formatCode>General</c:formatCode>
                      <c:ptCount val="247"/>
                      <c:pt idx="0">
                        <c:v>14</c:v>
                      </c:pt>
                      <c:pt idx="2">
                        <c:v>26</c:v>
                      </c:pt>
                      <c:pt idx="3">
                        <c:v>22</c:v>
                      </c:pt>
                      <c:pt idx="4">
                        <c:v>16</c:v>
                      </c:pt>
                      <c:pt idx="5">
                        <c:v>13</c:v>
                      </c:pt>
                      <c:pt idx="6">
                        <c:v>10</c:v>
                      </c:pt>
                      <c:pt idx="7">
                        <c:v>6</c:v>
                      </c:pt>
                      <c:pt idx="9">
                        <c:v>23</c:v>
                      </c:pt>
                      <c:pt idx="10">
                        <c:v>13</c:v>
                      </c:pt>
                      <c:pt idx="12">
                        <c:v>15</c:v>
                      </c:pt>
                      <c:pt idx="13">
                        <c:v>12</c:v>
                      </c:pt>
                      <c:pt idx="15">
                        <c:v>16</c:v>
                      </c:pt>
                      <c:pt idx="16">
                        <c:v>9</c:v>
                      </c:pt>
                      <c:pt idx="18">
                        <c:v>17</c:v>
                      </c:pt>
                      <c:pt idx="20">
                        <c:v>16</c:v>
                      </c:pt>
                      <c:pt idx="21">
                        <c:v>20</c:v>
                      </c:pt>
                      <c:pt idx="22">
                        <c:v>26</c:v>
                      </c:pt>
                      <c:pt idx="24">
                        <c:v>20</c:v>
                      </c:pt>
                      <c:pt idx="25" formatCode="0.00">
                        <c:v>14</c:v>
                      </c:pt>
                      <c:pt idx="26" formatCode="0.00">
                        <c:v>14</c:v>
                      </c:pt>
                      <c:pt idx="27" formatCode="0.00">
                        <c:v>14</c:v>
                      </c:pt>
                      <c:pt idx="28" formatCode="0.00">
                        <c:v>14</c:v>
                      </c:pt>
                      <c:pt idx="29" formatCode="0.00">
                        <c:v>14</c:v>
                      </c:pt>
                      <c:pt idx="30" formatCode="0.00">
                        <c:v>14</c:v>
                      </c:pt>
                      <c:pt idx="31" formatCode="0.00">
                        <c:v>14</c:v>
                      </c:pt>
                      <c:pt idx="32" formatCode="0.00">
                        <c:v>14</c:v>
                      </c:pt>
                      <c:pt idx="33" formatCode="0.00">
                        <c:v>14</c:v>
                      </c:pt>
                      <c:pt idx="34" formatCode="0.00">
                        <c:v>14</c:v>
                      </c:pt>
                      <c:pt idx="35" formatCode="0.00">
                        <c:v>14</c:v>
                      </c:pt>
                      <c:pt idx="36" formatCode="0.00">
                        <c:v>14</c:v>
                      </c:pt>
                      <c:pt idx="37" formatCode="0.00">
                        <c:v>14</c:v>
                      </c:pt>
                      <c:pt idx="38" formatCode="0.00">
                        <c:v>14</c:v>
                      </c:pt>
                      <c:pt idx="39" formatCode="0.00">
                        <c:v>14</c:v>
                      </c:pt>
                      <c:pt idx="40" formatCode="0.00">
                        <c:v>14</c:v>
                      </c:pt>
                      <c:pt idx="41" formatCode="0.00">
                        <c:v>14</c:v>
                      </c:pt>
                      <c:pt idx="42" formatCode="0.00">
                        <c:v>14</c:v>
                      </c:pt>
                      <c:pt idx="43" formatCode="0.00">
                        <c:v>14</c:v>
                      </c:pt>
                      <c:pt idx="44" formatCode="0.00">
                        <c:v>14</c:v>
                      </c:pt>
                      <c:pt idx="45" formatCode="0.00">
                        <c:v>14</c:v>
                      </c:pt>
                      <c:pt idx="46" formatCode="0.00">
                        <c:v>14</c:v>
                      </c:pt>
                      <c:pt idx="47" formatCode="0.00">
                        <c:v>14</c:v>
                      </c:pt>
                      <c:pt idx="48" formatCode="0.00">
                        <c:v>14</c:v>
                      </c:pt>
                      <c:pt idx="49" formatCode="0.00">
                        <c:v>14</c:v>
                      </c:pt>
                      <c:pt idx="50" formatCode="0.00">
                        <c:v>14</c:v>
                      </c:pt>
                      <c:pt idx="51" formatCode="0.00">
                        <c:v>14</c:v>
                      </c:pt>
                      <c:pt idx="52" formatCode="0.00">
                        <c:v>14</c:v>
                      </c:pt>
                      <c:pt idx="53" formatCode="0.00">
                        <c:v>14</c:v>
                      </c:pt>
                      <c:pt idx="54" formatCode="0.00">
                        <c:v>14</c:v>
                      </c:pt>
                      <c:pt idx="55" formatCode="0.00">
                        <c:v>14</c:v>
                      </c:pt>
                      <c:pt idx="56" formatCode="0.00">
                        <c:v>14</c:v>
                      </c:pt>
                      <c:pt idx="57" formatCode="0.00">
                        <c:v>14</c:v>
                      </c:pt>
                      <c:pt idx="58" formatCode="0.00">
                        <c:v>14</c:v>
                      </c:pt>
                      <c:pt idx="59" formatCode="0.00">
                        <c:v>14</c:v>
                      </c:pt>
                      <c:pt idx="60" formatCode="0.00">
                        <c:v>14</c:v>
                      </c:pt>
                      <c:pt idx="61" formatCode="0.00">
                        <c:v>14</c:v>
                      </c:pt>
                      <c:pt idx="62" formatCode="0.00">
                        <c:v>14</c:v>
                      </c:pt>
                      <c:pt idx="63" formatCode="0.00">
                        <c:v>14</c:v>
                      </c:pt>
                      <c:pt idx="64" formatCode="0.00">
                        <c:v>14</c:v>
                      </c:pt>
                      <c:pt idx="65" formatCode="0.00">
                        <c:v>14</c:v>
                      </c:pt>
                      <c:pt idx="66" formatCode="0.00">
                        <c:v>14</c:v>
                      </c:pt>
                      <c:pt idx="67" formatCode="0.00">
                        <c:v>14</c:v>
                      </c:pt>
                      <c:pt idx="68" formatCode="0.00">
                        <c:v>14</c:v>
                      </c:pt>
                      <c:pt idx="69" formatCode="0.00">
                        <c:v>14</c:v>
                      </c:pt>
                    </c:numCache>
                  </c:numRef>
                </c:xVal>
                <c:yVal>
                  <c:numRef>
                    <c:extLst>
                      <c:ext uri="{02D57815-91ED-43cb-92C2-25804820EDAC}">
                        <c15:formulaRef>
                          <c15:sqref>Sheet1!$F$2:$F$248</c15:sqref>
                        </c15:formulaRef>
                      </c:ext>
                    </c:extLst>
                    <c:numCache>
                      <c:formatCode>General</c:formatCode>
                      <c:ptCount val="247"/>
                      <c:pt idx="109">
                        <c:v>1</c:v>
                      </c:pt>
                      <c:pt idx="110">
                        <c:v>2</c:v>
                      </c:pt>
                      <c:pt idx="111">
                        <c:v>3</c:v>
                      </c:pt>
                      <c:pt idx="112">
                        <c:v>4</c:v>
                      </c:pt>
                      <c:pt idx="113">
                        <c:v>5</c:v>
                      </c:pt>
                      <c:pt idx="114">
                        <c:v>6</c:v>
                      </c:pt>
                      <c:pt idx="115">
                        <c:v>7</c:v>
                      </c:pt>
                      <c:pt idx="116">
                        <c:v>8</c:v>
                      </c:pt>
                      <c:pt idx="117">
                        <c:v>9</c:v>
                      </c:pt>
                      <c:pt idx="118">
                        <c:v>10</c:v>
                      </c:pt>
                      <c:pt idx="119">
                        <c:v>11</c:v>
                      </c:pt>
                      <c:pt idx="120">
                        <c:v>12</c:v>
                      </c:pt>
                      <c:pt idx="121">
                        <c:v>13</c:v>
                      </c:pt>
                      <c:pt idx="122">
                        <c:v>14</c:v>
                      </c:pt>
                      <c:pt idx="123">
                        <c:v>15</c:v>
                      </c:pt>
                      <c:pt idx="124">
                        <c:v>16</c:v>
                      </c:pt>
                      <c:pt idx="125">
                        <c:v>17</c:v>
                      </c:pt>
                      <c:pt idx="126">
                        <c:v>18</c:v>
                      </c:pt>
                      <c:pt idx="127">
                        <c:v>19</c:v>
                      </c:pt>
                      <c:pt idx="128">
                        <c:v>20</c:v>
                      </c:pt>
                      <c:pt idx="129">
                        <c:v>21</c:v>
                      </c:pt>
                    </c:numCache>
                  </c:numRef>
                </c:yVal>
                <c:smooth val="0"/>
                <c:extLst>
                  <c:ext xmlns:c16="http://schemas.microsoft.com/office/drawing/2014/chart" uri="{C3380CC4-5D6E-409C-BE32-E72D297353CC}">
                    <c16:uniqueId val="{00000005-5E55-400C-9B50-43CFD67D9034}"/>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Sheet1!$G$1</c15:sqref>
                        </c15:formulaRef>
                      </c:ext>
                    </c:extLst>
                    <c:strCache>
                      <c:ptCount val="1"/>
                      <c:pt idx="0">
                        <c:v>joon 4</c:v>
                      </c:pt>
                    </c:strCache>
                  </c:strRef>
                </c:tx>
                <c:marker>
                  <c:symbol val="circle"/>
                  <c:size val="10"/>
                  <c:spPr>
                    <a:solidFill>
                      <a:schemeClr val="accent5"/>
                    </a:solidFill>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14</c:v>
                      </c:pt>
                      <c:pt idx="2">
                        <c:v>26</c:v>
                      </c:pt>
                      <c:pt idx="3">
                        <c:v>22</c:v>
                      </c:pt>
                      <c:pt idx="4">
                        <c:v>16</c:v>
                      </c:pt>
                      <c:pt idx="5">
                        <c:v>13</c:v>
                      </c:pt>
                      <c:pt idx="6">
                        <c:v>10</c:v>
                      </c:pt>
                      <c:pt idx="7">
                        <c:v>6</c:v>
                      </c:pt>
                      <c:pt idx="9">
                        <c:v>23</c:v>
                      </c:pt>
                      <c:pt idx="10">
                        <c:v>13</c:v>
                      </c:pt>
                      <c:pt idx="12">
                        <c:v>15</c:v>
                      </c:pt>
                      <c:pt idx="13">
                        <c:v>12</c:v>
                      </c:pt>
                      <c:pt idx="15">
                        <c:v>16</c:v>
                      </c:pt>
                      <c:pt idx="16">
                        <c:v>9</c:v>
                      </c:pt>
                      <c:pt idx="18">
                        <c:v>17</c:v>
                      </c:pt>
                      <c:pt idx="20">
                        <c:v>16</c:v>
                      </c:pt>
                      <c:pt idx="21">
                        <c:v>20</c:v>
                      </c:pt>
                      <c:pt idx="22">
                        <c:v>26</c:v>
                      </c:pt>
                      <c:pt idx="24">
                        <c:v>20</c:v>
                      </c:pt>
                      <c:pt idx="25" formatCode="0.00">
                        <c:v>14</c:v>
                      </c:pt>
                      <c:pt idx="26" formatCode="0.00">
                        <c:v>14</c:v>
                      </c:pt>
                      <c:pt idx="27" formatCode="0.00">
                        <c:v>14</c:v>
                      </c:pt>
                      <c:pt idx="28" formatCode="0.00">
                        <c:v>14</c:v>
                      </c:pt>
                      <c:pt idx="29" formatCode="0.00">
                        <c:v>14</c:v>
                      </c:pt>
                      <c:pt idx="30" formatCode="0.00">
                        <c:v>14</c:v>
                      </c:pt>
                      <c:pt idx="31" formatCode="0.00">
                        <c:v>14</c:v>
                      </c:pt>
                      <c:pt idx="32" formatCode="0.00">
                        <c:v>14</c:v>
                      </c:pt>
                      <c:pt idx="33" formatCode="0.00">
                        <c:v>14</c:v>
                      </c:pt>
                      <c:pt idx="34" formatCode="0.00">
                        <c:v>14</c:v>
                      </c:pt>
                      <c:pt idx="35" formatCode="0.00">
                        <c:v>14</c:v>
                      </c:pt>
                      <c:pt idx="36" formatCode="0.00">
                        <c:v>14</c:v>
                      </c:pt>
                      <c:pt idx="37" formatCode="0.00">
                        <c:v>14</c:v>
                      </c:pt>
                      <c:pt idx="38" formatCode="0.00">
                        <c:v>14</c:v>
                      </c:pt>
                      <c:pt idx="39" formatCode="0.00">
                        <c:v>14</c:v>
                      </c:pt>
                      <c:pt idx="40" formatCode="0.00">
                        <c:v>14</c:v>
                      </c:pt>
                      <c:pt idx="41" formatCode="0.00">
                        <c:v>14</c:v>
                      </c:pt>
                      <c:pt idx="42" formatCode="0.00">
                        <c:v>14</c:v>
                      </c:pt>
                      <c:pt idx="43" formatCode="0.00">
                        <c:v>14</c:v>
                      </c:pt>
                      <c:pt idx="44" formatCode="0.00">
                        <c:v>14</c:v>
                      </c:pt>
                      <c:pt idx="45" formatCode="0.00">
                        <c:v>14</c:v>
                      </c:pt>
                      <c:pt idx="46" formatCode="0.00">
                        <c:v>14</c:v>
                      </c:pt>
                      <c:pt idx="47" formatCode="0.00">
                        <c:v>14</c:v>
                      </c:pt>
                      <c:pt idx="48" formatCode="0.00">
                        <c:v>14</c:v>
                      </c:pt>
                      <c:pt idx="49" formatCode="0.00">
                        <c:v>14</c:v>
                      </c:pt>
                      <c:pt idx="50" formatCode="0.00">
                        <c:v>14</c:v>
                      </c:pt>
                      <c:pt idx="51" formatCode="0.00">
                        <c:v>14</c:v>
                      </c:pt>
                      <c:pt idx="52" formatCode="0.00">
                        <c:v>14</c:v>
                      </c:pt>
                      <c:pt idx="53" formatCode="0.00">
                        <c:v>14</c:v>
                      </c:pt>
                      <c:pt idx="54" formatCode="0.00">
                        <c:v>14</c:v>
                      </c:pt>
                      <c:pt idx="55" formatCode="0.00">
                        <c:v>14</c:v>
                      </c:pt>
                      <c:pt idx="56" formatCode="0.00">
                        <c:v>14</c:v>
                      </c:pt>
                      <c:pt idx="57" formatCode="0.00">
                        <c:v>14</c:v>
                      </c:pt>
                      <c:pt idx="58" formatCode="0.00">
                        <c:v>14</c:v>
                      </c:pt>
                      <c:pt idx="59" formatCode="0.00">
                        <c:v>14</c:v>
                      </c:pt>
                      <c:pt idx="60" formatCode="0.00">
                        <c:v>14</c:v>
                      </c:pt>
                      <c:pt idx="61" formatCode="0.00">
                        <c:v>14</c:v>
                      </c:pt>
                      <c:pt idx="62" formatCode="0.00">
                        <c:v>14</c:v>
                      </c:pt>
                      <c:pt idx="63" formatCode="0.00">
                        <c:v>14</c:v>
                      </c:pt>
                      <c:pt idx="64" formatCode="0.00">
                        <c:v>14</c:v>
                      </c:pt>
                      <c:pt idx="65" formatCode="0.00">
                        <c:v>14</c:v>
                      </c:pt>
                      <c:pt idx="66" formatCode="0.00">
                        <c:v>14</c:v>
                      </c:pt>
                      <c:pt idx="67" formatCode="0.00">
                        <c:v>14</c:v>
                      </c:pt>
                      <c:pt idx="68" formatCode="0.00">
                        <c:v>14</c:v>
                      </c:pt>
                      <c:pt idx="69" formatCode="0.00">
                        <c:v>14</c:v>
                      </c:pt>
                    </c:numCache>
                  </c:numRef>
                </c:xVal>
                <c:yVal>
                  <c:numRef>
                    <c:extLst xmlns:c15="http://schemas.microsoft.com/office/drawing/2012/chart">
                      <c:ext xmlns:c15="http://schemas.microsoft.com/office/drawing/2012/chart" uri="{02D57815-91ED-43cb-92C2-25804820EDAC}">
                        <c15:formulaRef>
                          <c15:sqref>Sheet1!$G$2:$G$248</c15:sqref>
                        </c15:formulaRef>
                      </c:ext>
                    </c:extLst>
                    <c:numCache>
                      <c:formatCode>General</c:formatCode>
                      <c:ptCount val="247"/>
                      <c:pt idx="130">
                        <c:v>1</c:v>
                      </c:pt>
                      <c:pt idx="131">
                        <c:v>2</c:v>
                      </c:pt>
                      <c:pt idx="132">
                        <c:v>3</c:v>
                      </c:pt>
                      <c:pt idx="133">
                        <c:v>4</c:v>
                      </c:pt>
                      <c:pt idx="134">
                        <c:v>5</c:v>
                      </c:pt>
                      <c:pt idx="135">
                        <c:v>6</c:v>
                      </c:pt>
                      <c:pt idx="136">
                        <c:v>7</c:v>
                      </c:pt>
                      <c:pt idx="137">
                        <c:v>8</c:v>
                      </c:pt>
                      <c:pt idx="138">
                        <c:v>9</c:v>
                      </c:pt>
                      <c:pt idx="139">
                        <c:v>10</c:v>
                      </c:pt>
                      <c:pt idx="140">
                        <c:v>11</c:v>
                      </c:pt>
                      <c:pt idx="141">
                        <c:v>12</c:v>
                      </c:pt>
                      <c:pt idx="142">
                        <c:v>13</c:v>
                      </c:pt>
                      <c:pt idx="143">
                        <c:v>14</c:v>
                      </c:pt>
                      <c:pt idx="144">
                        <c:v>15</c:v>
                      </c:pt>
                      <c:pt idx="145">
                        <c:v>16</c:v>
                      </c:pt>
                      <c:pt idx="146">
                        <c:v>17</c:v>
                      </c:pt>
                      <c:pt idx="147">
                        <c:v>18</c:v>
                      </c:pt>
                      <c:pt idx="148">
                        <c:v>19</c:v>
                      </c:pt>
                      <c:pt idx="149">
                        <c:v>20</c:v>
                      </c:pt>
                      <c:pt idx="150">
                        <c:v>21</c:v>
                      </c:pt>
                    </c:numCache>
                  </c:numRef>
                </c:yVal>
                <c:smooth val="0"/>
                <c:extLst xmlns:c15="http://schemas.microsoft.com/office/drawing/2012/chart">
                  <c:ext xmlns:c16="http://schemas.microsoft.com/office/drawing/2014/chart" uri="{C3380CC4-5D6E-409C-BE32-E72D297353CC}">
                    <c16:uniqueId val="{00000006-5E55-400C-9B50-43CFD67D9034}"/>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Sheet1!$H$1</c15:sqref>
                        </c15:formulaRef>
                      </c:ext>
                    </c:extLst>
                    <c:strCache>
                      <c:ptCount val="1"/>
                      <c:pt idx="0">
                        <c:v>joon 5</c:v>
                      </c:pt>
                    </c:strCache>
                  </c:strRef>
                </c:tx>
                <c:spPr>
                  <a:ln>
                    <a:solidFill>
                      <a:schemeClr val="accent6"/>
                    </a:solidFill>
                  </a:ln>
                </c:spPr>
                <c:marker>
                  <c:symbol val="circle"/>
                  <c:size val="10"/>
                  <c:spPr>
                    <a:solidFill>
                      <a:schemeClr val="accent6"/>
                    </a:solidFill>
                    <a:ln>
                      <a:solidFill>
                        <a:schemeClr val="accent6"/>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14</c:v>
                      </c:pt>
                      <c:pt idx="2">
                        <c:v>26</c:v>
                      </c:pt>
                      <c:pt idx="3">
                        <c:v>22</c:v>
                      </c:pt>
                      <c:pt idx="4">
                        <c:v>16</c:v>
                      </c:pt>
                      <c:pt idx="5">
                        <c:v>13</c:v>
                      </c:pt>
                      <c:pt idx="6">
                        <c:v>10</c:v>
                      </c:pt>
                      <c:pt idx="7">
                        <c:v>6</c:v>
                      </c:pt>
                      <c:pt idx="9">
                        <c:v>23</c:v>
                      </c:pt>
                      <c:pt idx="10">
                        <c:v>13</c:v>
                      </c:pt>
                      <c:pt idx="12">
                        <c:v>15</c:v>
                      </c:pt>
                      <c:pt idx="13">
                        <c:v>12</c:v>
                      </c:pt>
                      <c:pt idx="15">
                        <c:v>16</c:v>
                      </c:pt>
                      <c:pt idx="16">
                        <c:v>9</c:v>
                      </c:pt>
                      <c:pt idx="18">
                        <c:v>17</c:v>
                      </c:pt>
                      <c:pt idx="20">
                        <c:v>16</c:v>
                      </c:pt>
                      <c:pt idx="21">
                        <c:v>20</c:v>
                      </c:pt>
                      <c:pt idx="22">
                        <c:v>26</c:v>
                      </c:pt>
                      <c:pt idx="24">
                        <c:v>20</c:v>
                      </c:pt>
                      <c:pt idx="25" formatCode="0.00">
                        <c:v>14</c:v>
                      </c:pt>
                      <c:pt idx="26" formatCode="0.00">
                        <c:v>14</c:v>
                      </c:pt>
                      <c:pt idx="27" formatCode="0.00">
                        <c:v>14</c:v>
                      </c:pt>
                      <c:pt idx="28" formatCode="0.00">
                        <c:v>14</c:v>
                      </c:pt>
                      <c:pt idx="29" formatCode="0.00">
                        <c:v>14</c:v>
                      </c:pt>
                      <c:pt idx="30" formatCode="0.00">
                        <c:v>14</c:v>
                      </c:pt>
                      <c:pt idx="31" formatCode="0.00">
                        <c:v>14</c:v>
                      </c:pt>
                      <c:pt idx="32" formatCode="0.00">
                        <c:v>14</c:v>
                      </c:pt>
                      <c:pt idx="33" formatCode="0.00">
                        <c:v>14</c:v>
                      </c:pt>
                      <c:pt idx="34" formatCode="0.00">
                        <c:v>14</c:v>
                      </c:pt>
                      <c:pt idx="35" formatCode="0.00">
                        <c:v>14</c:v>
                      </c:pt>
                      <c:pt idx="36" formatCode="0.00">
                        <c:v>14</c:v>
                      </c:pt>
                      <c:pt idx="37" formatCode="0.00">
                        <c:v>14</c:v>
                      </c:pt>
                      <c:pt idx="38" formatCode="0.00">
                        <c:v>14</c:v>
                      </c:pt>
                      <c:pt idx="39" formatCode="0.00">
                        <c:v>14</c:v>
                      </c:pt>
                      <c:pt idx="40" formatCode="0.00">
                        <c:v>14</c:v>
                      </c:pt>
                      <c:pt idx="41" formatCode="0.00">
                        <c:v>14</c:v>
                      </c:pt>
                      <c:pt idx="42" formatCode="0.00">
                        <c:v>14</c:v>
                      </c:pt>
                      <c:pt idx="43" formatCode="0.00">
                        <c:v>14</c:v>
                      </c:pt>
                      <c:pt idx="44" formatCode="0.00">
                        <c:v>14</c:v>
                      </c:pt>
                      <c:pt idx="45" formatCode="0.00">
                        <c:v>14</c:v>
                      </c:pt>
                      <c:pt idx="46" formatCode="0.00">
                        <c:v>14</c:v>
                      </c:pt>
                      <c:pt idx="47" formatCode="0.00">
                        <c:v>14</c:v>
                      </c:pt>
                      <c:pt idx="48" formatCode="0.00">
                        <c:v>14</c:v>
                      </c:pt>
                      <c:pt idx="49" formatCode="0.00">
                        <c:v>14</c:v>
                      </c:pt>
                      <c:pt idx="50" formatCode="0.00">
                        <c:v>14</c:v>
                      </c:pt>
                      <c:pt idx="51" formatCode="0.00">
                        <c:v>14</c:v>
                      </c:pt>
                      <c:pt idx="52" formatCode="0.00">
                        <c:v>14</c:v>
                      </c:pt>
                      <c:pt idx="53" formatCode="0.00">
                        <c:v>14</c:v>
                      </c:pt>
                      <c:pt idx="54" formatCode="0.00">
                        <c:v>14</c:v>
                      </c:pt>
                      <c:pt idx="55" formatCode="0.00">
                        <c:v>14</c:v>
                      </c:pt>
                      <c:pt idx="56" formatCode="0.00">
                        <c:v>14</c:v>
                      </c:pt>
                      <c:pt idx="57" formatCode="0.00">
                        <c:v>14</c:v>
                      </c:pt>
                      <c:pt idx="58" formatCode="0.00">
                        <c:v>14</c:v>
                      </c:pt>
                      <c:pt idx="59" formatCode="0.00">
                        <c:v>14</c:v>
                      </c:pt>
                      <c:pt idx="60" formatCode="0.00">
                        <c:v>14</c:v>
                      </c:pt>
                      <c:pt idx="61" formatCode="0.00">
                        <c:v>14</c:v>
                      </c:pt>
                      <c:pt idx="62" formatCode="0.00">
                        <c:v>14</c:v>
                      </c:pt>
                      <c:pt idx="63" formatCode="0.00">
                        <c:v>14</c:v>
                      </c:pt>
                      <c:pt idx="64" formatCode="0.00">
                        <c:v>14</c:v>
                      </c:pt>
                      <c:pt idx="65" formatCode="0.00">
                        <c:v>14</c:v>
                      </c:pt>
                      <c:pt idx="66" formatCode="0.00">
                        <c:v>14</c:v>
                      </c:pt>
                      <c:pt idx="67" formatCode="0.00">
                        <c:v>14</c:v>
                      </c:pt>
                      <c:pt idx="68" formatCode="0.00">
                        <c:v>14</c:v>
                      </c:pt>
                      <c:pt idx="69" formatCode="0.00">
                        <c:v>14</c:v>
                      </c:pt>
                    </c:numCache>
                  </c:numRef>
                </c:xVal>
                <c:yVal>
                  <c:numRef>
                    <c:extLst xmlns:c15="http://schemas.microsoft.com/office/drawing/2012/chart">
                      <c:ext xmlns:c15="http://schemas.microsoft.com/office/drawing/2012/chart" uri="{02D57815-91ED-43cb-92C2-25804820EDAC}">
                        <c15:formulaRef>
                          <c15:sqref>Sheet1!$H$2:$H$248</c15:sqref>
                        </c15:formulaRef>
                      </c:ext>
                    </c:extLst>
                    <c:numCache>
                      <c:formatCode>General</c:formatCode>
                      <c:ptCount val="247"/>
                      <c:pt idx="151">
                        <c:v>1</c:v>
                      </c:pt>
                      <c:pt idx="152">
                        <c:v>2</c:v>
                      </c:pt>
                      <c:pt idx="153">
                        <c:v>3</c:v>
                      </c:pt>
                      <c:pt idx="154">
                        <c:v>4</c:v>
                      </c:pt>
                      <c:pt idx="155">
                        <c:v>5</c:v>
                      </c:pt>
                      <c:pt idx="156">
                        <c:v>6</c:v>
                      </c:pt>
                      <c:pt idx="157">
                        <c:v>7</c:v>
                      </c:pt>
                      <c:pt idx="158">
                        <c:v>8</c:v>
                      </c:pt>
                      <c:pt idx="159">
                        <c:v>9</c:v>
                      </c:pt>
                      <c:pt idx="160">
                        <c:v>10</c:v>
                      </c:pt>
                      <c:pt idx="161">
                        <c:v>11</c:v>
                      </c:pt>
                      <c:pt idx="162">
                        <c:v>12</c:v>
                      </c:pt>
                      <c:pt idx="163">
                        <c:v>13</c:v>
                      </c:pt>
                      <c:pt idx="164">
                        <c:v>14</c:v>
                      </c:pt>
                      <c:pt idx="165">
                        <c:v>15</c:v>
                      </c:pt>
                      <c:pt idx="166">
                        <c:v>16</c:v>
                      </c:pt>
                      <c:pt idx="167">
                        <c:v>17</c:v>
                      </c:pt>
                      <c:pt idx="168">
                        <c:v>18</c:v>
                      </c:pt>
                      <c:pt idx="169">
                        <c:v>19</c:v>
                      </c:pt>
                      <c:pt idx="170">
                        <c:v>20</c:v>
                      </c:pt>
                      <c:pt idx="171">
                        <c:v>21</c:v>
                      </c:pt>
                    </c:numCache>
                  </c:numRef>
                </c:yVal>
                <c:smooth val="0"/>
                <c:extLst xmlns:c15="http://schemas.microsoft.com/office/drawing/2012/chart">
                  <c:ext xmlns:c16="http://schemas.microsoft.com/office/drawing/2014/chart" uri="{C3380CC4-5D6E-409C-BE32-E72D297353CC}">
                    <c16:uniqueId val="{00000007-5E55-400C-9B50-43CFD67D9034}"/>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Sheet1!$I$1</c15:sqref>
                        </c15:formulaRef>
                      </c:ext>
                    </c:extLst>
                    <c:strCache>
                      <c:ptCount val="1"/>
                      <c:pt idx="0">
                        <c:v>joon 6</c:v>
                      </c:pt>
                    </c:strCache>
                  </c:strRef>
                </c:tx>
                <c:spPr>
                  <a:ln>
                    <a:solidFill>
                      <a:schemeClr val="accent3"/>
                    </a:solidFill>
                  </a:ln>
                </c:spPr>
                <c:marker>
                  <c:symbol val="circle"/>
                  <c:size val="10"/>
                  <c:spPr>
                    <a:solidFill>
                      <a:schemeClr val="accent3"/>
                    </a:solidFill>
                    <a:ln>
                      <a:solidFill>
                        <a:schemeClr val="accent3"/>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14</c:v>
                      </c:pt>
                      <c:pt idx="2">
                        <c:v>26</c:v>
                      </c:pt>
                      <c:pt idx="3">
                        <c:v>22</c:v>
                      </c:pt>
                      <c:pt idx="4">
                        <c:v>16</c:v>
                      </c:pt>
                      <c:pt idx="5">
                        <c:v>13</c:v>
                      </c:pt>
                      <c:pt idx="6">
                        <c:v>10</c:v>
                      </c:pt>
                      <c:pt idx="7">
                        <c:v>6</c:v>
                      </c:pt>
                      <c:pt idx="9">
                        <c:v>23</c:v>
                      </c:pt>
                      <c:pt idx="10">
                        <c:v>13</c:v>
                      </c:pt>
                      <c:pt idx="12">
                        <c:v>15</c:v>
                      </c:pt>
                      <c:pt idx="13">
                        <c:v>12</c:v>
                      </c:pt>
                      <c:pt idx="15">
                        <c:v>16</c:v>
                      </c:pt>
                      <c:pt idx="16">
                        <c:v>9</c:v>
                      </c:pt>
                      <c:pt idx="18">
                        <c:v>17</c:v>
                      </c:pt>
                      <c:pt idx="20">
                        <c:v>16</c:v>
                      </c:pt>
                      <c:pt idx="21">
                        <c:v>20</c:v>
                      </c:pt>
                      <c:pt idx="22">
                        <c:v>26</c:v>
                      </c:pt>
                      <c:pt idx="24">
                        <c:v>20</c:v>
                      </c:pt>
                      <c:pt idx="25" formatCode="0.00">
                        <c:v>14</c:v>
                      </c:pt>
                      <c:pt idx="26" formatCode="0.00">
                        <c:v>14</c:v>
                      </c:pt>
                      <c:pt idx="27" formatCode="0.00">
                        <c:v>14</c:v>
                      </c:pt>
                      <c:pt idx="28" formatCode="0.00">
                        <c:v>14</c:v>
                      </c:pt>
                      <c:pt idx="29" formatCode="0.00">
                        <c:v>14</c:v>
                      </c:pt>
                      <c:pt idx="30" formatCode="0.00">
                        <c:v>14</c:v>
                      </c:pt>
                      <c:pt idx="31" formatCode="0.00">
                        <c:v>14</c:v>
                      </c:pt>
                      <c:pt idx="32" formatCode="0.00">
                        <c:v>14</c:v>
                      </c:pt>
                      <c:pt idx="33" formatCode="0.00">
                        <c:v>14</c:v>
                      </c:pt>
                      <c:pt idx="34" formatCode="0.00">
                        <c:v>14</c:v>
                      </c:pt>
                      <c:pt idx="35" formatCode="0.00">
                        <c:v>14</c:v>
                      </c:pt>
                      <c:pt idx="36" formatCode="0.00">
                        <c:v>14</c:v>
                      </c:pt>
                      <c:pt idx="37" formatCode="0.00">
                        <c:v>14</c:v>
                      </c:pt>
                      <c:pt idx="38" formatCode="0.00">
                        <c:v>14</c:v>
                      </c:pt>
                      <c:pt idx="39" formatCode="0.00">
                        <c:v>14</c:v>
                      </c:pt>
                      <c:pt idx="40" formatCode="0.00">
                        <c:v>14</c:v>
                      </c:pt>
                      <c:pt idx="41" formatCode="0.00">
                        <c:v>14</c:v>
                      </c:pt>
                      <c:pt idx="42" formatCode="0.00">
                        <c:v>14</c:v>
                      </c:pt>
                      <c:pt idx="43" formatCode="0.00">
                        <c:v>14</c:v>
                      </c:pt>
                      <c:pt idx="44" formatCode="0.00">
                        <c:v>14</c:v>
                      </c:pt>
                      <c:pt idx="45" formatCode="0.00">
                        <c:v>14</c:v>
                      </c:pt>
                      <c:pt idx="46" formatCode="0.00">
                        <c:v>14</c:v>
                      </c:pt>
                      <c:pt idx="47" formatCode="0.00">
                        <c:v>14</c:v>
                      </c:pt>
                      <c:pt idx="48" formatCode="0.00">
                        <c:v>14</c:v>
                      </c:pt>
                      <c:pt idx="49" formatCode="0.00">
                        <c:v>14</c:v>
                      </c:pt>
                      <c:pt idx="50" formatCode="0.00">
                        <c:v>14</c:v>
                      </c:pt>
                      <c:pt idx="51" formatCode="0.00">
                        <c:v>14</c:v>
                      </c:pt>
                      <c:pt idx="52" formatCode="0.00">
                        <c:v>14</c:v>
                      </c:pt>
                      <c:pt idx="53" formatCode="0.00">
                        <c:v>14</c:v>
                      </c:pt>
                      <c:pt idx="54" formatCode="0.00">
                        <c:v>14</c:v>
                      </c:pt>
                      <c:pt idx="55" formatCode="0.00">
                        <c:v>14</c:v>
                      </c:pt>
                      <c:pt idx="56" formatCode="0.00">
                        <c:v>14</c:v>
                      </c:pt>
                      <c:pt idx="57" formatCode="0.00">
                        <c:v>14</c:v>
                      </c:pt>
                      <c:pt idx="58" formatCode="0.00">
                        <c:v>14</c:v>
                      </c:pt>
                      <c:pt idx="59" formatCode="0.00">
                        <c:v>14</c:v>
                      </c:pt>
                      <c:pt idx="60" formatCode="0.00">
                        <c:v>14</c:v>
                      </c:pt>
                      <c:pt idx="61" formatCode="0.00">
                        <c:v>14</c:v>
                      </c:pt>
                      <c:pt idx="62" formatCode="0.00">
                        <c:v>14</c:v>
                      </c:pt>
                      <c:pt idx="63" formatCode="0.00">
                        <c:v>14</c:v>
                      </c:pt>
                      <c:pt idx="64" formatCode="0.00">
                        <c:v>14</c:v>
                      </c:pt>
                      <c:pt idx="65" formatCode="0.00">
                        <c:v>14</c:v>
                      </c:pt>
                      <c:pt idx="66" formatCode="0.00">
                        <c:v>14</c:v>
                      </c:pt>
                      <c:pt idx="67" formatCode="0.00">
                        <c:v>14</c:v>
                      </c:pt>
                      <c:pt idx="68" formatCode="0.00">
                        <c:v>14</c:v>
                      </c:pt>
                      <c:pt idx="69" formatCode="0.00">
                        <c:v>14</c:v>
                      </c:pt>
                    </c:numCache>
                  </c:numRef>
                </c:xVal>
                <c:yVal>
                  <c:numRef>
                    <c:extLst xmlns:c15="http://schemas.microsoft.com/office/drawing/2012/chart">
                      <c:ext xmlns:c15="http://schemas.microsoft.com/office/drawing/2012/chart" uri="{02D57815-91ED-43cb-92C2-25804820EDAC}">
                        <c15:formulaRef>
                          <c15:sqref>Sheet1!$I$2:$I$248</c15:sqref>
                        </c15:formulaRef>
                      </c:ext>
                    </c:extLst>
                    <c:numCache>
                      <c:formatCode>General</c:formatCode>
                      <c:ptCount val="247"/>
                      <c:pt idx="172">
                        <c:v>1</c:v>
                      </c:pt>
                      <c:pt idx="173">
                        <c:v>2</c:v>
                      </c:pt>
                      <c:pt idx="174">
                        <c:v>3</c:v>
                      </c:pt>
                      <c:pt idx="175">
                        <c:v>4</c:v>
                      </c:pt>
                      <c:pt idx="176">
                        <c:v>5</c:v>
                      </c:pt>
                      <c:pt idx="177">
                        <c:v>6</c:v>
                      </c:pt>
                      <c:pt idx="178">
                        <c:v>7</c:v>
                      </c:pt>
                      <c:pt idx="179">
                        <c:v>8</c:v>
                      </c:pt>
                      <c:pt idx="180">
                        <c:v>9</c:v>
                      </c:pt>
                      <c:pt idx="181">
                        <c:v>10</c:v>
                      </c:pt>
                      <c:pt idx="182">
                        <c:v>11</c:v>
                      </c:pt>
                      <c:pt idx="183">
                        <c:v>12</c:v>
                      </c:pt>
                      <c:pt idx="184">
                        <c:v>13</c:v>
                      </c:pt>
                      <c:pt idx="185">
                        <c:v>14</c:v>
                      </c:pt>
                      <c:pt idx="186">
                        <c:v>15</c:v>
                      </c:pt>
                      <c:pt idx="187">
                        <c:v>16</c:v>
                      </c:pt>
                      <c:pt idx="188">
                        <c:v>17</c:v>
                      </c:pt>
                      <c:pt idx="189">
                        <c:v>18</c:v>
                      </c:pt>
                      <c:pt idx="190">
                        <c:v>19</c:v>
                      </c:pt>
                      <c:pt idx="191">
                        <c:v>20</c:v>
                      </c:pt>
                      <c:pt idx="192">
                        <c:v>21</c:v>
                      </c:pt>
                    </c:numCache>
                  </c:numRef>
                </c:yVal>
                <c:smooth val="0"/>
                <c:extLst xmlns:c15="http://schemas.microsoft.com/office/drawing/2012/chart">
                  <c:ext xmlns:c16="http://schemas.microsoft.com/office/drawing/2014/chart" uri="{C3380CC4-5D6E-409C-BE32-E72D297353CC}">
                    <c16:uniqueId val="{00000008-5E55-400C-9B50-43CFD67D9034}"/>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Sheet1!$J$1</c15:sqref>
                        </c15:formulaRef>
                      </c:ext>
                    </c:extLst>
                    <c:strCache>
                      <c:ptCount val="1"/>
                      <c:pt idx="0">
                        <c:v>joon 7</c:v>
                      </c:pt>
                    </c:strCache>
                  </c:strRef>
                </c:tx>
                <c:spPr>
                  <a:ln>
                    <a:solidFill>
                      <a:schemeClr val="tx2"/>
                    </a:solidFill>
                  </a:ln>
                </c:spPr>
                <c:marker>
                  <c:symbol val="circle"/>
                  <c:size val="10"/>
                  <c:spPr>
                    <a:solidFill>
                      <a:schemeClr val="tx2"/>
                    </a:solidFill>
                    <a:ln>
                      <a:solidFill>
                        <a:schemeClr val="tx2"/>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14</c:v>
                      </c:pt>
                      <c:pt idx="2">
                        <c:v>26</c:v>
                      </c:pt>
                      <c:pt idx="3">
                        <c:v>22</c:v>
                      </c:pt>
                      <c:pt idx="4">
                        <c:v>16</c:v>
                      </c:pt>
                      <c:pt idx="5">
                        <c:v>13</c:v>
                      </c:pt>
                      <c:pt idx="6">
                        <c:v>10</c:v>
                      </c:pt>
                      <c:pt idx="7">
                        <c:v>6</c:v>
                      </c:pt>
                      <c:pt idx="9">
                        <c:v>23</c:v>
                      </c:pt>
                      <c:pt idx="10">
                        <c:v>13</c:v>
                      </c:pt>
                      <c:pt idx="12">
                        <c:v>15</c:v>
                      </c:pt>
                      <c:pt idx="13">
                        <c:v>12</c:v>
                      </c:pt>
                      <c:pt idx="15">
                        <c:v>16</c:v>
                      </c:pt>
                      <c:pt idx="16">
                        <c:v>9</c:v>
                      </c:pt>
                      <c:pt idx="18">
                        <c:v>17</c:v>
                      </c:pt>
                      <c:pt idx="20">
                        <c:v>16</c:v>
                      </c:pt>
                      <c:pt idx="21">
                        <c:v>20</c:v>
                      </c:pt>
                      <c:pt idx="22">
                        <c:v>26</c:v>
                      </c:pt>
                      <c:pt idx="24">
                        <c:v>20</c:v>
                      </c:pt>
                      <c:pt idx="25" formatCode="0.00">
                        <c:v>14</c:v>
                      </c:pt>
                      <c:pt idx="26" formatCode="0.00">
                        <c:v>14</c:v>
                      </c:pt>
                      <c:pt idx="27" formatCode="0.00">
                        <c:v>14</c:v>
                      </c:pt>
                      <c:pt idx="28" formatCode="0.00">
                        <c:v>14</c:v>
                      </c:pt>
                      <c:pt idx="29" formatCode="0.00">
                        <c:v>14</c:v>
                      </c:pt>
                      <c:pt idx="30" formatCode="0.00">
                        <c:v>14</c:v>
                      </c:pt>
                      <c:pt idx="31" formatCode="0.00">
                        <c:v>14</c:v>
                      </c:pt>
                      <c:pt idx="32" formatCode="0.00">
                        <c:v>14</c:v>
                      </c:pt>
                      <c:pt idx="33" formatCode="0.00">
                        <c:v>14</c:v>
                      </c:pt>
                      <c:pt idx="34" formatCode="0.00">
                        <c:v>14</c:v>
                      </c:pt>
                      <c:pt idx="35" formatCode="0.00">
                        <c:v>14</c:v>
                      </c:pt>
                      <c:pt idx="36" formatCode="0.00">
                        <c:v>14</c:v>
                      </c:pt>
                      <c:pt idx="37" formatCode="0.00">
                        <c:v>14</c:v>
                      </c:pt>
                      <c:pt idx="38" formatCode="0.00">
                        <c:v>14</c:v>
                      </c:pt>
                      <c:pt idx="39" formatCode="0.00">
                        <c:v>14</c:v>
                      </c:pt>
                      <c:pt idx="40" formatCode="0.00">
                        <c:v>14</c:v>
                      </c:pt>
                      <c:pt idx="41" formatCode="0.00">
                        <c:v>14</c:v>
                      </c:pt>
                      <c:pt idx="42" formatCode="0.00">
                        <c:v>14</c:v>
                      </c:pt>
                      <c:pt idx="43" formatCode="0.00">
                        <c:v>14</c:v>
                      </c:pt>
                      <c:pt idx="44" formatCode="0.00">
                        <c:v>14</c:v>
                      </c:pt>
                      <c:pt idx="45" formatCode="0.00">
                        <c:v>14</c:v>
                      </c:pt>
                      <c:pt idx="46" formatCode="0.00">
                        <c:v>14</c:v>
                      </c:pt>
                      <c:pt idx="47" formatCode="0.00">
                        <c:v>14</c:v>
                      </c:pt>
                      <c:pt idx="48" formatCode="0.00">
                        <c:v>14</c:v>
                      </c:pt>
                      <c:pt idx="49" formatCode="0.00">
                        <c:v>14</c:v>
                      </c:pt>
                      <c:pt idx="50" formatCode="0.00">
                        <c:v>14</c:v>
                      </c:pt>
                      <c:pt idx="51" formatCode="0.00">
                        <c:v>14</c:v>
                      </c:pt>
                      <c:pt idx="52" formatCode="0.00">
                        <c:v>14</c:v>
                      </c:pt>
                      <c:pt idx="53" formatCode="0.00">
                        <c:v>14</c:v>
                      </c:pt>
                      <c:pt idx="54" formatCode="0.00">
                        <c:v>14</c:v>
                      </c:pt>
                      <c:pt idx="55" formatCode="0.00">
                        <c:v>14</c:v>
                      </c:pt>
                      <c:pt idx="56" formatCode="0.00">
                        <c:v>14</c:v>
                      </c:pt>
                      <c:pt idx="57" formatCode="0.00">
                        <c:v>14</c:v>
                      </c:pt>
                      <c:pt idx="58" formatCode="0.00">
                        <c:v>14</c:v>
                      </c:pt>
                      <c:pt idx="59" formatCode="0.00">
                        <c:v>14</c:v>
                      </c:pt>
                      <c:pt idx="60" formatCode="0.00">
                        <c:v>14</c:v>
                      </c:pt>
                      <c:pt idx="61" formatCode="0.00">
                        <c:v>14</c:v>
                      </c:pt>
                      <c:pt idx="62" formatCode="0.00">
                        <c:v>14</c:v>
                      </c:pt>
                      <c:pt idx="63" formatCode="0.00">
                        <c:v>14</c:v>
                      </c:pt>
                      <c:pt idx="64" formatCode="0.00">
                        <c:v>14</c:v>
                      </c:pt>
                      <c:pt idx="65" formatCode="0.00">
                        <c:v>14</c:v>
                      </c:pt>
                      <c:pt idx="66" formatCode="0.00">
                        <c:v>14</c:v>
                      </c:pt>
                      <c:pt idx="67" formatCode="0.00">
                        <c:v>14</c:v>
                      </c:pt>
                      <c:pt idx="68" formatCode="0.00">
                        <c:v>14</c:v>
                      </c:pt>
                      <c:pt idx="69" formatCode="0.00">
                        <c:v>14</c:v>
                      </c:pt>
                    </c:numCache>
                  </c:numRef>
                </c:xVal>
                <c:yVal>
                  <c:numRef>
                    <c:extLst xmlns:c15="http://schemas.microsoft.com/office/drawing/2012/chart">
                      <c:ext xmlns:c15="http://schemas.microsoft.com/office/drawing/2012/chart" uri="{02D57815-91ED-43cb-92C2-25804820EDAC}">
                        <c15:formulaRef>
                          <c15:sqref>Sheet1!$J$2:$J$248</c15:sqref>
                        </c15:formulaRef>
                      </c:ext>
                    </c:extLst>
                    <c:numCache>
                      <c:formatCode>General</c:formatCode>
                      <c:ptCount val="247"/>
                      <c:pt idx="193">
                        <c:v>1</c:v>
                      </c:pt>
                      <c:pt idx="194">
                        <c:v>2</c:v>
                      </c:pt>
                      <c:pt idx="195">
                        <c:v>3</c:v>
                      </c:pt>
                      <c:pt idx="196">
                        <c:v>4</c:v>
                      </c:pt>
                      <c:pt idx="197">
                        <c:v>5</c:v>
                      </c:pt>
                      <c:pt idx="198">
                        <c:v>6</c:v>
                      </c:pt>
                      <c:pt idx="199">
                        <c:v>7</c:v>
                      </c:pt>
                      <c:pt idx="200">
                        <c:v>8</c:v>
                      </c:pt>
                      <c:pt idx="201">
                        <c:v>9</c:v>
                      </c:pt>
                      <c:pt idx="202">
                        <c:v>10</c:v>
                      </c:pt>
                      <c:pt idx="203">
                        <c:v>11</c:v>
                      </c:pt>
                      <c:pt idx="204">
                        <c:v>12</c:v>
                      </c:pt>
                      <c:pt idx="205">
                        <c:v>13</c:v>
                      </c:pt>
                      <c:pt idx="206">
                        <c:v>14</c:v>
                      </c:pt>
                      <c:pt idx="207">
                        <c:v>15</c:v>
                      </c:pt>
                      <c:pt idx="208">
                        <c:v>16</c:v>
                      </c:pt>
                      <c:pt idx="209">
                        <c:v>17</c:v>
                      </c:pt>
                      <c:pt idx="210">
                        <c:v>18</c:v>
                      </c:pt>
                      <c:pt idx="211">
                        <c:v>19</c:v>
                      </c:pt>
                      <c:pt idx="212">
                        <c:v>20</c:v>
                      </c:pt>
                      <c:pt idx="213">
                        <c:v>21</c:v>
                      </c:pt>
                    </c:numCache>
                  </c:numRef>
                </c:yVal>
                <c:smooth val="0"/>
                <c:extLst xmlns:c15="http://schemas.microsoft.com/office/drawing/2012/chart">
                  <c:ext xmlns:c16="http://schemas.microsoft.com/office/drawing/2014/chart" uri="{C3380CC4-5D6E-409C-BE32-E72D297353CC}">
                    <c16:uniqueId val="{00000009-5E55-400C-9B50-43CFD67D9034}"/>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Sheet1!$K$1</c15:sqref>
                        </c15:formulaRef>
                      </c:ext>
                    </c:extLst>
                    <c:strCache>
                      <c:ptCount val="1"/>
                      <c:pt idx="0">
                        <c:v>joon 8</c:v>
                      </c:pt>
                    </c:strCache>
                  </c:strRef>
                </c:tx>
                <c:spPr>
                  <a:ln>
                    <a:solidFill>
                      <a:srgbClr val="131C6B"/>
                    </a:solidFill>
                  </a:ln>
                </c:spPr>
                <c:marker>
                  <c:symbol val="circle"/>
                  <c:size val="10"/>
                  <c:spPr>
                    <a:solidFill>
                      <a:srgbClr val="131C6B"/>
                    </a:solidFill>
                    <a:ln>
                      <a:solidFill>
                        <a:srgbClr val="131C6B"/>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14</c:v>
                      </c:pt>
                      <c:pt idx="2">
                        <c:v>26</c:v>
                      </c:pt>
                      <c:pt idx="3">
                        <c:v>22</c:v>
                      </c:pt>
                      <c:pt idx="4">
                        <c:v>16</c:v>
                      </c:pt>
                      <c:pt idx="5">
                        <c:v>13</c:v>
                      </c:pt>
                      <c:pt idx="6">
                        <c:v>10</c:v>
                      </c:pt>
                      <c:pt idx="7">
                        <c:v>6</c:v>
                      </c:pt>
                      <c:pt idx="9">
                        <c:v>23</c:v>
                      </c:pt>
                      <c:pt idx="10">
                        <c:v>13</c:v>
                      </c:pt>
                      <c:pt idx="12">
                        <c:v>15</c:v>
                      </c:pt>
                      <c:pt idx="13">
                        <c:v>12</c:v>
                      </c:pt>
                      <c:pt idx="15">
                        <c:v>16</c:v>
                      </c:pt>
                      <c:pt idx="16">
                        <c:v>9</c:v>
                      </c:pt>
                      <c:pt idx="18">
                        <c:v>17</c:v>
                      </c:pt>
                      <c:pt idx="20">
                        <c:v>16</c:v>
                      </c:pt>
                      <c:pt idx="21">
                        <c:v>20</c:v>
                      </c:pt>
                      <c:pt idx="22">
                        <c:v>26</c:v>
                      </c:pt>
                      <c:pt idx="24">
                        <c:v>20</c:v>
                      </c:pt>
                      <c:pt idx="25" formatCode="0.00">
                        <c:v>14</c:v>
                      </c:pt>
                      <c:pt idx="26" formatCode="0.00">
                        <c:v>14</c:v>
                      </c:pt>
                      <c:pt idx="27" formatCode="0.00">
                        <c:v>14</c:v>
                      </c:pt>
                      <c:pt idx="28" formatCode="0.00">
                        <c:v>14</c:v>
                      </c:pt>
                      <c:pt idx="29" formatCode="0.00">
                        <c:v>14</c:v>
                      </c:pt>
                      <c:pt idx="30" formatCode="0.00">
                        <c:v>14</c:v>
                      </c:pt>
                      <c:pt idx="31" formatCode="0.00">
                        <c:v>14</c:v>
                      </c:pt>
                      <c:pt idx="32" formatCode="0.00">
                        <c:v>14</c:v>
                      </c:pt>
                      <c:pt idx="33" formatCode="0.00">
                        <c:v>14</c:v>
                      </c:pt>
                      <c:pt idx="34" formatCode="0.00">
                        <c:v>14</c:v>
                      </c:pt>
                      <c:pt idx="35" formatCode="0.00">
                        <c:v>14</c:v>
                      </c:pt>
                      <c:pt idx="36" formatCode="0.00">
                        <c:v>14</c:v>
                      </c:pt>
                      <c:pt idx="37" formatCode="0.00">
                        <c:v>14</c:v>
                      </c:pt>
                      <c:pt idx="38" formatCode="0.00">
                        <c:v>14</c:v>
                      </c:pt>
                      <c:pt idx="39" formatCode="0.00">
                        <c:v>14</c:v>
                      </c:pt>
                      <c:pt idx="40" formatCode="0.00">
                        <c:v>14</c:v>
                      </c:pt>
                      <c:pt idx="41" formatCode="0.00">
                        <c:v>14</c:v>
                      </c:pt>
                      <c:pt idx="42" formatCode="0.00">
                        <c:v>14</c:v>
                      </c:pt>
                      <c:pt idx="43" formatCode="0.00">
                        <c:v>14</c:v>
                      </c:pt>
                      <c:pt idx="44" formatCode="0.00">
                        <c:v>14</c:v>
                      </c:pt>
                      <c:pt idx="45" formatCode="0.00">
                        <c:v>14</c:v>
                      </c:pt>
                      <c:pt idx="46" formatCode="0.00">
                        <c:v>14</c:v>
                      </c:pt>
                      <c:pt idx="47" formatCode="0.00">
                        <c:v>14</c:v>
                      </c:pt>
                      <c:pt idx="48" formatCode="0.00">
                        <c:v>14</c:v>
                      </c:pt>
                      <c:pt idx="49" formatCode="0.00">
                        <c:v>14</c:v>
                      </c:pt>
                      <c:pt idx="50" formatCode="0.00">
                        <c:v>14</c:v>
                      </c:pt>
                      <c:pt idx="51" formatCode="0.00">
                        <c:v>14</c:v>
                      </c:pt>
                      <c:pt idx="52" formatCode="0.00">
                        <c:v>14</c:v>
                      </c:pt>
                      <c:pt idx="53" formatCode="0.00">
                        <c:v>14</c:v>
                      </c:pt>
                      <c:pt idx="54" formatCode="0.00">
                        <c:v>14</c:v>
                      </c:pt>
                      <c:pt idx="55" formatCode="0.00">
                        <c:v>14</c:v>
                      </c:pt>
                      <c:pt idx="56" formatCode="0.00">
                        <c:v>14</c:v>
                      </c:pt>
                      <c:pt idx="57" formatCode="0.00">
                        <c:v>14</c:v>
                      </c:pt>
                      <c:pt idx="58" formatCode="0.00">
                        <c:v>14</c:v>
                      </c:pt>
                      <c:pt idx="59" formatCode="0.00">
                        <c:v>14</c:v>
                      </c:pt>
                      <c:pt idx="60" formatCode="0.00">
                        <c:v>14</c:v>
                      </c:pt>
                      <c:pt idx="61" formatCode="0.00">
                        <c:v>14</c:v>
                      </c:pt>
                      <c:pt idx="62" formatCode="0.00">
                        <c:v>14</c:v>
                      </c:pt>
                      <c:pt idx="63" formatCode="0.00">
                        <c:v>14</c:v>
                      </c:pt>
                      <c:pt idx="64" formatCode="0.00">
                        <c:v>14</c:v>
                      </c:pt>
                      <c:pt idx="65" formatCode="0.00">
                        <c:v>14</c:v>
                      </c:pt>
                      <c:pt idx="66" formatCode="0.00">
                        <c:v>14</c:v>
                      </c:pt>
                      <c:pt idx="67" formatCode="0.00">
                        <c:v>14</c:v>
                      </c:pt>
                      <c:pt idx="68" formatCode="0.00">
                        <c:v>14</c:v>
                      </c:pt>
                      <c:pt idx="69" formatCode="0.00">
                        <c:v>14</c:v>
                      </c:pt>
                    </c:numCache>
                  </c:numRef>
                </c:xVal>
                <c:yVal>
                  <c:numRef>
                    <c:extLst xmlns:c15="http://schemas.microsoft.com/office/drawing/2012/chart">
                      <c:ext xmlns:c15="http://schemas.microsoft.com/office/drawing/2012/chart" uri="{02D57815-91ED-43cb-92C2-25804820EDAC}">
                        <c15:formulaRef>
                          <c15:sqref>Sheet1!$K$2:$K$248</c15:sqref>
                        </c15:formulaRef>
                      </c:ext>
                    </c:extLst>
                    <c:numCache>
                      <c:formatCode>General</c:formatCode>
                      <c:ptCount val="247"/>
                      <c:pt idx="214">
                        <c:v>1</c:v>
                      </c:pt>
                      <c:pt idx="215">
                        <c:v>2</c:v>
                      </c:pt>
                      <c:pt idx="216">
                        <c:v>3</c:v>
                      </c:pt>
                      <c:pt idx="217">
                        <c:v>4</c:v>
                      </c:pt>
                      <c:pt idx="218">
                        <c:v>5</c:v>
                      </c:pt>
                      <c:pt idx="219">
                        <c:v>6</c:v>
                      </c:pt>
                      <c:pt idx="220">
                        <c:v>7</c:v>
                      </c:pt>
                      <c:pt idx="221">
                        <c:v>8</c:v>
                      </c:pt>
                      <c:pt idx="222">
                        <c:v>9</c:v>
                      </c:pt>
                      <c:pt idx="223">
                        <c:v>10</c:v>
                      </c:pt>
                      <c:pt idx="224">
                        <c:v>11</c:v>
                      </c:pt>
                      <c:pt idx="225">
                        <c:v>12</c:v>
                      </c:pt>
                      <c:pt idx="226">
                        <c:v>13</c:v>
                      </c:pt>
                      <c:pt idx="227">
                        <c:v>14</c:v>
                      </c:pt>
                      <c:pt idx="228">
                        <c:v>15</c:v>
                      </c:pt>
                      <c:pt idx="229">
                        <c:v>16</c:v>
                      </c:pt>
                      <c:pt idx="230">
                        <c:v>17</c:v>
                      </c:pt>
                      <c:pt idx="231">
                        <c:v>18</c:v>
                      </c:pt>
                      <c:pt idx="232">
                        <c:v>19</c:v>
                      </c:pt>
                      <c:pt idx="233">
                        <c:v>20</c:v>
                      </c:pt>
                      <c:pt idx="234">
                        <c:v>21</c:v>
                      </c:pt>
                    </c:numCache>
                  </c:numRef>
                </c:yVal>
                <c:smooth val="0"/>
                <c:extLst xmlns:c15="http://schemas.microsoft.com/office/drawing/2012/chart">
                  <c:ext xmlns:c16="http://schemas.microsoft.com/office/drawing/2014/chart" uri="{C3380CC4-5D6E-409C-BE32-E72D297353CC}">
                    <c16:uniqueId val="{0000000A-5E55-400C-9B50-43CFD67D9034}"/>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Sheet1!$L$1</c15:sqref>
                        </c15:formulaRef>
                      </c:ext>
                    </c:extLst>
                    <c:strCache>
                      <c:ptCount val="1"/>
                      <c:pt idx="0">
                        <c:v>joon 9</c:v>
                      </c:pt>
                    </c:strCache>
                  </c:strRef>
                </c:tx>
                <c:spPr>
                  <a:ln>
                    <a:solidFill>
                      <a:schemeClr val="accent5">
                        <a:lumMod val="60000"/>
                        <a:lumOff val="40000"/>
                      </a:schemeClr>
                    </a:solidFill>
                  </a:ln>
                </c:spPr>
                <c:marker>
                  <c:symbol val="circle"/>
                  <c:size val="10"/>
                  <c:spPr>
                    <a:solidFill>
                      <a:schemeClr val="accent5">
                        <a:lumMod val="60000"/>
                        <a:lumOff val="40000"/>
                      </a:schemeClr>
                    </a:solidFill>
                    <a:ln>
                      <a:solidFill>
                        <a:schemeClr val="accent5">
                          <a:lumMod val="60000"/>
                          <a:lumOff val="40000"/>
                        </a:schemeClr>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14</c:v>
                      </c:pt>
                      <c:pt idx="2">
                        <c:v>26</c:v>
                      </c:pt>
                      <c:pt idx="3">
                        <c:v>22</c:v>
                      </c:pt>
                      <c:pt idx="4">
                        <c:v>16</c:v>
                      </c:pt>
                      <c:pt idx="5">
                        <c:v>13</c:v>
                      </c:pt>
                      <c:pt idx="6">
                        <c:v>10</c:v>
                      </c:pt>
                      <c:pt idx="7">
                        <c:v>6</c:v>
                      </c:pt>
                      <c:pt idx="9">
                        <c:v>23</c:v>
                      </c:pt>
                      <c:pt idx="10">
                        <c:v>13</c:v>
                      </c:pt>
                      <c:pt idx="12">
                        <c:v>15</c:v>
                      </c:pt>
                      <c:pt idx="13">
                        <c:v>12</c:v>
                      </c:pt>
                      <c:pt idx="15">
                        <c:v>16</c:v>
                      </c:pt>
                      <c:pt idx="16">
                        <c:v>9</c:v>
                      </c:pt>
                      <c:pt idx="18">
                        <c:v>17</c:v>
                      </c:pt>
                      <c:pt idx="20">
                        <c:v>16</c:v>
                      </c:pt>
                      <c:pt idx="21">
                        <c:v>20</c:v>
                      </c:pt>
                      <c:pt idx="22">
                        <c:v>26</c:v>
                      </c:pt>
                      <c:pt idx="24">
                        <c:v>20</c:v>
                      </c:pt>
                      <c:pt idx="25" formatCode="0.00">
                        <c:v>14</c:v>
                      </c:pt>
                      <c:pt idx="26" formatCode="0.00">
                        <c:v>14</c:v>
                      </c:pt>
                      <c:pt idx="27" formatCode="0.00">
                        <c:v>14</c:v>
                      </c:pt>
                      <c:pt idx="28" formatCode="0.00">
                        <c:v>14</c:v>
                      </c:pt>
                      <c:pt idx="29" formatCode="0.00">
                        <c:v>14</c:v>
                      </c:pt>
                      <c:pt idx="30" formatCode="0.00">
                        <c:v>14</c:v>
                      </c:pt>
                      <c:pt idx="31" formatCode="0.00">
                        <c:v>14</c:v>
                      </c:pt>
                      <c:pt idx="32" formatCode="0.00">
                        <c:v>14</c:v>
                      </c:pt>
                      <c:pt idx="33" formatCode="0.00">
                        <c:v>14</c:v>
                      </c:pt>
                      <c:pt idx="34" formatCode="0.00">
                        <c:v>14</c:v>
                      </c:pt>
                      <c:pt idx="35" formatCode="0.00">
                        <c:v>14</c:v>
                      </c:pt>
                      <c:pt idx="36" formatCode="0.00">
                        <c:v>14</c:v>
                      </c:pt>
                      <c:pt idx="37" formatCode="0.00">
                        <c:v>14</c:v>
                      </c:pt>
                      <c:pt idx="38" formatCode="0.00">
                        <c:v>14</c:v>
                      </c:pt>
                      <c:pt idx="39" formatCode="0.00">
                        <c:v>14</c:v>
                      </c:pt>
                      <c:pt idx="40" formatCode="0.00">
                        <c:v>14</c:v>
                      </c:pt>
                      <c:pt idx="41" formatCode="0.00">
                        <c:v>14</c:v>
                      </c:pt>
                      <c:pt idx="42" formatCode="0.00">
                        <c:v>14</c:v>
                      </c:pt>
                      <c:pt idx="43" formatCode="0.00">
                        <c:v>14</c:v>
                      </c:pt>
                      <c:pt idx="44" formatCode="0.00">
                        <c:v>14</c:v>
                      </c:pt>
                      <c:pt idx="45" formatCode="0.00">
                        <c:v>14</c:v>
                      </c:pt>
                      <c:pt idx="46" formatCode="0.00">
                        <c:v>14</c:v>
                      </c:pt>
                      <c:pt idx="47" formatCode="0.00">
                        <c:v>14</c:v>
                      </c:pt>
                      <c:pt idx="48" formatCode="0.00">
                        <c:v>14</c:v>
                      </c:pt>
                      <c:pt idx="49" formatCode="0.00">
                        <c:v>14</c:v>
                      </c:pt>
                      <c:pt idx="50" formatCode="0.00">
                        <c:v>14</c:v>
                      </c:pt>
                      <c:pt idx="51" formatCode="0.00">
                        <c:v>14</c:v>
                      </c:pt>
                      <c:pt idx="52" formatCode="0.00">
                        <c:v>14</c:v>
                      </c:pt>
                      <c:pt idx="53" formatCode="0.00">
                        <c:v>14</c:v>
                      </c:pt>
                      <c:pt idx="54" formatCode="0.00">
                        <c:v>14</c:v>
                      </c:pt>
                      <c:pt idx="55" formatCode="0.00">
                        <c:v>14</c:v>
                      </c:pt>
                      <c:pt idx="56" formatCode="0.00">
                        <c:v>14</c:v>
                      </c:pt>
                      <c:pt idx="57" formatCode="0.00">
                        <c:v>14</c:v>
                      </c:pt>
                      <c:pt idx="58" formatCode="0.00">
                        <c:v>14</c:v>
                      </c:pt>
                      <c:pt idx="59" formatCode="0.00">
                        <c:v>14</c:v>
                      </c:pt>
                      <c:pt idx="60" formatCode="0.00">
                        <c:v>14</c:v>
                      </c:pt>
                      <c:pt idx="61" formatCode="0.00">
                        <c:v>14</c:v>
                      </c:pt>
                      <c:pt idx="62" formatCode="0.00">
                        <c:v>14</c:v>
                      </c:pt>
                      <c:pt idx="63" formatCode="0.00">
                        <c:v>14</c:v>
                      </c:pt>
                      <c:pt idx="64" formatCode="0.00">
                        <c:v>14</c:v>
                      </c:pt>
                      <c:pt idx="65" formatCode="0.00">
                        <c:v>14</c:v>
                      </c:pt>
                      <c:pt idx="66" formatCode="0.00">
                        <c:v>14</c:v>
                      </c:pt>
                      <c:pt idx="67" formatCode="0.00">
                        <c:v>14</c:v>
                      </c:pt>
                      <c:pt idx="68" formatCode="0.00">
                        <c:v>14</c:v>
                      </c:pt>
                      <c:pt idx="69" formatCode="0.00">
                        <c:v>14</c:v>
                      </c:pt>
                    </c:numCache>
                  </c:numRef>
                </c:xVal>
                <c:yVal>
                  <c:numRef>
                    <c:extLst xmlns:c15="http://schemas.microsoft.com/office/drawing/2012/chart">
                      <c:ext xmlns:c15="http://schemas.microsoft.com/office/drawing/2012/chart" uri="{02D57815-91ED-43cb-92C2-25804820EDAC}">
                        <c15:formulaRef>
                          <c15:sqref>Sheet1!$L$2:$L$248</c15:sqref>
                        </c15:formulaRef>
                      </c:ext>
                    </c:extLst>
                    <c:numCache>
                      <c:formatCode>General</c:formatCode>
                      <c:ptCount val="247"/>
                      <c:pt idx="235">
                        <c:v>1</c:v>
                      </c:pt>
                      <c:pt idx="236">
                        <c:v>2</c:v>
                      </c:pt>
                      <c:pt idx="237">
                        <c:v>3</c:v>
                      </c:pt>
                      <c:pt idx="238">
                        <c:v>4</c:v>
                      </c:pt>
                      <c:pt idx="239">
                        <c:v>5</c:v>
                      </c:pt>
                      <c:pt idx="240">
                        <c:v>6</c:v>
                      </c:pt>
                      <c:pt idx="241">
                        <c:v>7</c:v>
                      </c:pt>
                      <c:pt idx="242">
                        <c:v>8</c:v>
                      </c:pt>
                      <c:pt idx="243">
                        <c:v>9</c:v>
                      </c:pt>
                      <c:pt idx="244">
                        <c:v>10</c:v>
                      </c:pt>
                      <c:pt idx="245">
                        <c:v>11</c:v>
                      </c:pt>
                      <c:pt idx="246">
                        <c:v>13</c:v>
                      </c:pt>
                    </c:numCache>
                  </c:numRef>
                </c:yVal>
                <c:smooth val="0"/>
                <c:extLst xmlns:c15="http://schemas.microsoft.com/office/drawing/2012/chart">
                  <c:ext xmlns:c16="http://schemas.microsoft.com/office/drawing/2014/chart" uri="{C3380CC4-5D6E-409C-BE32-E72D297353CC}">
                    <c16:uniqueId val="{0000000B-5E55-400C-9B50-43CFD67D9034}"/>
                  </c:ext>
                </c:extLst>
              </c15:ser>
            </c15:filteredScatterSeries>
            <c15:filteredScatterSeries>
              <c15:ser>
                <c:idx val="12"/>
                <c:order val="10"/>
                <c:tx>
                  <c:strRef>
                    <c:extLst xmlns:c15="http://schemas.microsoft.com/office/drawing/2012/chart">
                      <c:ext xmlns:c15="http://schemas.microsoft.com/office/drawing/2012/chart" uri="{02D57815-91ED-43cb-92C2-25804820EDAC}">
                        <c15:formulaRef>
                          <c15:sqref>Sheet1!$M$1</c15:sqref>
                        </c15:formulaRef>
                      </c:ext>
                    </c:extLst>
                    <c:strCache>
                      <c:ptCount val="1"/>
                      <c:pt idx="0">
                        <c:v>joon 10</c:v>
                      </c:pt>
                    </c:strCache>
                  </c:strRef>
                </c:tx>
                <c:spPr>
                  <a:ln>
                    <a:solidFill>
                      <a:schemeClr val="tx2">
                        <a:lumMod val="75000"/>
                      </a:schemeClr>
                    </a:solidFill>
                  </a:ln>
                </c:spPr>
                <c:marker>
                  <c:symbol val="circle"/>
                  <c:size val="10"/>
                  <c:spPr>
                    <a:solidFill>
                      <a:schemeClr val="tx2">
                        <a:lumMod val="75000"/>
                      </a:schemeClr>
                    </a:solidFill>
                    <a:ln>
                      <a:solidFill>
                        <a:schemeClr val="tx2">
                          <a:lumMod val="75000"/>
                        </a:schemeClr>
                      </a:solidFill>
                    </a:ln>
                  </c:spPr>
                </c:marker>
                <c:dLbls>
                  <c:delete val="1"/>
                </c:dLbls>
                <c:xVal>
                  <c:numRef>
                    <c:extLst xmlns:c15="http://schemas.microsoft.com/office/drawing/2012/chart">
                      <c:ext xmlns:c15="http://schemas.microsoft.com/office/drawing/2012/chart" uri="{02D57815-91ED-43cb-92C2-25804820EDAC}">
                        <c15:formulaRef>
                          <c15:sqref>Sheet1!$B$2:$B$261</c15:sqref>
                        </c15:formulaRef>
                      </c:ext>
                    </c:extLst>
                    <c:numCache>
                      <c:formatCode>General</c:formatCode>
                      <c:ptCount val="260"/>
                      <c:pt idx="0">
                        <c:v>14</c:v>
                      </c:pt>
                      <c:pt idx="2">
                        <c:v>26</c:v>
                      </c:pt>
                      <c:pt idx="3">
                        <c:v>22</c:v>
                      </c:pt>
                      <c:pt idx="4">
                        <c:v>16</c:v>
                      </c:pt>
                      <c:pt idx="5">
                        <c:v>13</c:v>
                      </c:pt>
                      <c:pt idx="6">
                        <c:v>10</c:v>
                      </c:pt>
                      <c:pt idx="7">
                        <c:v>6</c:v>
                      </c:pt>
                      <c:pt idx="9">
                        <c:v>23</c:v>
                      </c:pt>
                      <c:pt idx="10">
                        <c:v>13</c:v>
                      </c:pt>
                      <c:pt idx="12">
                        <c:v>15</c:v>
                      </c:pt>
                      <c:pt idx="13">
                        <c:v>12</c:v>
                      </c:pt>
                      <c:pt idx="15">
                        <c:v>16</c:v>
                      </c:pt>
                      <c:pt idx="16">
                        <c:v>9</c:v>
                      </c:pt>
                      <c:pt idx="18">
                        <c:v>17</c:v>
                      </c:pt>
                      <c:pt idx="20">
                        <c:v>16</c:v>
                      </c:pt>
                      <c:pt idx="21">
                        <c:v>20</c:v>
                      </c:pt>
                      <c:pt idx="22">
                        <c:v>26</c:v>
                      </c:pt>
                      <c:pt idx="24">
                        <c:v>20</c:v>
                      </c:pt>
                      <c:pt idx="25" formatCode="0.00">
                        <c:v>14</c:v>
                      </c:pt>
                      <c:pt idx="26" formatCode="0.00">
                        <c:v>14</c:v>
                      </c:pt>
                      <c:pt idx="27" formatCode="0.00">
                        <c:v>14</c:v>
                      </c:pt>
                      <c:pt idx="28" formatCode="0.00">
                        <c:v>14</c:v>
                      </c:pt>
                      <c:pt idx="29" formatCode="0.00">
                        <c:v>14</c:v>
                      </c:pt>
                      <c:pt idx="30" formatCode="0.00">
                        <c:v>14</c:v>
                      </c:pt>
                      <c:pt idx="31" formatCode="0.00">
                        <c:v>14</c:v>
                      </c:pt>
                      <c:pt idx="32" formatCode="0.00">
                        <c:v>14</c:v>
                      </c:pt>
                      <c:pt idx="33" formatCode="0.00">
                        <c:v>14</c:v>
                      </c:pt>
                      <c:pt idx="34" formatCode="0.00">
                        <c:v>14</c:v>
                      </c:pt>
                      <c:pt idx="35" formatCode="0.00">
                        <c:v>14</c:v>
                      </c:pt>
                      <c:pt idx="36" formatCode="0.00">
                        <c:v>14</c:v>
                      </c:pt>
                      <c:pt idx="37" formatCode="0.00">
                        <c:v>14</c:v>
                      </c:pt>
                      <c:pt idx="38" formatCode="0.00">
                        <c:v>14</c:v>
                      </c:pt>
                      <c:pt idx="39" formatCode="0.00">
                        <c:v>14</c:v>
                      </c:pt>
                      <c:pt idx="40" formatCode="0.00">
                        <c:v>14</c:v>
                      </c:pt>
                      <c:pt idx="41" formatCode="0.00">
                        <c:v>14</c:v>
                      </c:pt>
                      <c:pt idx="42" formatCode="0.00">
                        <c:v>14</c:v>
                      </c:pt>
                      <c:pt idx="43" formatCode="0.00">
                        <c:v>14</c:v>
                      </c:pt>
                      <c:pt idx="44" formatCode="0.00">
                        <c:v>14</c:v>
                      </c:pt>
                      <c:pt idx="45" formatCode="0.00">
                        <c:v>14</c:v>
                      </c:pt>
                      <c:pt idx="46" formatCode="0.00">
                        <c:v>14</c:v>
                      </c:pt>
                      <c:pt idx="47" formatCode="0.00">
                        <c:v>14</c:v>
                      </c:pt>
                      <c:pt idx="48" formatCode="0.00">
                        <c:v>14</c:v>
                      </c:pt>
                      <c:pt idx="49" formatCode="0.00">
                        <c:v>14</c:v>
                      </c:pt>
                      <c:pt idx="50" formatCode="0.00">
                        <c:v>14</c:v>
                      </c:pt>
                      <c:pt idx="51" formatCode="0.00">
                        <c:v>14</c:v>
                      </c:pt>
                      <c:pt idx="52" formatCode="0.00">
                        <c:v>14</c:v>
                      </c:pt>
                      <c:pt idx="53" formatCode="0.00">
                        <c:v>14</c:v>
                      </c:pt>
                      <c:pt idx="54" formatCode="0.00">
                        <c:v>14</c:v>
                      </c:pt>
                      <c:pt idx="55" formatCode="0.00">
                        <c:v>14</c:v>
                      </c:pt>
                      <c:pt idx="56" formatCode="0.00">
                        <c:v>14</c:v>
                      </c:pt>
                      <c:pt idx="57" formatCode="0.00">
                        <c:v>14</c:v>
                      </c:pt>
                      <c:pt idx="58" formatCode="0.00">
                        <c:v>14</c:v>
                      </c:pt>
                      <c:pt idx="59" formatCode="0.00">
                        <c:v>14</c:v>
                      </c:pt>
                      <c:pt idx="60" formatCode="0.00">
                        <c:v>14</c:v>
                      </c:pt>
                      <c:pt idx="61" formatCode="0.00">
                        <c:v>14</c:v>
                      </c:pt>
                      <c:pt idx="62" formatCode="0.00">
                        <c:v>14</c:v>
                      </c:pt>
                      <c:pt idx="63" formatCode="0.00">
                        <c:v>14</c:v>
                      </c:pt>
                      <c:pt idx="64" formatCode="0.00">
                        <c:v>14</c:v>
                      </c:pt>
                      <c:pt idx="65" formatCode="0.00">
                        <c:v>14</c:v>
                      </c:pt>
                      <c:pt idx="66" formatCode="0.00">
                        <c:v>14</c:v>
                      </c:pt>
                      <c:pt idx="67" formatCode="0.00">
                        <c:v>14</c:v>
                      </c:pt>
                      <c:pt idx="68" formatCode="0.00">
                        <c:v>14</c:v>
                      </c:pt>
                      <c:pt idx="69" formatCode="0.00">
                        <c:v>14</c:v>
                      </c:pt>
                    </c:numCache>
                  </c:numRef>
                </c:xVal>
                <c:yVal>
                  <c:numRef>
                    <c:extLst xmlns:c15="http://schemas.microsoft.com/office/drawing/2012/chart">
                      <c:ext xmlns:c15="http://schemas.microsoft.com/office/drawing/2012/chart" uri="{02D57815-91ED-43cb-92C2-25804820EDAC}">
                        <c15:formulaRef>
                          <c15:sqref>Sheet1!$M$2:$M$261</c15:sqref>
                        </c15:formulaRef>
                      </c:ext>
                    </c:extLst>
                    <c:numCache>
                      <c:formatCode>General</c:formatCode>
                      <c:ptCount val="260"/>
                      <c:pt idx="247">
                        <c:v>1</c:v>
                      </c:pt>
                      <c:pt idx="248">
                        <c:v>2</c:v>
                      </c:pt>
                      <c:pt idx="249">
                        <c:v>3</c:v>
                      </c:pt>
                      <c:pt idx="250">
                        <c:v>4</c:v>
                      </c:pt>
                      <c:pt idx="251">
                        <c:v>5</c:v>
                      </c:pt>
                      <c:pt idx="252">
                        <c:v>6</c:v>
                      </c:pt>
                      <c:pt idx="253">
                        <c:v>7</c:v>
                      </c:pt>
                      <c:pt idx="254">
                        <c:v>8</c:v>
                      </c:pt>
                      <c:pt idx="255">
                        <c:v>9</c:v>
                      </c:pt>
                      <c:pt idx="256">
                        <c:v>10</c:v>
                      </c:pt>
                      <c:pt idx="257">
                        <c:v>11</c:v>
                      </c:pt>
                      <c:pt idx="258">
                        <c:v>12</c:v>
                      </c:pt>
                      <c:pt idx="259">
                        <c:v>13</c:v>
                      </c:pt>
                    </c:numCache>
                  </c:numRef>
                </c:yVal>
                <c:smooth val="0"/>
                <c:extLst xmlns:c15="http://schemas.microsoft.com/office/drawing/2012/chart">
                  <c:ext xmlns:c16="http://schemas.microsoft.com/office/drawing/2014/chart" uri="{C3380CC4-5D6E-409C-BE32-E72D297353CC}">
                    <c16:uniqueId val="{0000000C-5E55-400C-9B50-43CFD67D9034}"/>
                  </c:ext>
                </c:extLst>
              </c15:ser>
            </c15:filteredScatterSeries>
            <c15:filteredScatterSeries>
              <c15:ser>
                <c:idx val="13"/>
                <c:order val="11"/>
                <c:tx>
                  <c:strRef>
                    <c:extLst xmlns:c15="http://schemas.microsoft.com/office/drawing/2012/chart">
                      <c:ext xmlns:c15="http://schemas.microsoft.com/office/drawing/2012/chart" uri="{02D57815-91ED-43cb-92C2-25804820EDAC}">
                        <c15:formulaRef>
                          <c15:sqref>Sheet1!$N$1</c15:sqref>
                        </c15:formulaRef>
                      </c:ext>
                    </c:extLst>
                    <c:strCache>
                      <c:ptCount val="1"/>
                      <c:pt idx="0">
                        <c:v>joon 11</c:v>
                      </c:pt>
                    </c:strCache>
                  </c:strRef>
                </c:tx>
                <c:spPr>
                  <a:ln>
                    <a:solidFill>
                      <a:schemeClr val="accent4">
                        <a:lumMod val="40000"/>
                        <a:lumOff val="60000"/>
                      </a:schemeClr>
                    </a:solidFill>
                  </a:ln>
                </c:spPr>
                <c:marker>
                  <c:symbol val="circle"/>
                  <c:size val="10"/>
                  <c:spPr>
                    <a:solidFill>
                      <a:schemeClr val="accent4">
                        <a:lumMod val="40000"/>
                        <a:lumOff val="60000"/>
                      </a:schemeClr>
                    </a:solidFill>
                    <a:ln>
                      <a:solidFill>
                        <a:schemeClr val="accent4">
                          <a:lumMod val="40000"/>
                          <a:lumOff val="60000"/>
                        </a:schemeClr>
                      </a:solidFill>
                    </a:ln>
                  </c:spPr>
                </c:marker>
                <c:dLbls>
                  <c:delete val="1"/>
                </c:dLbls>
                <c:xVal>
                  <c:numRef>
                    <c:extLst xmlns:c15="http://schemas.microsoft.com/office/drawing/2012/chart">
                      <c:ext xmlns:c15="http://schemas.microsoft.com/office/drawing/2012/chart" uri="{02D57815-91ED-43cb-92C2-25804820EDAC}">
                        <c15:formulaRef>
                          <c15:sqref>Sheet1!$B$2:$B$274</c15:sqref>
                        </c15:formulaRef>
                      </c:ext>
                    </c:extLst>
                    <c:numCache>
                      <c:formatCode>General</c:formatCode>
                      <c:ptCount val="273"/>
                      <c:pt idx="0">
                        <c:v>14</c:v>
                      </c:pt>
                      <c:pt idx="2">
                        <c:v>26</c:v>
                      </c:pt>
                      <c:pt idx="3">
                        <c:v>22</c:v>
                      </c:pt>
                      <c:pt idx="4">
                        <c:v>16</c:v>
                      </c:pt>
                      <c:pt idx="5">
                        <c:v>13</c:v>
                      </c:pt>
                      <c:pt idx="6">
                        <c:v>10</c:v>
                      </c:pt>
                      <c:pt idx="7">
                        <c:v>6</c:v>
                      </c:pt>
                      <c:pt idx="9">
                        <c:v>23</c:v>
                      </c:pt>
                      <c:pt idx="10">
                        <c:v>13</c:v>
                      </c:pt>
                      <c:pt idx="12">
                        <c:v>15</c:v>
                      </c:pt>
                      <c:pt idx="13">
                        <c:v>12</c:v>
                      </c:pt>
                      <c:pt idx="15">
                        <c:v>16</c:v>
                      </c:pt>
                      <c:pt idx="16">
                        <c:v>9</c:v>
                      </c:pt>
                      <c:pt idx="18">
                        <c:v>17</c:v>
                      </c:pt>
                      <c:pt idx="20">
                        <c:v>16</c:v>
                      </c:pt>
                      <c:pt idx="21">
                        <c:v>20</c:v>
                      </c:pt>
                      <c:pt idx="22">
                        <c:v>26</c:v>
                      </c:pt>
                      <c:pt idx="24">
                        <c:v>20</c:v>
                      </c:pt>
                      <c:pt idx="25" formatCode="0.00">
                        <c:v>14</c:v>
                      </c:pt>
                      <c:pt idx="26" formatCode="0.00">
                        <c:v>14</c:v>
                      </c:pt>
                      <c:pt idx="27" formatCode="0.00">
                        <c:v>14</c:v>
                      </c:pt>
                      <c:pt idx="28" formatCode="0.00">
                        <c:v>14</c:v>
                      </c:pt>
                      <c:pt idx="29" formatCode="0.00">
                        <c:v>14</c:v>
                      </c:pt>
                      <c:pt idx="30" formatCode="0.00">
                        <c:v>14</c:v>
                      </c:pt>
                      <c:pt idx="31" formatCode="0.00">
                        <c:v>14</c:v>
                      </c:pt>
                      <c:pt idx="32" formatCode="0.00">
                        <c:v>14</c:v>
                      </c:pt>
                      <c:pt idx="33" formatCode="0.00">
                        <c:v>14</c:v>
                      </c:pt>
                      <c:pt idx="34" formatCode="0.00">
                        <c:v>14</c:v>
                      </c:pt>
                      <c:pt idx="35" formatCode="0.00">
                        <c:v>14</c:v>
                      </c:pt>
                      <c:pt idx="36" formatCode="0.00">
                        <c:v>14</c:v>
                      </c:pt>
                      <c:pt idx="37" formatCode="0.00">
                        <c:v>14</c:v>
                      </c:pt>
                      <c:pt idx="38" formatCode="0.00">
                        <c:v>14</c:v>
                      </c:pt>
                      <c:pt idx="39" formatCode="0.00">
                        <c:v>14</c:v>
                      </c:pt>
                      <c:pt idx="40" formatCode="0.00">
                        <c:v>14</c:v>
                      </c:pt>
                      <c:pt idx="41" formatCode="0.00">
                        <c:v>14</c:v>
                      </c:pt>
                      <c:pt idx="42" formatCode="0.00">
                        <c:v>14</c:v>
                      </c:pt>
                      <c:pt idx="43" formatCode="0.00">
                        <c:v>14</c:v>
                      </c:pt>
                      <c:pt idx="44" formatCode="0.00">
                        <c:v>14</c:v>
                      </c:pt>
                      <c:pt idx="45" formatCode="0.00">
                        <c:v>14</c:v>
                      </c:pt>
                      <c:pt idx="46" formatCode="0.00">
                        <c:v>14</c:v>
                      </c:pt>
                      <c:pt idx="47" formatCode="0.00">
                        <c:v>14</c:v>
                      </c:pt>
                      <c:pt idx="48" formatCode="0.00">
                        <c:v>14</c:v>
                      </c:pt>
                      <c:pt idx="49" formatCode="0.00">
                        <c:v>14</c:v>
                      </c:pt>
                      <c:pt idx="50" formatCode="0.00">
                        <c:v>14</c:v>
                      </c:pt>
                      <c:pt idx="51" formatCode="0.00">
                        <c:v>14</c:v>
                      </c:pt>
                      <c:pt idx="52" formatCode="0.00">
                        <c:v>14</c:v>
                      </c:pt>
                      <c:pt idx="53" formatCode="0.00">
                        <c:v>14</c:v>
                      </c:pt>
                      <c:pt idx="54" formatCode="0.00">
                        <c:v>14</c:v>
                      </c:pt>
                      <c:pt idx="55" formatCode="0.00">
                        <c:v>14</c:v>
                      </c:pt>
                      <c:pt idx="56" formatCode="0.00">
                        <c:v>14</c:v>
                      </c:pt>
                      <c:pt idx="57" formatCode="0.00">
                        <c:v>14</c:v>
                      </c:pt>
                      <c:pt idx="58" formatCode="0.00">
                        <c:v>14</c:v>
                      </c:pt>
                      <c:pt idx="59" formatCode="0.00">
                        <c:v>14</c:v>
                      </c:pt>
                      <c:pt idx="60" formatCode="0.00">
                        <c:v>14</c:v>
                      </c:pt>
                      <c:pt idx="61" formatCode="0.00">
                        <c:v>14</c:v>
                      </c:pt>
                      <c:pt idx="62" formatCode="0.00">
                        <c:v>14</c:v>
                      </c:pt>
                      <c:pt idx="63" formatCode="0.00">
                        <c:v>14</c:v>
                      </c:pt>
                      <c:pt idx="64" formatCode="0.00">
                        <c:v>14</c:v>
                      </c:pt>
                      <c:pt idx="65" formatCode="0.00">
                        <c:v>14</c:v>
                      </c:pt>
                      <c:pt idx="66" formatCode="0.00">
                        <c:v>14</c:v>
                      </c:pt>
                      <c:pt idx="67" formatCode="0.00">
                        <c:v>14</c:v>
                      </c:pt>
                      <c:pt idx="68" formatCode="0.00">
                        <c:v>14</c:v>
                      </c:pt>
                      <c:pt idx="69" formatCode="0.00">
                        <c:v>14</c:v>
                      </c:pt>
                    </c:numCache>
                  </c:numRef>
                </c:xVal>
                <c:yVal>
                  <c:numRef>
                    <c:extLst xmlns:c15="http://schemas.microsoft.com/office/drawing/2012/chart">
                      <c:ext xmlns:c15="http://schemas.microsoft.com/office/drawing/2012/chart" uri="{02D57815-91ED-43cb-92C2-25804820EDAC}">
                        <c15:formulaRef>
                          <c15:sqref>Sheet1!$N$2:$N$274</c15:sqref>
                        </c15:formulaRef>
                      </c:ext>
                    </c:extLst>
                    <c:numCache>
                      <c:formatCode>General</c:formatCode>
                      <c:ptCount val="273"/>
                      <c:pt idx="260">
                        <c:v>1</c:v>
                      </c:pt>
                      <c:pt idx="261">
                        <c:v>2</c:v>
                      </c:pt>
                      <c:pt idx="262">
                        <c:v>3</c:v>
                      </c:pt>
                      <c:pt idx="263">
                        <c:v>4</c:v>
                      </c:pt>
                      <c:pt idx="264">
                        <c:v>5</c:v>
                      </c:pt>
                      <c:pt idx="265">
                        <c:v>6</c:v>
                      </c:pt>
                      <c:pt idx="266">
                        <c:v>7</c:v>
                      </c:pt>
                      <c:pt idx="267">
                        <c:v>8</c:v>
                      </c:pt>
                      <c:pt idx="268">
                        <c:v>9</c:v>
                      </c:pt>
                      <c:pt idx="269">
                        <c:v>10</c:v>
                      </c:pt>
                      <c:pt idx="270">
                        <c:v>11</c:v>
                      </c:pt>
                      <c:pt idx="271">
                        <c:v>12</c:v>
                      </c:pt>
                      <c:pt idx="272">
                        <c:v>13</c:v>
                      </c:pt>
                    </c:numCache>
                  </c:numRef>
                </c:yVal>
                <c:smooth val="0"/>
                <c:extLst xmlns:c15="http://schemas.microsoft.com/office/drawing/2012/chart">
                  <c:ext xmlns:c16="http://schemas.microsoft.com/office/drawing/2014/chart" uri="{C3380CC4-5D6E-409C-BE32-E72D297353CC}">
                    <c16:uniqueId val="{0000000D-5E55-400C-9B50-43CFD67D9034}"/>
                  </c:ext>
                </c:extLst>
              </c15:ser>
            </c15:filteredScatterSeries>
          </c:ext>
        </c:extLst>
      </c:scatterChart>
      <c:valAx>
        <c:axId val="1071154416"/>
        <c:scaling>
          <c:orientation val="minMax"/>
          <c:max val="120"/>
          <c:min val="0"/>
        </c:scaling>
        <c:delete val="0"/>
        <c:axPos val="t"/>
        <c:numFmt formatCode="0\%" sourceLinked="0"/>
        <c:majorTickMark val="none"/>
        <c:minorTickMark val="none"/>
        <c:tickLblPos val="none"/>
        <c:spPr>
          <a:ln>
            <a:noFill/>
          </a:ln>
        </c:spPr>
        <c:txPr>
          <a:bodyPr rot="0" vert="horz"/>
          <a:lstStyle/>
          <a:p>
            <a:pPr>
              <a:defRPr/>
            </a:pPr>
            <a:endParaRPr lang="et-EE"/>
          </a:p>
        </c:txPr>
        <c:crossAx val="1071155200"/>
        <c:crossesAt val="0"/>
        <c:crossBetween val="midCat"/>
        <c:majorUnit val="20"/>
        <c:minorUnit val="20"/>
      </c:valAx>
      <c:valAx>
        <c:axId val="1071155200"/>
        <c:scaling>
          <c:orientation val="maxMin"/>
          <c:max val="36.5"/>
          <c:min val="0.5"/>
        </c:scaling>
        <c:delete val="0"/>
        <c:axPos val="l"/>
        <c:numFmt formatCode="General" sourceLinked="1"/>
        <c:majorTickMark val="none"/>
        <c:minorTickMark val="none"/>
        <c:tickLblPos val="none"/>
        <c:spPr>
          <a:ln>
            <a:noFill/>
          </a:ln>
        </c:spPr>
        <c:crossAx val="1071154416"/>
        <c:crosses val="autoZero"/>
        <c:crossBetween val="midCat"/>
        <c:majorUnit val="1"/>
      </c:valAx>
      <c:valAx>
        <c:axId val="1071155592"/>
        <c:scaling>
          <c:orientation val="minMax"/>
        </c:scaling>
        <c:delete val="1"/>
        <c:axPos val="b"/>
        <c:numFmt formatCode="General" sourceLinked="1"/>
        <c:majorTickMark val="out"/>
        <c:minorTickMark val="none"/>
        <c:tickLblPos val="none"/>
        <c:crossAx val="1071160296"/>
        <c:crosses val="max"/>
        <c:crossBetween val="between"/>
      </c:valAx>
      <c:catAx>
        <c:axId val="1071160296"/>
        <c:scaling>
          <c:orientation val="maxMin"/>
        </c:scaling>
        <c:delete val="1"/>
        <c:axPos val="l"/>
        <c:numFmt formatCode="General" sourceLinked="1"/>
        <c:majorTickMark val="out"/>
        <c:minorTickMark val="none"/>
        <c:tickLblPos val="none"/>
        <c:crossAx val="1071155592"/>
        <c:crosses val="autoZero"/>
        <c:auto val="1"/>
        <c:lblAlgn val="ctr"/>
        <c:lblOffset val="100"/>
        <c:noMultiLvlLbl val="0"/>
      </c:catAx>
      <c:spPr>
        <a:ln>
          <a:noFill/>
        </a:ln>
      </c:spPr>
    </c:plotArea>
    <c:plotVisOnly val="1"/>
    <c:dispBlanksAs val="gap"/>
    <c:showDLblsOverMax val="0"/>
  </c:chart>
  <c:txPr>
    <a:bodyPr/>
    <a:lstStyle/>
    <a:p>
      <a:pPr>
        <a:defRPr sz="1000"/>
      </a:pPr>
      <a:endParaRPr lang="et-EE"/>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05455732865805"/>
          <c:y val="2.5399719913276289E-2"/>
          <c:w val="0.62853999554051954"/>
          <c:h val="0.94436599837239188"/>
        </c:manualLayout>
      </c:layout>
      <c:barChart>
        <c:barDir val="bar"/>
        <c:grouping val="clustered"/>
        <c:varyColors val="0"/>
        <c:ser>
          <c:idx val="1"/>
          <c:order val="0"/>
          <c:tx>
            <c:strRef>
              <c:f>Sheet1!$C$1</c:f>
              <c:strCache>
                <c:ptCount val="1"/>
                <c:pt idx="0">
                  <c:v>Nõustun täielikult</c:v>
                </c:pt>
              </c:strCache>
            </c:strRef>
          </c:tx>
          <c:spPr>
            <a:solidFill>
              <a:schemeClr val="bg2"/>
            </a:solidFill>
          </c:spPr>
          <c:invertIfNegative val="0"/>
          <c:dPt>
            <c:idx val="0"/>
            <c:invertIfNegative val="0"/>
            <c:bubble3D val="0"/>
            <c:spPr>
              <a:solidFill>
                <a:schemeClr val="bg2">
                  <a:lumMod val="75000"/>
                </a:schemeClr>
              </a:solidFill>
            </c:spPr>
            <c:extLst>
              <c:ext xmlns:c16="http://schemas.microsoft.com/office/drawing/2014/chart" uri="{C3380CC4-5D6E-409C-BE32-E72D297353CC}">
                <c16:uniqueId val="{00000001-C669-4BB0-9742-13306D9233BE}"/>
              </c:ext>
            </c:extLst>
          </c:dPt>
          <c:dLbls>
            <c:numFmt formatCode="0&quot;%&quot;" sourceLinked="0"/>
            <c:spPr>
              <a:noFill/>
              <a:ln>
                <a:noFill/>
              </a:ln>
              <a:effectLst/>
            </c:spPr>
            <c:txPr>
              <a:bodyPr wrap="square" lIns="38100" tIns="19050" rIns="38100" bIns="19050" anchor="ctr">
                <a:spAutoFit/>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Sheet1!$B$2:$B$248</c:f>
              <c:numCache>
                <c:formatCode>General</c:formatCode>
                <c:ptCount val="247"/>
                <c:pt idx="0">
                  <c:v>1</c:v>
                </c:pt>
                <c:pt idx="2">
                  <c:v>2</c:v>
                </c:pt>
                <c:pt idx="3">
                  <c:v>0</c:v>
                </c:pt>
                <c:pt idx="4">
                  <c:v>0</c:v>
                </c:pt>
                <c:pt idx="5">
                  <c:v>1</c:v>
                </c:pt>
                <c:pt idx="6">
                  <c:v>1</c:v>
                </c:pt>
                <c:pt idx="7">
                  <c:v>0</c:v>
                </c:pt>
                <c:pt idx="9">
                  <c:v>2</c:v>
                </c:pt>
                <c:pt idx="10">
                  <c:v>0</c:v>
                </c:pt>
                <c:pt idx="12">
                  <c:v>1</c:v>
                </c:pt>
                <c:pt idx="13">
                  <c:v>1</c:v>
                </c:pt>
                <c:pt idx="15">
                  <c:v>0</c:v>
                </c:pt>
                <c:pt idx="16">
                  <c:v>1</c:v>
                </c:pt>
                <c:pt idx="18">
                  <c:v>1</c:v>
                </c:pt>
                <c:pt idx="20">
                  <c:v>1</c:v>
                </c:pt>
                <c:pt idx="21">
                  <c:v>0</c:v>
                </c:pt>
                <c:pt idx="22">
                  <c:v>0</c:v>
                </c:pt>
                <c:pt idx="24">
                  <c:v>0</c:v>
                </c:pt>
                <c:pt idx="25" formatCode="0.00">
                  <c:v>1</c:v>
                </c:pt>
                <c:pt idx="26" formatCode="0.00">
                  <c:v>1</c:v>
                </c:pt>
                <c:pt idx="27" formatCode="0.00">
                  <c:v>1</c:v>
                </c:pt>
                <c:pt idx="28" formatCode="0.00">
                  <c:v>1</c:v>
                </c:pt>
                <c:pt idx="29" formatCode="0.00">
                  <c:v>1</c:v>
                </c:pt>
                <c:pt idx="30" formatCode="0.00">
                  <c:v>1</c:v>
                </c:pt>
                <c:pt idx="31" formatCode="0.00">
                  <c:v>1</c:v>
                </c:pt>
                <c:pt idx="32" formatCode="0.00">
                  <c:v>1</c:v>
                </c:pt>
                <c:pt idx="33" formatCode="0.00">
                  <c:v>1</c:v>
                </c:pt>
                <c:pt idx="34" formatCode="0.00">
                  <c:v>1</c:v>
                </c:pt>
                <c:pt idx="35" formatCode="0.00">
                  <c:v>1</c:v>
                </c:pt>
                <c:pt idx="36" formatCode="0.00">
                  <c:v>1</c:v>
                </c:pt>
                <c:pt idx="37" formatCode="0.00">
                  <c:v>1</c:v>
                </c:pt>
                <c:pt idx="38" formatCode="0.00">
                  <c:v>1</c:v>
                </c:pt>
                <c:pt idx="39" formatCode="0.00">
                  <c:v>1</c:v>
                </c:pt>
                <c:pt idx="40" formatCode="0.00">
                  <c:v>1</c:v>
                </c:pt>
                <c:pt idx="41" formatCode="0.00">
                  <c:v>1</c:v>
                </c:pt>
                <c:pt idx="42" formatCode="0.00">
                  <c:v>1</c:v>
                </c:pt>
                <c:pt idx="43" formatCode="0.00">
                  <c:v>1</c:v>
                </c:pt>
                <c:pt idx="44" formatCode="0.00">
                  <c:v>1</c:v>
                </c:pt>
                <c:pt idx="45" formatCode="0.00">
                  <c:v>1</c:v>
                </c:pt>
                <c:pt idx="46" formatCode="0.00">
                  <c:v>1</c:v>
                </c:pt>
                <c:pt idx="47" formatCode="0.00">
                  <c:v>1</c:v>
                </c:pt>
                <c:pt idx="48" formatCode="0.00">
                  <c:v>1</c:v>
                </c:pt>
                <c:pt idx="49" formatCode="0.00">
                  <c:v>1</c:v>
                </c:pt>
                <c:pt idx="50" formatCode="0.00">
                  <c:v>1</c:v>
                </c:pt>
                <c:pt idx="51" formatCode="0.00">
                  <c:v>1</c:v>
                </c:pt>
                <c:pt idx="52" formatCode="0.00">
                  <c:v>1</c:v>
                </c:pt>
                <c:pt idx="53" formatCode="0.00">
                  <c:v>1</c:v>
                </c:pt>
                <c:pt idx="54" formatCode="0.00">
                  <c:v>1</c:v>
                </c:pt>
                <c:pt idx="55" formatCode="0.00">
                  <c:v>1</c:v>
                </c:pt>
                <c:pt idx="56" formatCode="0.00">
                  <c:v>1</c:v>
                </c:pt>
                <c:pt idx="57" formatCode="0.00">
                  <c:v>1</c:v>
                </c:pt>
                <c:pt idx="58" formatCode="0.00">
                  <c:v>1</c:v>
                </c:pt>
                <c:pt idx="59" formatCode="0.00">
                  <c:v>1</c:v>
                </c:pt>
                <c:pt idx="60" formatCode="0.00">
                  <c:v>1</c:v>
                </c:pt>
                <c:pt idx="61" formatCode="0.00">
                  <c:v>1</c:v>
                </c:pt>
                <c:pt idx="62" formatCode="0.00">
                  <c:v>1</c:v>
                </c:pt>
                <c:pt idx="63" formatCode="0.00">
                  <c:v>1</c:v>
                </c:pt>
                <c:pt idx="64" formatCode="0.00">
                  <c:v>1</c:v>
                </c:pt>
                <c:pt idx="65" formatCode="0.00">
                  <c:v>1</c:v>
                </c:pt>
                <c:pt idx="66" formatCode="0.00">
                  <c:v>1</c:v>
                </c:pt>
                <c:pt idx="67" formatCode="0.00">
                  <c:v>1</c:v>
                </c:pt>
                <c:pt idx="68" formatCode="0.00">
                  <c:v>1</c:v>
                </c:pt>
                <c:pt idx="69" formatCode="0.00">
                  <c:v>1</c:v>
                </c:pt>
              </c:numCache>
            </c:numRef>
          </c:cat>
          <c:val>
            <c:numRef>
              <c:f>Sheet1!$B$2:$B$26</c:f>
              <c:numCache>
                <c:formatCode>General</c:formatCode>
                <c:ptCount val="25"/>
                <c:pt idx="0">
                  <c:v>1</c:v>
                </c:pt>
                <c:pt idx="2">
                  <c:v>2</c:v>
                </c:pt>
                <c:pt idx="3">
                  <c:v>0</c:v>
                </c:pt>
                <c:pt idx="4">
                  <c:v>0</c:v>
                </c:pt>
                <c:pt idx="5">
                  <c:v>1</c:v>
                </c:pt>
                <c:pt idx="6">
                  <c:v>1</c:v>
                </c:pt>
                <c:pt idx="7">
                  <c:v>0</c:v>
                </c:pt>
                <c:pt idx="9">
                  <c:v>2</c:v>
                </c:pt>
                <c:pt idx="10">
                  <c:v>0</c:v>
                </c:pt>
                <c:pt idx="12">
                  <c:v>1</c:v>
                </c:pt>
                <c:pt idx="13">
                  <c:v>1</c:v>
                </c:pt>
                <c:pt idx="15">
                  <c:v>0</c:v>
                </c:pt>
                <c:pt idx="16">
                  <c:v>1</c:v>
                </c:pt>
                <c:pt idx="18">
                  <c:v>1</c:v>
                </c:pt>
                <c:pt idx="20">
                  <c:v>1</c:v>
                </c:pt>
                <c:pt idx="21">
                  <c:v>0</c:v>
                </c:pt>
                <c:pt idx="22">
                  <c:v>0</c:v>
                </c:pt>
                <c:pt idx="24">
                  <c:v>0</c:v>
                </c:pt>
              </c:numCache>
            </c:numRef>
          </c:val>
          <c:extLst>
            <c:ext xmlns:c16="http://schemas.microsoft.com/office/drawing/2014/chart" uri="{C3380CC4-5D6E-409C-BE32-E72D297353CC}">
              <c16:uniqueId val="{00000002-C669-4BB0-9742-13306D9233BE}"/>
            </c:ext>
          </c:extLst>
        </c:ser>
        <c:dLbls>
          <c:showLegendKey val="0"/>
          <c:showVal val="0"/>
          <c:showCatName val="0"/>
          <c:showSerName val="0"/>
          <c:showPercent val="0"/>
          <c:showBubbleSize val="0"/>
        </c:dLbls>
        <c:gapWidth val="20"/>
        <c:axId val="1071160296"/>
        <c:axId val="1071155592"/>
      </c:barChart>
      <c:scatterChart>
        <c:scatterStyle val="lineMarker"/>
        <c:varyColors val="0"/>
        <c:ser>
          <c:idx val="0"/>
          <c:order val="1"/>
          <c:tx>
            <c:strRef>
              <c:f>Sheet1!$D$1</c:f>
              <c:strCache>
                <c:ptCount val="1"/>
                <c:pt idx="0">
                  <c:v>KESKMINE</c:v>
                </c:pt>
              </c:strCache>
            </c:strRef>
          </c:tx>
          <c:spPr>
            <a:ln w="19050">
              <a:solidFill>
                <a:schemeClr val="bg2">
                  <a:lumMod val="75000"/>
                </a:schemeClr>
              </a:solidFill>
            </a:ln>
          </c:spPr>
          <c:marker>
            <c:symbol val="none"/>
          </c:marker>
          <c:dLbls>
            <c:delete val="1"/>
          </c:dLbls>
          <c:xVal>
            <c:numRef>
              <c:f>Sheet1!$B$2:$B$248</c:f>
              <c:numCache>
                <c:formatCode>General</c:formatCode>
                <c:ptCount val="247"/>
                <c:pt idx="0">
                  <c:v>1</c:v>
                </c:pt>
                <c:pt idx="2">
                  <c:v>2</c:v>
                </c:pt>
                <c:pt idx="3">
                  <c:v>0</c:v>
                </c:pt>
                <c:pt idx="4">
                  <c:v>0</c:v>
                </c:pt>
                <c:pt idx="5">
                  <c:v>1</c:v>
                </c:pt>
                <c:pt idx="6">
                  <c:v>1</c:v>
                </c:pt>
                <c:pt idx="7">
                  <c:v>0</c:v>
                </c:pt>
                <c:pt idx="9">
                  <c:v>2</c:v>
                </c:pt>
                <c:pt idx="10">
                  <c:v>0</c:v>
                </c:pt>
                <c:pt idx="12">
                  <c:v>1</c:v>
                </c:pt>
                <c:pt idx="13">
                  <c:v>1</c:v>
                </c:pt>
                <c:pt idx="15">
                  <c:v>0</c:v>
                </c:pt>
                <c:pt idx="16">
                  <c:v>1</c:v>
                </c:pt>
                <c:pt idx="18">
                  <c:v>1</c:v>
                </c:pt>
                <c:pt idx="20">
                  <c:v>1</c:v>
                </c:pt>
                <c:pt idx="21">
                  <c:v>0</c:v>
                </c:pt>
                <c:pt idx="22">
                  <c:v>0</c:v>
                </c:pt>
                <c:pt idx="24">
                  <c:v>0</c:v>
                </c:pt>
                <c:pt idx="25" formatCode="0.00">
                  <c:v>1</c:v>
                </c:pt>
                <c:pt idx="26" formatCode="0.00">
                  <c:v>1</c:v>
                </c:pt>
                <c:pt idx="27" formatCode="0.00">
                  <c:v>1</c:v>
                </c:pt>
                <c:pt idx="28" formatCode="0.00">
                  <c:v>1</c:v>
                </c:pt>
                <c:pt idx="29" formatCode="0.00">
                  <c:v>1</c:v>
                </c:pt>
                <c:pt idx="30" formatCode="0.00">
                  <c:v>1</c:v>
                </c:pt>
                <c:pt idx="31" formatCode="0.00">
                  <c:v>1</c:v>
                </c:pt>
                <c:pt idx="32" formatCode="0.00">
                  <c:v>1</c:v>
                </c:pt>
                <c:pt idx="33" formatCode="0.00">
                  <c:v>1</c:v>
                </c:pt>
                <c:pt idx="34" formatCode="0.00">
                  <c:v>1</c:v>
                </c:pt>
                <c:pt idx="35" formatCode="0.00">
                  <c:v>1</c:v>
                </c:pt>
                <c:pt idx="36" formatCode="0.00">
                  <c:v>1</c:v>
                </c:pt>
                <c:pt idx="37" formatCode="0.00">
                  <c:v>1</c:v>
                </c:pt>
                <c:pt idx="38" formatCode="0.00">
                  <c:v>1</c:v>
                </c:pt>
                <c:pt idx="39" formatCode="0.00">
                  <c:v>1</c:v>
                </c:pt>
                <c:pt idx="40" formatCode="0.00">
                  <c:v>1</c:v>
                </c:pt>
                <c:pt idx="41" formatCode="0.00">
                  <c:v>1</c:v>
                </c:pt>
                <c:pt idx="42" formatCode="0.00">
                  <c:v>1</c:v>
                </c:pt>
                <c:pt idx="43" formatCode="0.00">
                  <c:v>1</c:v>
                </c:pt>
                <c:pt idx="44" formatCode="0.00">
                  <c:v>1</c:v>
                </c:pt>
                <c:pt idx="45" formatCode="0.00">
                  <c:v>1</c:v>
                </c:pt>
                <c:pt idx="46" formatCode="0.00">
                  <c:v>1</c:v>
                </c:pt>
                <c:pt idx="47" formatCode="0.00">
                  <c:v>1</c:v>
                </c:pt>
                <c:pt idx="48" formatCode="0.00">
                  <c:v>1</c:v>
                </c:pt>
                <c:pt idx="49" formatCode="0.00">
                  <c:v>1</c:v>
                </c:pt>
                <c:pt idx="50" formatCode="0.00">
                  <c:v>1</c:v>
                </c:pt>
                <c:pt idx="51" formatCode="0.00">
                  <c:v>1</c:v>
                </c:pt>
                <c:pt idx="52" formatCode="0.00">
                  <c:v>1</c:v>
                </c:pt>
                <c:pt idx="53" formatCode="0.00">
                  <c:v>1</c:v>
                </c:pt>
                <c:pt idx="54" formatCode="0.00">
                  <c:v>1</c:v>
                </c:pt>
                <c:pt idx="55" formatCode="0.00">
                  <c:v>1</c:v>
                </c:pt>
                <c:pt idx="56" formatCode="0.00">
                  <c:v>1</c:v>
                </c:pt>
                <c:pt idx="57" formatCode="0.00">
                  <c:v>1</c:v>
                </c:pt>
                <c:pt idx="58" formatCode="0.00">
                  <c:v>1</c:v>
                </c:pt>
                <c:pt idx="59" formatCode="0.00">
                  <c:v>1</c:v>
                </c:pt>
                <c:pt idx="60" formatCode="0.00">
                  <c:v>1</c:v>
                </c:pt>
                <c:pt idx="61" formatCode="0.00">
                  <c:v>1</c:v>
                </c:pt>
                <c:pt idx="62" formatCode="0.00">
                  <c:v>1</c:v>
                </c:pt>
                <c:pt idx="63" formatCode="0.00">
                  <c:v>1</c:v>
                </c:pt>
                <c:pt idx="64" formatCode="0.00">
                  <c:v>1</c:v>
                </c:pt>
                <c:pt idx="65" formatCode="0.00">
                  <c:v>1</c:v>
                </c:pt>
                <c:pt idx="66" formatCode="0.00">
                  <c:v>1</c:v>
                </c:pt>
                <c:pt idx="67" formatCode="0.00">
                  <c:v>1</c:v>
                </c:pt>
                <c:pt idx="68" formatCode="0.00">
                  <c:v>1</c:v>
                </c:pt>
                <c:pt idx="69" formatCode="0.00">
                  <c:v>1</c:v>
                </c:pt>
              </c:numCache>
            </c:numRef>
          </c:xVal>
          <c:yVal>
            <c:numRef>
              <c:f>Sheet1!$D$2:$D$248</c:f>
              <c:numCache>
                <c:formatCode>General</c:formatCode>
                <c:ptCount val="247"/>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24</c:v>
                </c:pt>
                <c:pt idx="49">
                  <c:v>25</c:v>
                </c:pt>
                <c:pt idx="50">
                  <c:v>26</c:v>
                </c:pt>
                <c:pt idx="51">
                  <c:v>27</c:v>
                </c:pt>
                <c:pt idx="52">
                  <c:v>28</c:v>
                </c:pt>
                <c:pt idx="53">
                  <c:v>29</c:v>
                </c:pt>
                <c:pt idx="54">
                  <c:v>30</c:v>
                </c:pt>
                <c:pt idx="55">
                  <c:v>31</c:v>
                </c:pt>
                <c:pt idx="56">
                  <c:v>32</c:v>
                </c:pt>
                <c:pt idx="57">
                  <c:v>33</c:v>
                </c:pt>
                <c:pt idx="58">
                  <c:v>34</c:v>
                </c:pt>
                <c:pt idx="59">
                  <c:v>35</c:v>
                </c:pt>
                <c:pt idx="60">
                  <c:v>36</c:v>
                </c:pt>
                <c:pt idx="61">
                  <c:v>37</c:v>
                </c:pt>
                <c:pt idx="62">
                  <c:v>38</c:v>
                </c:pt>
                <c:pt idx="63">
                  <c:v>39</c:v>
                </c:pt>
                <c:pt idx="64">
                  <c:v>40</c:v>
                </c:pt>
                <c:pt idx="65">
                  <c:v>41</c:v>
                </c:pt>
                <c:pt idx="66">
                  <c:v>42</c:v>
                </c:pt>
                <c:pt idx="67">
                  <c:v>43</c:v>
                </c:pt>
                <c:pt idx="68">
                  <c:v>44</c:v>
                </c:pt>
                <c:pt idx="69">
                  <c:v>45</c:v>
                </c:pt>
                <c:pt idx="70">
                  <c:v>46</c:v>
                </c:pt>
              </c:numCache>
            </c:numRef>
          </c:yVal>
          <c:smooth val="0"/>
          <c:extLst>
            <c:ext xmlns:c16="http://schemas.microsoft.com/office/drawing/2014/chart" uri="{C3380CC4-5D6E-409C-BE32-E72D297353CC}">
              <c16:uniqueId val="{00000003-C669-4BB0-9742-13306D9233BE}"/>
            </c:ext>
          </c:extLst>
        </c:ser>
        <c:ser>
          <c:idx val="2"/>
          <c:order val="2"/>
          <c:tx>
            <c:strRef>
              <c:f>Sheet1!$E$1</c:f>
              <c:strCache>
                <c:ptCount val="1"/>
                <c:pt idx="0">
                  <c:v>joon 2</c:v>
                </c:pt>
              </c:strCache>
            </c:strRef>
          </c:tx>
          <c:spPr>
            <a:ln w="28575">
              <a:solidFill>
                <a:schemeClr val="accent6"/>
              </a:solidFill>
            </a:ln>
          </c:spPr>
          <c:marker>
            <c:symbol val="none"/>
          </c:marker>
          <c:dLbls>
            <c:delete val="1"/>
          </c:dLbls>
          <c:xVal>
            <c:numRef>
              <c:f>Sheet1!$B$2:$B$248</c:f>
              <c:numCache>
                <c:formatCode>General</c:formatCode>
                <c:ptCount val="247"/>
                <c:pt idx="0">
                  <c:v>1</c:v>
                </c:pt>
                <c:pt idx="2">
                  <c:v>2</c:v>
                </c:pt>
                <c:pt idx="3">
                  <c:v>0</c:v>
                </c:pt>
                <c:pt idx="4">
                  <c:v>0</c:v>
                </c:pt>
                <c:pt idx="5">
                  <c:v>1</c:v>
                </c:pt>
                <c:pt idx="6">
                  <c:v>1</c:v>
                </c:pt>
                <c:pt idx="7">
                  <c:v>0</c:v>
                </c:pt>
                <c:pt idx="9">
                  <c:v>2</c:v>
                </c:pt>
                <c:pt idx="10">
                  <c:v>0</c:v>
                </c:pt>
                <c:pt idx="12">
                  <c:v>1</c:v>
                </c:pt>
                <c:pt idx="13">
                  <c:v>1</c:v>
                </c:pt>
                <c:pt idx="15">
                  <c:v>0</c:v>
                </c:pt>
                <c:pt idx="16">
                  <c:v>1</c:v>
                </c:pt>
                <c:pt idx="18">
                  <c:v>1</c:v>
                </c:pt>
                <c:pt idx="20">
                  <c:v>1</c:v>
                </c:pt>
                <c:pt idx="21">
                  <c:v>0</c:v>
                </c:pt>
                <c:pt idx="22">
                  <c:v>0</c:v>
                </c:pt>
                <c:pt idx="24">
                  <c:v>0</c:v>
                </c:pt>
                <c:pt idx="25" formatCode="0.00">
                  <c:v>1</c:v>
                </c:pt>
                <c:pt idx="26" formatCode="0.00">
                  <c:v>1</c:v>
                </c:pt>
                <c:pt idx="27" formatCode="0.00">
                  <c:v>1</c:v>
                </c:pt>
                <c:pt idx="28" formatCode="0.00">
                  <c:v>1</c:v>
                </c:pt>
                <c:pt idx="29" formatCode="0.00">
                  <c:v>1</c:v>
                </c:pt>
                <c:pt idx="30" formatCode="0.00">
                  <c:v>1</c:v>
                </c:pt>
                <c:pt idx="31" formatCode="0.00">
                  <c:v>1</c:v>
                </c:pt>
                <c:pt idx="32" formatCode="0.00">
                  <c:v>1</c:v>
                </c:pt>
                <c:pt idx="33" formatCode="0.00">
                  <c:v>1</c:v>
                </c:pt>
                <c:pt idx="34" formatCode="0.00">
                  <c:v>1</c:v>
                </c:pt>
                <c:pt idx="35" formatCode="0.00">
                  <c:v>1</c:v>
                </c:pt>
                <c:pt idx="36" formatCode="0.00">
                  <c:v>1</c:v>
                </c:pt>
                <c:pt idx="37" formatCode="0.00">
                  <c:v>1</c:v>
                </c:pt>
                <c:pt idx="38" formatCode="0.00">
                  <c:v>1</c:v>
                </c:pt>
                <c:pt idx="39" formatCode="0.00">
                  <c:v>1</c:v>
                </c:pt>
                <c:pt idx="40" formatCode="0.00">
                  <c:v>1</c:v>
                </c:pt>
                <c:pt idx="41" formatCode="0.00">
                  <c:v>1</c:v>
                </c:pt>
                <c:pt idx="42" formatCode="0.00">
                  <c:v>1</c:v>
                </c:pt>
                <c:pt idx="43" formatCode="0.00">
                  <c:v>1</c:v>
                </c:pt>
                <c:pt idx="44" formatCode="0.00">
                  <c:v>1</c:v>
                </c:pt>
                <c:pt idx="45" formatCode="0.00">
                  <c:v>1</c:v>
                </c:pt>
                <c:pt idx="46" formatCode="0.00">
                  <c:v>1</c:v>
                </c:pt>
                <c:pt idx="47" formatCode="0.00">
                  <c:v>1</c:v>
                </c:pt>
                <c:pt idx="48" formatCode="0.00">
                  <c:v>1</c:v>
                </c:pt>
                <c:pt idx="49" formatCode="0.00">
                  <c:v>1</c:v>
                </c:pt>
                <c:pt idx="50" formatCode="0.00">
                  <c:v>1</c:v>
                </c:pt>
                <c:pt idx="51" formatCode="0.00">
                  <c:v>1</c:v>
                </c:pt>
                <c:pt idx="52" formatCode="0.00">
                  <c:v>1</c:v>
                </c:pt>
                <c:pt idx="53" formatCode="0.00">
                  <c:v>1</c:v>
                </c:pt>
                <c:pt idx="54" formatCode="0.00">
                  <c:v>1</c:v>
                </c:pt>
                <c:pt idx="55" formatCode="0.00">
                  <c:v>1</c:v>
                </c:pt>
                <c:pt idx="56" formatCode="0.00">
                  <c:v>1</c:v>
                </c:pt>
                <c:pt idx="57" formatCode="0.00">
                  <c:v>1</c:v>
                </c:pt>
                <c:pt idx="58" formatCode="0.00">
                  <c:v>1</c:v>
                </c:pt>
                <c:pt idx="59" formatCode="0.00">
                  <c:v>1</c:v>
                </c:pt>
                <c:pt idx="60" formatCode="0.00">
                  <c:v>1</c:v>
                </c:pt>
                <c:pt idx="61" formatCode="0.00">
                  <c:v>1</c:v>
                </c:pt>
                <c:pt idx="62" formatCode="0.00">
                  <c:v>1</c:v>
                </c:pt>
                <c:pt idx="63" formatCode="0.00">
                  <c:v>1</c:v>
                </c:pt>
                <c:pt idx="64" formatCode="0.00">
                  <c:v>1</c:v>
                </c:pt>
                <c:pt idx="65" formatCode="0.00">
                  <c:v>1</c:v>
                </c:pt>
                <c:pt idx="66" formatCode="0.00">
                  <c:v>1</c:v>
                </c:pt>
                <c:pt idx="67" formatCode="0.00">
                  <c:v>1</c:v>
                </c:pt>
                <c:pt idx="68" formatCode="0.00">
                  <c:v>1</c:v>
                </c:pt>
                <c:pt idx="69" formatCode="0.00">
                  <c:v>1</c:v>
                </c:pt>
              </c:numCache>
            </c:numRef>
          </c:xVal>
          <c:yVal>
            <c:numRef>
              <c:f>Sheet1!$E$2:$E$248</c:f>
              <c:numCache>
                <c:formatCode>General</c:formatCode>
                <c:ptCount val="247"/>
                <c:pt idx="71">
                  <c:v>1</c:v>
                </c:pt>
                <c:pt idx="72">
                  <c:v>2</c:v>
                </c:pt>
                <c:pt idx="73">
                  <c:v>3</c:v>
                </c:pt>
                <c:pt idx="74">
                  <c:v>4</c:v>
                </c:pt>
                <c:pt idx="75">
                  <c:v>5</c:v>
                </c:pt>
                <c:pt idx="76">
                  <c:v>6</c:v>
                </c:pt>
                <c:pt idx="77">
                  <c:v>7</c:v>
                </c:pt>
                <c:pt idx="78">
                  <c:v>8</c:v>
                </c:pt>
                <c:pt idx="79">
                  <c:v>9</c:v>
                </c:pt>
                <c:pt idx="80">
                  <c:v>10</c:v>
                </c:pt>
                <c:pt idx="81">
                  <c:v>11</c:v>
                </c:pt>
                <c:pt idx="82">
                  <c:v>12</c:v>
                </c:pt>
                <c:pt idx="83">
                  <c:v>13</c:v>
                </c:pt>
                <c:pt idx="84">
                  <c:v>14</c:v>
                </c:pt>
                <c:pt idx="85">
                  <c:v>15</c:v>
                </c:pt>
                <c:pt idx="86">
                  <c:v>16</c:v>
                </c:pt>
                <c:pt idx="87">
                  <c:v>17</c:v>
                </c:pt>
                <c:pt idx="88">
                  <c:v>18</c:v>
                </c:pt>
                <c:pt idx="89">
                  <c:v>19</c:v>
                </c:pt>
                <c:pt idx="90">
                  <c:v>20</c:v>
                </c:pt>
                <c:pt idx="91">
                  <c:v>21</c:v>
                </c:pt>
                <c:pt idx="92">
                  <c:v>22</c:v>
                </c:pt>
                <c:pt idx="93">
                  <c:v>23</c:v>
                </c:pt>
                <c:pt idx="94">
                  <c:v>24</c:v>
                </c:pt>
                <c:pt idx="95">
                  <c:v>25</c:v>
                </c:pt>
                <c:pt idx="96">
                  <c:v>26</c:v>
                </c:pt>
                <c:pt idx="97">
                  <c:v>27</c:v>
                </c:pt>
                <c:pt idx="98">
                  <c:v>28</c:v>
                </c:pt>
                <c:pt idx="99">
                  <c:v>29</c:v>
                </c:pt>
                <c:pt idx="100">
                  <c:v>30</c:v>
                </c:pt>
                <c:pt idx="101">
                  <c:v>31</c:v>
                </c:pt>
                <c:pt idx="102">
                  <c:v>32</c:v>
                </c:pt>
                <c:pt idx="103">
                  <c:v>33</c:v>
                </c:pt>
                <c:pt idx="104">
                  <c:v>34</c:v>
                </c:pt>
                <c:pt idx="105">
                  <c:v>35</c:v>
                </c:pt>
                <c:pt idx="106">
                  <c:v>36</c:v>
                </c:pt>
                <c:pt idx="107">
                  <c:v>37</c:v>
                </c:pt>
                <c:pt idx="108">
                  <c:v>38</c:v>
                </c:pt>
              </c:numCache>
            </c:numRef>
          </c:yVal>
          <c:smooth val="0"/>
          <c:extLst>
            <c:ext xmlns:c16="http://schemas.microsoft.com/office/drawing/2014/chart" uri="{C3380CC4-5D6E-409C-BE32-E72D297353CC}">
              <c16:uniqueId val="{00000004-C669-4BB0-9742-13306D9233BE}"/>
            </c:ext>
          </c:extLst>
        </c:ser>
        <c:dLbls>
          <c:showLegendKey val="0"/>
          <c:showVal val="1"/>
          <c:showCatName val="0"/>
          <c:showSerName val="0"/>
          <c:showPercent val="0"/>
          <c:showBubbleSize val="0"/>
        </c:dLbls>
        <c:axId val="1071154416"/>
        <c:axId val="1071155200"/>
        <c:extLst>
          <c:ext xmlns:c15="http://schemas.microsoft.com/office/drawing/2012/chart" uri="{02D57815-91ED-43cb-92C2-25804820EDAC}">
            <c15:filteredScatterSeries>
              <c15:ser>
                <c:idx val="3"/>
                <c:order val="3"/>
                <c:tx>
                  <c:strRef>
                    <c:extLst>
                      <c:ext uri="{02D57815-91ED-43cb-92C2-25804820EDAC}">
                        <c15:formulaRef>
                          <c15:sqref>Sheet1!$F$1</c15:sqref>
                        </c15:formulaRef>
                      </c:ext>
                    </c:extLst>
                    <c:strCache>
                      <c:ptCount val="1"/>
                      <c:pt idx="0">
                        <c:v>joon 3</c:v>
                      </c:pt>
                    </c:strCache>
                  </c:strRef>
                </c:tx>
                <c:spPr>
                  <a:ln>
                    <a:solidFill>
                      <a:schemeClr val="accent4"/>
                    </a:solidFill>
                  </a:ln>
                </c:spPr>
                <c:marker>
                  <c:symbol val="circle"/>
                  <c:size val="10"/>
                  <c:spPr>
                    <a:solidFill>
                      <a:schemeClr val="accent4"/>
                    </a:solidFill>
                    <a:ln>
                      <a:solidFill>
                        <a:schemeClr val="accent4"/>
                      </a:solidFill>
                    </a:ln>
                  </c:spPr>
                </c:marker>
                <c:dLbls>
                  <c:delete val="1"/>
                </c:dLbls>
                <c:xVal>
                  <c:numRef>
                    <c:extLst>
                      <c:ext uri="{02D57815-91ED-43cb-92C2-25804820EDAC}">
                        <c15:formulaRef>
                          <c15:sqref>Sheet1!$B$2:$B$248</c15:sqref>
                        </c15:formulaRef>
                      </c:ext>
                    </c:extLst>
                    <c:numCache>
                      <c:formatCode>General</c:formatCode>
                      <c:ptCount val="247"/>
                      <c:pt idx="0">
                        <c:v>1</c:v>
                      </c:pt>
                      <c:pt idx="2">
                        <c:v>2</c:v>
                      </c:pt>
                      <c:pt idx="3">
                        <c:v>0</c:v>
                      </c:pt>
                      <c:pt idx="4">
                        <c:v>0</c:v>
                      </c:pt>
                      <c:pt idx="5">
                        <c:v>1</c:v>
                      </c:pt>
                      <c:pt idx="6">
                        <c:v>1</c:v>
                      </c:pt>
                      <c:pt idx="7">
                        <c:v>0</c:v>
                      </c:pt>
                      <c:pt idx="9">
                        <c:v>2</c:v>
                      </c:pt>
                      <c:pt idx="10">
                        <c:v>0</c:v>
                      </c:pt>
                      <c:pt idx="12">
                        <c:v>1</c:v>
                      </c:pt>
                      <c:pt idx="13">
                        <c:v>1</c:v>
                      </c:pt>
                      <c:pt idx="15">
                        <c:v>0</c:v>
                      </c:pt>
                      <c:pt idx="16">
                        <c:v>1</c:v>
                      </c:pt>
                      <c:pt idx="18">
                        <c:v>1</c:v>
                      </c:pt>
                      <c:pt idx="20">
                        <c:v>1</c:v>
                      </c:pt>
                      <c:pt idx="21">
                        <c:v>0</c:v>
                      </c:pt>
                      <c:pt idx="22">
                        <c:v>0</c:v>
                      </c:pt>
                      <c:pt idx="24">
                        <c:v>0</c:v>
                      </c:pt>
                      <c:pt idx="25" formatCode="0.00">
                        <c:v>1</c:v>
                      </c:pt>
                      <c:pt idx="26" formatCode="0.00">
                        <c:v>1</c:v>
                      </c:pt>
                      <c:pt idx="27" formatCode="0.00">
                        <c:v>1</c:v>
                      </c:pt>
                      <c:pt idx="28" formatCode="0.00">
                        <c:v>1</c:v>
                      </c:pt>
                      <c:pt idx="29" formatCode="0.00">
                        <c:v>1</c:v>
                      </c:pt>
                      <c:pt idx="30" formatCode="0.00">
                        <c:v>1</c:v>
                      </c:pt>
                      <c:pt idx="31" formatCode="0.00">
                        <c:v>1</c:v>
                      </c:pt>
                      <c:pt idx="32" formatCode="0.00">
                        <c:v>1</c:v>
                      </c:pt>
                      <c:pt idx="33" formatCode="0.00">
                        <c:v>1</c:v>
                      </c:pt>
                      <c:pt idx="34" formatCode="0.00">
                        <c:v>1</c:v>
                      </c:pt>
                      <c:pt idx="35" formatCode="0.00">
                        <c:v>1</c:v>
                      </c:pt>
                      <c:pt idx="36" formatCode="0.00">
                        <c:v>1</c:v>
                      </c:pt>
                      <c:pt idx="37" formatCode="0.00">
                        <c:v>1</c:v>
                      </c:pt>
                      <c:pt idx="38" formatCode="0.00">
                        <c:v>1</c:v>
                      </c:pt>
                      <c:pt idx="39" formatCode="0.00">
                        <c:v>1</c:v>
                      </c:pt>
                      <c:pt idx="40" formatCode="0.00">
                        <c:v>1</c:v>
                      </c:pt>
                      <c:pt idx="41" formatCode="0.00">
                        <c:v>1</c:v>
                      </c:pt>
                      <c:pt idx="42" formatCode="0.00">
                        <c:v>1</c:v>
                      </c:pt>
                      <c:pt idx="43" formatCode="0.00">
                        <c:v>1</c:v>
                      </c:pt>
                      <c:pt idx="44" formatCode="0.00">
                        <c:v>1</c:v>
                      </c:pt>
                      <c:pt idx="45" formatCode="0.00">
                        <c:v>1</c:v>
                      </c:pt>
                      <c:pt idx="46" formatCode="0.00">
                        <c:v>1</c:v>
                      </c:pt>
                      <c:pt idx="47" formatCode="0.00">
                        <c:v>1</c:v>
                      </c:pt>
                      <c:pt idx="48" formatCode="0.00">
                        <c:v>1</c:v>
                      </c:pt>
                      <c:pt idx="49" formatCode="0.00">
                        <c:v>1</c:v>
                      </c:pt>
                      <c:pt idx="50" formatCode="0.00">
                        <c:v>1</c:v>
                      </c:pt>
                      <c:pt idx="51" formatCode="0.00">
                        <c:v>1</c:v>
                      </c:pt>
                      <c:pt idx="52" formatCode="0.00">
                        <c:v>1</c:v>
                      </c:pt>
                      <c:pt idx="53" formatCode="0.00">
                        <c:v>1</c:v>
                      </c:pt>
                      <c:pt idx="54" formatCode="0.00">
                        <c:v>1</c:v>
                      </c:pt>
                      <c:pt idx="55" formatCode="0.00">
                        <c:v>1</c:v>
                      </c:pt>
                      <c:pt idx="56" formatCode="0.00">
                        <c:v>1</c:v>
                      </c:pt>
                      <c:pt idx="57" formatCode="0.00">
                        <c:v>1</c:v>
                      </c:pt>
                      <c:pt idx="58" formatCode="0.00">
                        <c:v>1</c:v>
                      </c:pt>
                      <c:pt idx="59" formatCode="0.00">
                        <c:v>1</c:v>
                      </c:pt>
                      <c:pt idx="60" formatCode="0.00">
                        <c:v>1</c:v>
                      </c:pt>
                      <c:pt idx="61" formatCode="0.00">
                        <c:v>1</c:v>
                      </c:pt>
                      <c:pt idx="62" formatCode="0.00">
                        <c:v>1</c:v>
                      </c:pt>
                      <c:pt idx="63" formatCode="0.00">
                        <c:v>1</c:v>
                      </c:pt>
                      <c:pt idx="64" formatCode="0.00">
                        <c:v>1</c:v>
                      </c:pt>
                      <c:pt idx="65" formatCode="0.00">
                        <c:v>1</c:v>
                      </c:pt>
                      <c:pt idx="66" formatCode="0.00">
                        <c:v>1</c:v>
                      </c:pt>
                      <c:pt idx="67" formatCode="0.00">
                        <c:v>1</c:v>
                      </c:pt>
                      <c:pt idx="68" formatCode="0.00">
                        <c:v>1</c:v>
                      </c:pt>
                      <c:pt idx="69" formatCode="0.00">
                        <c:v>1</c:v>
                      </c:pt>
                    </c:numCache>
                  </c:numRef>
                </c:xVal>
                <c:yVal>
                  <c:numRef>
                    <c:extLst>
                      <c:ext uri="{02D57815-91ED-43cb-92C2-25804820EDAC}">
                        <c15:formulaRef>
                          <c15:sqref>Sheet1!$F$2:$F$248</c15:sqref>
                        </c15:formulaRef>
                      </c:ext>
                    </c:extLst>
                    <c:numCache>
                      <c:formatCode>General</c:formatCode>
                      <c:ptCount val="247"/>
                      <c:pt idx="109">
                        <c:v>1</c:v>
                      </c:pt>
                      <c:pt idx="110">
                        <c:v>2</c:v>
                      </c:pt>
                      <c:pt idx="111">
                        <c:v>3</c:v>
                      </c:pt>
                      <c:pt idx="112">
                        <c:v>4</c:v>
                      </c:pt>
                      <c:pt idx="113">
                        <c:v>5</c:v>
                      </c:pt>
                      <c:pt idx="114">
                        <c:v>6</c:v>
                      </c:pt>
                      <c:pt idx="115">
                        <c:v>7</c:v>
                      </c:pt>
                      <c:pt idx="116">
                        <c:v>8</c:v>
                      </c:pt>
                      <c:pt idx="117">
                        <c:v>9</c:v>
                      </c:pt>
                      <c:pt idx="118">
                        <c:v>10</c:v>
                      </c:pt>
                      <c:pt idx="119">
                        <c:v>11</c:v>
                      </c:pt>
                      <c:pt idx="120">
                        <c:v>12</c:v>
                      </c:pt>
                      <c:pt idx="121">
                        <c:v>13</c:v>
                      </c:pt>
                      <c:pt idx="122">
                        <c:v>14</c:v>
                      </c:pt>
                      <c:pt idx="123">
                        <c:v>15</c:v>
                      </c:pt>
                      <c:pt idx="124">
                        <c:v>16</c:v>
                      </c:pt>
                      <c:pt idx="125">
                        <c:v>17</c:v>
                      </c:pt>
                      <c:pt idx="126">
                        <c:v>18</c:v>
                      </c:pt>
                      <c:pt idx="127">
                        <c:v>19</c:v>
                      </c:pt>
                      <c:pt idx="128">
                        <c:v>20</c:v>
                      </c:pt>
                      <c:pt idx="129">
                        <c:v>21</c:v>
                      </c:pt>
                    </c:numCache>
                  </c:numRef>
                </c:yVal>
                <c:smooth val="0"/>
                <c:extLst>
                  <c:ext xmlns:c16="http://schemas.microsoft.com/office/drawing/2014/chart" uri="{C3380CC4-5D6E-409C-BE32-E72D297353CC}">
                    <c16:uniqueId val="{00000005-C669-4BB0-9742-13306D9233BE}"/>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Sheet1!$G$1</c15:sqref>
                        </c15:formulaRef>
                      </c:ext>
                    </c:extLst>
                    <c:strCache>
                      <c:ptCount val="1"/>
                      <c:pt idx="0">
                        <c:v>joon 4</c:v>
                      </c:pt>
                    </c:strCache>
                  </c:strRef>
                </c:tx>
                <c:marker>
                  <c:symbol val="circle"/>
                  <c:size val="10"/>
                  <c:spPr>
                    <a:solidFill>
                      <a:schemeClr val="accent5"/>
                    </a:solidFill>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1</c:v>
                      </c:pt>
                      <c:pt idx="2">
                        <c:v>2</c:v>
                      </c:pt>
                      <c:pt idx="3">
                        <c:v>0</c:v>
                      </c:pt>
                      <c:pt idx="4">
                        <c:v>0</c:v>
                      </c:pt>
                      <c:pt idx="5">
                        <c:v>1</c:v>
                      </c:pt>
                      <c:pt idx="6">
                        <c:v>1</c:v>
                      </c:pt>
                      <c:pt idx="7">
                        <c:v>0</c:v>
                      </c:pt>
                      <c:pt idx="9">
                        <c:v>2</c:v>
                      </c:pt>
                      <c:pt idx="10">
                        <c:v>0</c:v>
                      </c:pt>
                      <c:pt idx="12">
                        <c:v>1</c:v>
                      </c:pt>
                      <c:pt idx="13">
                        <c:v>1</c:v>
                      </c:pt>
                      <c:pt idx="15">
                        <c:v>0</c:v>
                      </c:pt>
                      <c:pt idx="16">
                        <c:v>1</c:v>
                      </c:pt>
                      <c:pt idx="18">
                        <c:v>1</c:v>
                      </c:pt>
                      <c:pt idx="20">
                        <c:v>1</c:v>
                      </c:pt>
                      <c:pt idx="21">
                        <c:v>0</c:v>
                      </c:pt>
                      <c:pt idx="22">
                        <c:v>0</c:v>
                      </c:pt>
                      <c:pt idx="24">
                        <c:v>0</c:v>
                      </c:pt>
                      <c:pt idx="25" formatCode="0.00">
                        <c:v>1</c:v>
                      </c:pt>
                      <c:pt idx="26" formatCode="0.00">
                        <c:v>1</c:v>
                      </c:pt>
                      <c:pt idx="27" formatCode="0.00">
                        <c:v>1</c:v>
                      </c:pt>
                      <c:pt idx="28" formatCode="0.00">
                        <c:v>1</c:v>
                      </c:pt>
                      <c:pt idx="29" formatCode="0.00">
                        <c:v>1</c:v>
                      </c:pt>
                      <c:pt idx="30" formatCode="0.00">
                        <c:v>1</c:v>
                      </c:pt>
                      <c:pt idx="31" formatCode="0.00">
                        <c:v>1</c:v>
                      </c:pt>
                      <c:pt idx="32" formatCode="0.00">
                        <c:v>1</c:v>
                      </c:pt>
                      <c:pt idx="33" formatCode="0.00">
                        <c:v>1</c:v>
                      </c:pt>
                      <c:pt idx="34" formatCode="0.00">
                        <c:v>1</c:v>
                      </c:pt>
                      <c:pt idx="35" formatCode="0.00">
                        <c:v>1</c:v>
                      </c:pt>
                      <c:pt idx="36" formatCode="0.00">
                        <c:v>1</c:v>
                      </c:pt>
                      <c:pt idx="37" formatCode="0.00">
                        <c:v>1</c:v>
                      </c:pt>
                      <c:pt idx="38" formatCode="0.00">
                        <c:v>1</c:v>
                      </c:pt>
                      <c:pt idx="39" formatCode="0.00">
                        <c:v>1</c:v>
                      </c:pt>
                      <c:pt idx="40" formatCode="0.00">
                        <c:v>1</c:v>
                      </c:pt>
                      <c:pt idx="41" formatCode="0.00">
                        <c:v>1</c:v>
                      </c:pt>
                      <c:pt idx="42" formatCode="0.00">
                        <c:v>1</c:v>
                      </c:pt>
                      <c:pt idx="43" formatCode="0.00">
                        <c:v>1</c:v>
                      </c:pt>
                      <c:pt idx="44" formatCode="0.00">
                        <c:v>1</c:v>
                      </c:pt>
                      <c:pt idx="45" formatCode="0.00">
                        <c:v>1</c:v>
                      </c:pt>
                      <c:pt idx="46" formatCode="0.00">
                        <c:v>1</c:v>
                      </c:pt>
                      <c:pt idx="47" formatCode="0.00">
                        <c:v>1</c:v>
                      </c:pt>
                      <c:pt idx="48" formatCode="0.00">
                        <c:v>1</c:v>
                      </c:pt>
                      <c:pt idx="49" formatCode="0.00">
                        <c:v>1</c:v>
                      </c:pt>
                      <c:pt idx="50" formatCode="0.00">
                        <c:v>1</c:v>
                      </c:pt>
                      <c:pt idx="51" formatCode="0.00">
                        <c:v>1</c:v>
                      </c:pt>
                      <c:pt idx="52" formatCode="0.00">
                        <c:v>1</c:v>
                      </c:pt>
                      <c:pt idx="53" formatCode="0.00">
                        <c:v>1</c:v>
                      </c:pt>
                      <c:pt idx="54" formatCode="0.00">
                        <c:v>1</c:v>
                      </c:pt>
                      <c:pt idx="55" formatCode="0.00">
                        <c:v>1</c:v>
                      </c:pt>
                      <c:pt idx="56" formatCode="0.00">
                        <c:v>1</c:v>
                      </c:pt>
                      <c:pt idx="57" formatCode="0.00">
                        <c:v>1</c:v>
                      </c:pt>
                      <c:pt idx="58" formatCode="0.00">
                        <c:v>1</c:v>
                      </c:pt>
                      <c:pt idx="59" formatCode="0.00">
                        <c:v>1</c:v>
                      </c:pt>
                      <c:pt idx="60" formatCode="0.00">
                        <c:v>1</c:v>
                      </c:pt>
                      <c:pt idx="61" formatCode="0.00">
                        <c:v>1</c:v>
                      </c:pt>
                      <c:pt idx="62" formatCode="0.00">
                        <c:v>1</c:v>
                      </c:pt>
                      <c:pt idx="63" formatCode="0.00">
                        <c:v>1</c:v>
                      </c:pt>
                      <c:pt idx="64" formatCode="0.00">
                        <c:v>1</c:v>
                      </c:pt>
                      <c:pt idx="65" formatCode="0.00">
                        <c:v>1</c:v>
                      </c:pt>
                      <c:pt idx="66" formatCode="0.00">
                        <c:v>1</c:v>
                      </c:pt>
                      <c:pt idx="67" formatCode="0.00">
                        <c:v>1</c:v>
                      </c:pt>
                      <c:pt idx="68" formatCode="0.00">
                        <c:v>1</c:v>
                      </c:pt>
                      <c:pt idx="69" formatCode="0.00">
                        <c:v>1</c:v>
                      </c:pt>
                    </c:numCache>
                  </c:numRef>
                </c:xVal>
                <c:yVal>
                  <c:numRef>
                    <c:extLst xmlns:c15="http://schemas.microsoft.com/office/drawing/2012/chart">
                      <c:ext xmlns:c15="http://schemas.microsoft.com/office/drawing/2012/chart" uri="{02D57815-91ED-43cb-92C2-25804820EDAC}">
                        <c15:formulaRef>
                          <c15:sqref>Sheet1!$G$2:$G$248</c15:sqref>
                        </c15:formulaRef>
                      </c:ext>
                    </c:extLst>
                    <c:numCache>
                      <c:formatCode>General</c:formatCode>
                      <c:ptCount val="247"/>
                      <c:pt idx="130">
                        <c:v>1</c:v>
                      </c:pt>
                      <c:pt idx="131">
                        <c:v>2</c:v>
                      </c:pt>
                      <c:pt idx="132">
                        <c:v>3</c:v>
                      </c:pt>
                      <c:pt idx="133">
                        <c:v>4</c:v>
                      </c:pt>
                      <c:pt idx="134">
                        <c:v>5</c:v>
                      </c:pt>
                      <c:pt idx="135">
                        <c:v>6</c:v>
                      </c:pt>
                      <c:pt idx="136">
                        <c:v>7</c:v>
                      </c:pt>
                      <c:pt idx="137">
                        <c:v>8</c:v>
                      </c:pt>
                      <c:pt idx="138">
                        <c:v>9</c:v>
                      </c:pt>
                      <c:pt idx="139">
                        <c:v>10</c:v>
                      </c:pt>
                      <c:pt idx="140">
                        <c:v>11</c:v>
                      </c:pt>
                      <c:pt idx="141">
                        <c:v>12</c:v>
                      </c:pt>
                      <c:pt idx="142">
                        <c:v>13</c:v>
                      </c:pt>
                      <c:pt idx="143">
                        <c:v>14</c:v>
                      </c:pt>
                      <c:pt idx="144">
                        <c:v>15</c:v>
                      </c:pt>
                      <c:pt idx="145">
                        <c:v>16</c:v>
                      </c:pt>
                      <c:pt idx="146">
                        <c:v>17</c:v>
                      </c:pt>
                      <c:pt idx="147">
                        <c:v>18</c:v>
                      </c:pt>
                      <c:pt idx="148">
                        <c:v>19</c:v>
                      </c:pt>
                      <c:pt idx="149">
                        <c:v>20</c:v>
                      </c:pt>
                      <c:pt idx="150">
                        <c:v>21</c:v>
                      </c:pt>
                    </c:numCache>
                  </c:numRef>
                </c:yVal>
                <c:smooth val="0"/>
                <c:extLst xmlns:c15="http://schemas.microsoft.com/office/drawing/2012/chart">
                  <c:ext xmlns:c16="http://schemas.microsoft.com/office/drawing/2014/chart" uri="{C3380CC4-5D6E-409C-BE32-E72D297353CC}">
                    <c16:uniqueId val="{00000006-C669-4BB0-9742-13306D9233BE}"/>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Sheet1!$H$1</c15:sqref>
                        </c15:formulaRef>
                      </c:ext>
                    </c:extLst>
                    <c:strCache>
                      <c:ptCount val="1"/>
                      <c:pt idx="0">
                        <c:v>joon 5</c:v>
                      </c:pt>
                    </c:strCache>
                  </c:strRef>
                </c:tx>
                <c:spPr>
                  <a:ln>
                    <a:solidFill>
                      <a:schemeClr val="accent6"/>
                    </a:solidFill>
                  </a:ln>
                </c:spPr>
                <c:marker>
                  <c:symbol val="circle"/>
                  <c:size val="10"/>
                  <c:spPr>
                    <a:solidFill>
                      <a:schemeClr val="accent6"/>
                    </a:solidFill>
                    <a:ln>
                      <a:solidFill>
                        <a:schemeClr val="accent6"/>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1</c:v>
                      </c:pt>
                      <c:pt idx="2">
                        <c:v>2</c:v>
                      </c:pt>
                      <c:pt idx="3">
                        <c:v>0</c:v>
                      </c:pt>
                      <c:pt idx="4">
                        <c:v>0</c:v>
                      </c:pt>
                      <c:pt idx="5">
                        <c:v>1</c:v>
                      </c:pt>
                      <c:pt idx="6">
                        <c:v>1</c:v>
                      </c:pt>
                      <c:pt idx="7">
                        <c:v>0</c:v>
                      </c:pt>
                      <c:pt idx="9">
                        <c:v>2</c:v>
                      </c:pt>
                      <c:pt idx="10">
                        <c:v>0</c:v>
                      </c:pt>
                      <c:pt idx="12">
                        <c:v>1</c:v>
                      </c:pt>
                      <c:pt idx="13">
                        <c:v>1</c:v>
                      </c:pt>
                      <c:pt idx="15">
                        <c:v>0</c:v>
                      </c:pt>
                      <c:pt idx="16">
                        <c:v>1</c:v>
                      </c:pt>
                      <c:pt idx="18">
                        <c:v>1</c:v>
                      </c:pt>
                      <c:pt idx="20">
                        <c:v>1</c:v>
                      </c:pt>
                      <c:pt idx="21">
                        <c:v>0</c:v>
                      </c:pt>
                      <c:pt idx="22">
                        <c:v>0</c:v>
                      </c:pt>
                      <c:pt idx="24">
                        <c:v>0</c:v>
                      </c:pt>
                      <c:pt idx="25" formatCode="0.00">
                        <c:v>1</c:v>
                      </c:pt>
                      <c:pt idx="26" formatCode="0.00">
                        <c:v>1</c:v>
                      </c:pt>
                      <c:pt idx="27" formatCode="0.00">
                        <c:v>1</c:v>
                      </c:pt>
                      <c:pt idx="28" formatCode="0.00">
                        <c:v>1</c:v>
                      </c:pt>
                      <c:pt idx="29" formatCode="0.00">
                        <c:v>1</c:v>
                      </c:pt>
                      <c:pt idx="30" formatCode="0.00">
                        <c:v>1</c:v>
                      </c:pt>
                      <c:pt idx="31" formatCode="0.00">
                        <c:v>1</c:v>
                      </c:pt>
                      <c:pt idx="32" formatCode="0.00">
                        <c:v>1</c:v>
                      </c:pt>
                      <c:pt idx="33" formatCode="0.00">
                        <c:v>1</c:v>
                      </c:pt>
                      <c:pt idx="34" formatCode="0.00">
                        <c:v>1</c:v>
                      </c:pt>
                      <c:pt idx="35" formatCode="0.00">
                        <c:v>1</c:v>
                      </c:pt>
                      <c:pt idx="36" formatCode="0.00">
                        <c:v>1</c:v>
                      </c:pt>
                      <c:pt idx="37" formatCode="0.00">
                        <c:v>1</c:v>
                      </c:pt>
                      <c:pt idx="38" formatCode="0.00">
                        <c:v>1</c:v>
                      </c:pt>
                      <c:pt idx="39" formatCode="0.00">
                        <c:v>1</c:v>
                      </c:pt>
                      <c:pt idx="40" formatCode="0.00">
                        <c:v>1</c:v>
                      </c:pt>
                      <c:pt idx="41" formatCode="0.00">
                        <c:v>1</c:v>
                      </c:pt>
                      <c:pt idx="42" formatCode="0.00">
                        <c:v>1</c:v>
                      </c:pt>
                      <c:pt idx="43" formatCode="0.00">
                        <c:v>1</c:v>
                      </c:pt>
                      <c:pt idx="44" formatCode="0.00">
                        <c:v>1</c:v>
                      </c:pt>
                      <c:pt idx="45" formatCode="0.00">
                        <c:v>1</c:v>
                      </c:pt>
                      <c:pt idx="46" formatCode="0.00">
                        <c:v>1</c:v>
                      </c:pt>
                      <c:pt idx="47" formatCode="0.00">
                        <c:v>1</c:v>
                      </c:pt>
                      <c:pt idx="48" formatCode="0.00">
                        <c:v>1</c:v>
                      </c:pt>
                      <c:pt idx="49" formatCode="0.00">
                        <c:v>1</c:v>
                      </c:pt>
                      <c:pt idx="50" formatCode="0.00">
                        <c:v>1</c:v>
                      </c:pt>
                      <c:pt idx="51" formatCode="0.00">
                        <c:v>1</c:v>
                      </c:pt>
                      <c:pt idx="52" formatCode="0.00">
                        <c:v>1</c:v>
                      </c:pt>
                      <c:pt idx="53" formatCode="0.00">
                        <c:v>1</c:v>
                      </c:pt>
                      <c:pt idx="54" formatCode="0.00">
                        <c:v>1</c:v>
                      </c:pt>
                      <c:pt idx="55" formatCode="0.00">
                        <c:v>1</c:v>
                      </c:pt>
                      <c:pt idx="56" formatCode="0.00">
                        <c:v>1</c:v>
                      </c:pt>
                      <c:pt idx="57" formatCode="0.00">
                        <c:v>1</c:v>
                      </c:pt>
                      <c:pt idx="58" formatCode="0.00">
                        <c:v>1</c:v>
                      </c:pt>
                      <c:pt idx="59" formatCode="0.00">
                        <c:v>1</c:v>
                      </c:pt>
                      <c:pt idx="60" formatCode="0.00">
                        <c:v>1</c:v>
                      </c:pt>
                      <c:pt idx="61" formatCode="0.00">
                        <c:v>1</c:v>
                      </c:pt>
                      <c:pt idx="62" formatCode="0.00">
                        <c:v>1</c:v>
                      </c:pt>
                      <c:pt idx="63" formatCode="0.00">
                        <c:v>1</c:v>
                      </c:pt>
                      <c:pt idx="64" formatCode="0.00">
                        <c:v>1</c:v>
                      </c:pt>
                      <c:pt idx="65" formatCode="0.00">
                        <c:v>1</c:v>
                      </c:pt>
                      <c:pt idx="66" formatCode="0.00">
                        <c:v>1</c:v>
                      </c:pt>
                      <c:pt idx="67" formatCode="0.00">
                        <c:v>1</c:v>
                      </c:pt>
                      <c:pt idx="68" formatCode="0.00">
                        <c:v>1</c:v>
                      </c:pt>
                      <c:pt idx="69" formatCode="0.00">
                        <c:v>1</c:v>
                      </c:pt>
                    </c:numCache>
                  </c:numRef>
                </c:xVal>
                <c:yVal>
                  <c:numRef>
                    <c:extLst xmlns:c15="http://schemas.microsoft.com/office/drawing/2012/chart">
                      <c:ext xmlns:c15="http://schemas.microsoft.com/office/drawing/2012/chart" uri="{02D57815-91ED-43cb-92C2-25804820EDAC}">
                        <c15:formulaRef>
                          <c15:sqref>Sheet1!$H$2:$H$248</c15:sqref>
                        </c15:formulaRef>
                      </c:ext>
                    </c:extLst>
                    <c:numCache>
                      <c:formatCode>General</c:formatCode>
                      <c:ptCount val="247"/>
                      <c:pt idx="151">
                        <c:v>1</c:v>
                      </c:pt>
                      <c:pt idx="152">
                        <c:v>2</c:v>
                      </c:pt>
                      <c:pt idx="153">
                        <c:v>3</c:v>
                      </c:pt>
                      <c:pt idx="154">
                        <c:v>4</c:v>
                      </c:pt>
                      <c:pt idx="155">
                        <c:v>5</c:v>
                      </c:pt>
                      <c:pt idx="156">
                        <c:v>6</c:v>
                      </c:pt>
                      <c:pt idx="157">
                        <c:v>7</c:v>
                      </c:pt>
                      <c:pt idx="158">
                        <c:v>8</c:v>
                      </c:pt>
                      <c:pt idx="159">
                        <c:v>9</c:v>
                      </c:pt>
                      <c:pt idx="160">
                        <c:v>10</c:v>
                      </c:pt>
                      <c:pt idx="161">
                        <c:v>11</c:v>
                      </c:pt>
                      <c:pt idx="162">
                        <c:v>12</c:v>
                      </c:pt>
                      <c:pt idx="163">
                        <c:v>13</c:v>
                      </c:pt>
                      <c:pt idx="164">
                        <c:v>14</c:v>
                      </c:pt>
                      <c:pt idx="165">
                        <c:v>15</c:v>
                      </c:pt>
                      <c:pt idx="166">
                        <c:v>16</c:v>
                      </c:pt>
                      <c:pt idx="167">
                        <c:v>17</c:v>
                      </c:pt>
                      <c:pt idx="168">
                        <c:v>18</c:v>
                      </c:pt>
                      <c:pt idx="169">
                        <c:v>19</c:v>
                      </c:pt>
                      <c:pt idx="170">
                        <c:v>20</c:v>
                      </c:pt>
                      <c:pt idx="171">
                        <c:v>21</c:v>
                      </c:pt>
                    </c:numCache>
                  </c:numRef>
                </c:yVal>
                <c:smooth val="0"/>
                <c:extLst xmlns:c15="http://schemas.microsoft.com/office/drawing/2012/chart">
                  <c:ext xmlns:c16="http://schemas.microsoft.com/office/drawing/2014/chart" uri="{C3380CC4-5D6E-409C-BE32-E72D297353CC}">
                    <c16:uniqueId val="{00000007-C669-4BB0-9742-13306D9233BE}"/>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Sheet1!$I$1</c15:sqref>
                        </c15:formulaRef>
                      </c:ext>
                    </c:extLst>
                    <c:strCache>
                      <c:ptCount val="1"/>
                      <c:pt idx="0">
                        <c:v>joon 6</c:v>
                      </c:pt>
                    </c:strCache>
                  </c:strRef>
                </c:tx>
                <c:spPr>
                  <a:ln>
                    <a:solidFill>
                      <a:schemeClr val="accent3"/>
                    </a:solidFill>
                  </a:ln>
                </c:spPr>
                <c:marker>
                  <c:symbol val="circle"/>
                  <c:size val="10"/>
                  <c:spPr>
                    <a:solidFill>
                      <a:schemeClr val="accent3"/>
                    </a:solidFill>
                    <a:ln>
                      <a:solidFill>
                        <a:schemeClr val="accent3"/>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1</c:v>
                      </c:pt>
                      <c:pt idx="2">
                        <c:v>2</c:v>
                      </c:pt>
                      <c:pt idx="3">
                        <c:v>0</c:v>
                      </c:pt>
                      <c:pt idx="4">
                        <c:v>0</c:v>
                      </c:pt>
                      <c:pt idx="5">
                        <c:v>1</c:v>
                      </c:pt>
                      <c:pt idx="6">
                        <c:v>1</c:v>
                      </c:pt>
                      <c:pt idx="7">
                        <c:v>0</c:v>
                      </c:pt>
                      <c:pt idx="9">
                        <c:v>2</c:v>
                      </c:pt>
                      <c:pt idx="10">
                        <c:v>0</c:v>
                      </c:pt>
                      <c:pt idx="12">
                        <c:v>1</c:v>
                      </c:pt>
                      <c:pt idx="13">
                        <c:v>1</c:v>
                      </c:pt>
                      <c:pt idx="15">
                        <c:v>0</c:v>
                      </c:pt>
                      <c:pt idx="16">
                        <c:v>1</c:v>
                      </c:pt>
                      <c:pt idx="18">
                        <c:v>1</c:v>
                      </c:pt>
                      <c:pt idx="20">
                        <c:v>1</c:v>
                      </c:pt>
                      <c:pt idx="21">
                        <c:v>0</c:v>
                      </c:pt>
                      <c:pt idx="22">
                        <c:v>0</c:v>
                      </c:pt>
                      <c:pt idx="24">
                        <c:v>0</c:v>
                      </c:pt>
                      <c:pt idx="25" formatCode="0.00">
                        <c:v>1</c:v>
                      </c:pt>
                      <c:pt idx="26" formatCode="0.00">
                        <c:v>1</c:v>
                      </c:pt>
                      <c:pt idx="27" formatCode="0.00">
                        <c:v>1</c:v>
                      </c:pt>
                      <c:pt idx="28" formatCode="0.00">
                        <c:v>1</c:v>
                      </c:pt>
                      <c:pt idx="29" formatCode="0.00">
                        <c:v>1</c:v>
                      </c:pt>
                      <c:pt idx="30" formatCode="0.00">
                        <c:v>1</c:v>
                      </c:pt>
                      <c:pt idx="31" formatCode="0.00">
                        <c:v>1</c:v>
                      </c:pt>
                      <c:pt idx="32" formatCode="0.00">
                        <c:v>1</c:v>
                      </c:pt>
                      <c:pt idx="33" formatCode="0.00">
                        <c:v>1</c:v>
                      </c:pt>
                      <c:pt idx="34" formatCode="0.00">
                        <c:v>1</c:v>
                      </c:pt>
                      <c:pt idx="35" formatCode="0.00">
                        <c:v>1</c:v>
                      </c:pt>
                      <c:pt idx="36" formatCode="0.00">
                        <c:v>1</c:v>
                      </c:pt>
                      <c:pt idx="37" formatCode="0.00">
                        <c:v>1</c:v>
                      </c:pt>
                      <c:pt idx="38" formatCode="0.00">
                        <c:v>1</c:v>
                      </c:pt>
                      <c:pt idx="39" formatCode="0.00">
                        <c:v>1</c:v>
                      </c:pt>
                      <c:pt idx="40" formatCode="0.00">
                        <c:v>1</c:v>
                      </c:pt>
                      <c:pt idx="41" formatCode="0.00">
                        <c:v>1</c:v>
                      </c:pt>
                      <c:pt idx="42" formatCode="0.00">
                        <c:v>1</c:v>
                      </c:pt>
                      <c:pt idx="43" formatCode="0.00">
                        <c:v>1</c:v>
                      </c:pt>
                      <c:pt idx="44" formatCode="0.00">
                        <c:v>1</c:v>
                      </c:pt>
                      <c:pt idx="45" formatCode="0.00">
                        <c:v>1</c:v>
                      </c:pt>
                      <c:pt idx="46" formatCode="0.00">
                        <c:v>1</c:v>
                      </c:pt>
                      <c:pt idx="47" formatCode="0.00">
                        <c:v>1</c:v>
                      </c:pt>
                      <c:pt idx="48" formatCode="0.00">
                        <c:v>1</c:v>
                      </c:pt>
                      <c:pt idx="49" formatCode="0.00">
                        <c:v>1</c:v>
                      </c:pt>
                      <c:pt idx="50" formatCode="0.00">
                        <c:v>1</c:v>
                      </c:pt>
                      <c:pt idx="51" formatCode="0.00">
                        <c:v>1</c:v>
                      </c:pt>
                      <c:pt idx="52" formatCode="0.00">
                        <c:v>1</c:v>
                      </c:pt>
                      <c:pt idx="53" formatCode="0.00">
                        <c:v>1</c:v>
                      </c:pt>
                      <c:pt idx="54" formatCode="0.00">
                        <c:v>1</c:v>
                      </c:pt>
                      <c:pt idx="55" formatCode="0.00">
                        <c:v>1</c:v>
                      </c:pt>
                      <c:pt idx="56" formatCode="0.00">
                        <c:v>1</c:v>
                      </c:pt>
                      <c:pt idx="57" formatCode="0.00">
                        <c:v>1</c:v>
                      </c:pt>
                      <c:pt idx="58" formatCode="0.00">
                        <c:v>1</c:v>
                      </c:pt>
                      <c:pt idx="59" formatCode="0.00">
                        <c:v>1</c:v>
                      </c:pt>
                      <c:pt idx="60" formatCode="0.00">
                        <c:v>1</c:v>
                      </c:pt>
                      <c:pt idx="61" formatCode="0.00">
                        <c:v>1</c:v>
                      </c:pt>
                      <c:pt idx="62" formatCode="0.00">
                        <c:v>1</c:v>
                      </c:pt>
                      <c:pt idx="63" formatCode="0.00">
                        <c:v>1</c:v>
                      </c:pt>
                      <c:pt idx="64" formatCode="0.00">
                        <c:v>1</c:v>
                      </c:pt>
                      <c:pt idx="65" formatCode="0.00">
                        <c:v>1</c:v>
                      </c:pt>
                      <c:pt idx="66" formatCode="0.00">
                        <c:v>1</c:v>
                      </c:pt>
                      <c:pt idx="67" formatCode="0.00">
                        <c:v>1</c:v>
                      </c:pt>
                      <c:pt idx="68" formatCode="0.00">
                        <c:v>1</c:v>
                      </c:pt>
                      <c:pt idx="69" formatCode="0.00">
                        <c:v>1</c:v>
                      </c:pt>
                    </c:numCache>
                  </c:numRef>
                </c:xVal>
                <c:yVal>
                  <c:numRef>
                    <c:extLst xmlns:c15="http://schemas.microsoft.com/office/drawing/2012/chart">
                      <c:ext xmlns:c15="http://schemas.microsoft.com/office/drawing/2012/chart" uri="{02D57815-91ED-43cb-92C2-25804820EDAC}">
                        <c15:formulaRef>
                          <c15:sqref>Sheet1!$I$2:$I$248</c15:sqref>
                        </c15:formulaRef>
                      </c:ext>
                    </c:extLst>
                    <c:numCache>
                      <c:formatCode>General</c:formatCode>
                      <c:ptCount val="247"/>
                      <c:pt idx="172">
                        <c:v>1</c:v>
                      </c:pt>
                      <c:pt idx="173">
                        <c:v>2</c:v>
                      </c:pt>
                      <c:pt idx="174">
                        <c:v>3</c:v>
                      </c:pt>
                      <c:pt idx="175">
                        <c:v>4</c:v>
                      </c:pt>
                      <c:pt idx="176">
                        <c:v>5</c:v>
                      </c:pt>
                      <c:pt idx="177">
                        <c:v>6</c:v>
                      </c:pt>
                      <c:pt idx="178">
                        <c:v>7</c:v>
                      </c:pt>
                      <c:pt idx="179">
                        <c:v>8</c:v>
                      </c:pt>
                      <c:pt idx="180">
                        <c:v>9</c:v>
                      </c:pt>
                      <c:pt idx="181">
                        <c:v>10</c:v>
                      </c:pt>
                      <c:pt idx="182">
                        <c:v>11</c:v>
                      </c:pt>
                      <c:pt idx="183">
                        <c:v>12</c:v>
                      </c:pt>
                      <c:pt idx="184">
                        <c:v>13</c:v>
                      </c:pt>
                      <c:pt idx="185">
                        <c:v>14</c:v>
                      </c:pt>
                      <c:pt idx="186">
                        <c:v>15</c:v>
                      </c:pt>
                      <c:pt idx="187">
                        <c:v>16</c:v>
                      </c:pt>
                      <c:pt idx="188">
                        <c:v>17</c:v>
                      </c:pt>
                      <c:pt idx="189">
                        <c:v>18</c:v>
                      </c:pt>
                      <c:pt idx="190">
                        <c:v>19</c:v>
                      </c:pt>
                      <c:pt idx="191">
                        <c:v>20</c:v>
                      </c:pt>
                      <c:pt idx="192">
                        <c:v>21</c:v>
                      </c:pt>
                    </c:numCache>
                  </c:numRef>
                </c:yVal>
                <c:smooth val="0"/>
                <c:extLst xmlns:c15="http://schemas.microsoft.com/office/drawing/2012/chart">
                  <c:ext xmlns:c16="http://schemas.microsoft.com/office/drawing/2014/chart" uri="{C3380CC4-5D6E-409C-BE32-E72D297353CC}">
                    <c16:uniqueId val="{00000008-C669-4BB0-9742-13306D9233BE}"/>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Sheet1!$J$1</c15:sqref>
                        </c15:formulaRef>
                      </c:ext>
                    </c:extLst>
                    <c:strCache>
                      <c:ptCount val="1"/>
                      <c:pt idx="0">
                        <c:v>joon 7</c:v>
                      </c:pt>
                    </c:strCache>
                  </c:strRef>
                </c:tx>
                <c:spPr>
                  <a:ln>
                    <a:solidFill>
                      <a:schemeClr val="tx2"/>
                    </a:solidFill>
                  </a:ln>
                </c:spPr>
                <c:marker>
                  <c:symbol val="circle"/>
                  <c:size val="10"/>
                  <c:spPr>
                    <a:solidFill>
                      <a:schemeClr val="tx2"/>
                    </a:solidFill>
                    <a:ln>
                      <a:solidFill>
                        <a:schemeClr val="tx2"/>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1</c:v>
                      </c:pt>
                      <c:pt idx="2">
                        <c:v>2</c:v>
                      </c:pt>
                      <c:pt idx="3">
                        <c:v>0</c:v>
                      </c:pt>
                      <c:pt idx="4">
                        <c:v>0</c:v>
                      </c:pt>
                      <c:pt idx="5">
                        <c:v>1</c:v>
                      </c:pt>
                      <c:pt idx="6">
                        <c:v>1</c:v>
                      </c:pt>
                      <c:pt idx="7">
                        <c:v>0</c:v>
                      </c:pt>
                      <c:pt idx="9">
                        <c:v>2</c:v>
                      </c:pt>
                      <c:pt idx="10">
                        <c:v>0</c:v>
                      </c:pt>
                      <c:pt idx="12">
                        <c:v>1</c:v>
                      </c:pt>
                      <c:pt idx="13">
                        <c:v>1</c:v>
                      </c:pt>
                      <c:pt idx="15">
                        <c:v>0</c:v>
                      </c:pt>
                      <c:pt idx="16">
                        <c:v>1</c:v>
                      </c:pt>
                      <c:pt idx="18">
                        <c:v>1</c:v>
                      </c:pt>
                      <c:pt idx="20">
                        <c:v>1</c:v>
                      </c:pt>
                      <c:pt idx="21">
                        <c:v>0</c:v>
                      </c:pt>
                      <c:pt idx="22">
                        <c:v>0</c:v>
                      </c:pt>
                      <c:pt idx="24">
                        <c:v>0</c:v>
                      </c:pt>
                      <c:pt idx="25" formatCode="0.00">
                        <c:v>1</c:v>
                      </c:pt>
                      <c:pt idx="26" formatCode="0.00">
                        <c:v>1</c:v>
                      </c:pt>
                      <c:pt idx="27" formatCode="0.00">
                        <c:v>1</c:v>
                      </c:pt>
                      <c:pt idx="28" formatCode="0.00">
                        <c:v>1</c:v>
                      </c:pt>
                      <c:pt idx="29" formatCode="0.00">
                        <c:v>1</c:v>
                      </c:pt>
                      <c:pt idx="30" formatCode="0.00">
                        <c:v>1</c:v>
                      </c:pt>
                      <c:pt idx="31" formatCode="0.00">
                        <c:v>1</c:v>
                      </c:pt>
                      <c:pt idx="32" formatCode="0.00">
                        <c:v>1</c:v>
                      </c:pt>
                      <c:pt idx="33" formatCode="0.00">
                        <c:v>1</c:v>
                      </c:pt>
                      <c:pt idx="34" formatCode="0.00">
                        <c:v>1</c:v>
                      </c:pt>
                      <c:pt idx="35" formatCode="0.00">
                        <c:v>1</c:v>
                      </c:pt>
                      <c:pt idx="36" formatCode="0.00">
                        <c:v>1</c:v>
                      </c:pt>
                      <c:pt idx="37" formatCode="0.00">
                        <c:v>1</c:v>
                      </c:pt>
                      <c:pt idx="38" formatCode="0.00">
                        <c:v>1</c:v>
                      </c:pt>
                      <c:pt idx="39" formatCode="0.00">
                        <c:v>1</c:v>
                      </c:pt>
                      <c:pt idx="40" formatCode="0.00">
                        <c:v>1</c:v>
                      </c:pt>
                      <c:pt idx="41" formatCode="0.00">
                        <c:v>1</c:v>
                      </c:pt>
                      <c:pt idx="42" formatCode="0.00">
                        <c:v>1</c:v>
                      </c:pt>
                      <c:pt idx="43" formatCode="0.00">
                        <c:v>1</c:v>
                      </c:pt>
                      <c:pt idx="44" formatCode="0.00">
                        <c:v>1</c:v>
                      </c:pt>
                      <c:pt idx="45" formatCode="0.00">
                        <c:v>1</c:v>
                      </c:pt>
                      <c:pt idx="46" formatCode="0.00">
                        <c:v>1</c:v>
                      </c:pt>
                      <c:pt idx="47" formatCode="0.00">
                        <c:v>1</c:v>
                      </c:pt>
                      <c:pt idx="48" formatCode="0.00">
                        <c:v>1</c:v>
                      </c:pt>
                      <c:pt idx="49" formatCode="0.00">
                        <c:v>1</c:v>
                      </c:pt>
                      <c:pt idx="50" formatCode="0.00">
                        <c:v>1</c:v>
                      </c:pt>
                      <c:pt idx="51" formatCode="0.00">
                        <c:v>1</c:v>
                      </c:pt>
                      <c:pt idx="52" formatCode="0.00">
                        <c:v>1</c:v>
                      </c:pt>
                      <c:pt idx="53" formatCode="0.00">
                        <c:v>1</c:v>
                      </c:pt>
                      <c:pt idx="54" formatCode="0.00">
                        <c:v>1</c:v>
                      </c:pt>
                      <c:pt idx="55" formatCode="0.00">
                        <c:v>1</c:v>
                      </c:pt>
                      <c:pt idx="56" formatCode="0.00">
                        <c:v>1</c:v>
                      </c:pt>
                      <c:pt idx="57" formatCode="0.00">
                        <c:v>1</c:v>
                      </c:pt>
                      <c:pt idx="58" formatCode="0.00">
                        <c:v>1</c:v>
                      </c:pt>
                      <c:pt idx="59" formatCode="0.00">
                        <c:v>1</c:v>
                      </c:pt>
                      <c:pt idx="60" formatCode="0.00">
                        <c:v>1</c:v>
                      </c:pt>
                      <c:pt idx="61" formatCode="0.00">
                        <c:v>1</c:v>
                      </c:pt>
                      <c:pt idx="62" formatCode="0.00">
                        <c:v>1</c:v>
                      </c:pt>
                      <c:pt idx="63" formatCode="0.00">
                        <c:v>1</c:v>
                      </c:pt>
                      <c:pt idx="64" formatCode="0.00">
                        <c:v>1</c:v>
                      </c:pt>
                      <c:pt idx="65" formatCode="0.00">
                        <c:v>1</c:v>
                      </c:pt>
                      <c:pt idx="66" formatCode="0.00">
                        <c:v>1</c:v>
                      </c:pt>
                      <c:pt idx="67" formatCode="0.00">
                        <c:v>1</c:v>
                      </c:pt>
                      <c:pt idx="68" formatCode="0.00">
                        <c:v>1</c:v>
                      </c:pt>
                      <c:pt idx="69" formatCode="0.00">
                        <c:v>1</c:v>
                      </c:pt>
                    </c:numCache>
                  </c:numRef>
                </c:xVal>
                <c:yVal>
                  <c:numRef>
                    <c:extLst xmlns:c15="http://schemas.microsoft.com/office/drawing/2012/chart">
                      <c:ext xmlns:c15="http://schemas.microsoft.com/office/drawing/2012/chart" uri="{02D57815-91ED-43cb-92C2-25804820EDAC}">
                        <c15:formulaRef>
                          <c15:sqref>Sheet1!$J$2:$J$248</c15:sqref>
                        </c15:formulaRef>
                      </c:ext>
                    </c:extLst>
                    <c:numCache>
                      <c:formatCode>General</c:formatCode>
                      <c:ptCount val="247"/>
                      <c:pt idx="193">
                        <c:v>1</c:v>
                      </c:pt>
                      <c:pt idx="194">
                        <c:v>2</c:v>
                      </c:pt>
                      <c:pt idx="195">
                        <c:v>3</c:v>
                      </c:pt>
                      <c:pt idx="196">
                        <c:v>4</c:v>
                      </c:pt>
                      <c:pt idx="197">
                        <c:v>5</c:v>
                      </c:pt>
                      <c:pt idx="198">
                        <c:v>6</c:v>
                      </c:pt>
                      <c:pt idx="199">
                        <c:v>7</c:v>
                      </c:pt>
                      <c:pt idx="200">
                        <c:v>8</c:v>
                      </c:pt>
                      <c:pt idx="201">
                        <c:v>9</c:v>
                      </c:pt>
                      <c:pt idx="202">
                        <c:v>10</c:v>
                      </c:pt>
                      <c:pt idx="203">
                        <c:v>11</c:v>
                      </c:pt>
                      <c:pt idx="204">
                        <c:v>12</c:v>
                      </c:pt>
                      <c:pt idx="205">
                        <c:v>13</c:v>
                      </c:pt>
                      <c:pt idx="206">
                        <c:v>14</c:v>
                      </c:pt>
                      <c:pt idx="207">
                        <c:v>15</c:v>
                      </c:pt>
                      <c:pt idx="208">
                        <c:v>16</c:v>
                      </c:pt>
                      <c:pt idx="209">
                        <c:v>17</c:v>
                      </c:pt>
                      <c:pt idx="210">
                        <c:v>18</c:v>
                      </c:pt>
                      <c:pt idx="211">
                        <c:v>19</c:v>
                      </c:pt>
                      <c:pt idx="212">
                        <c:v>20</c:v>
                      </c:pt>
                      <c:pt idx="213">
                        <c:v>21</c:v>
                      </c:pt>
                    </c:numCache>
                  </c:numRef>
                </c:yVal>
                <c:smooth val="0"/>
                <c:extLst xmlns:c15="http://schemas.microsoft.com/office/drawing/2012/chart">
                  <c:ext xmlns:c16="http://schemas.microsoft.com/office/drawing/2014/chart" uri="{C3380CC4-5D6E-409C-BE32-E72D297353CC}">
                    <c16:uniqueId val="{00000009-C669-4BB0-9742-13306D9233BE}"/>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Sheet1!$K$1</c15:sqref>
                        </c15:formulaRef>
                      </c:ext>
                    </c:extLst>
                    <c:strCache>
                      <c:ptCount val="1"/>
                      <c:pt idx="0">
                        <c:v>joon 8</c:v>
                      </c:pt>
                    </c:strCache>
                  </c:strRef>
                </c:tx>
                <c:spPr>
                  <a:ln>
                    <a:solidFill>
                      <a:srgbClr val="131C6B"/>
                    </a:solidFill>
                  </a:ln>
                </c:spPr>
                <c:marker>
                  <c:symbol val="circle"/>
                  <c:size val="10"/>
                  <c:spPr>
                    <a:solidFill>
                      <a:srgbClr val="131C6B"/>
                    </a:solidFill>
                    <a:ln>
                      <a:solidFill>
                        <a:srgbClr val="131C6B"/>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1</c:v>
                      </c:pt>
                      <c:pt idx="2">
                        <c:v>2</c:v>
                      </c:pt>
                      <c:pt idx="3">
                        <c:v>0</c:v>
                      </c:pt>
                      <c:pt idx="4">
                        <c:v>0</c:v>
                      </c:pt>
                      <c:pt idx="5">
                        <c:v>1</c:v>
                      </c:pt>
                      <c:pt idx="6">
                        <c:v>1</c:v>
                      </c:pt>
                      <c:pt idx="7">
                        <c:v>0</c:v>
                      </c:pt>
                      <c:pt idx="9">
                        <c:v>2</c:v>
                      </c:pt>
                      <c:pt idx="10">
                        <c:v>0</c:v>
                      </c:pt>
                      <c:pt idx="12">
                        <c:v>1</c:v>
                      </c:pt>
                      <c:pt idx="13">
                        <c:v>1</c:v>
                      </c:pt>
                      <c:pt idx="15">
                        <c:v>0</c:v>
                      </c:pt>
                      <c:pt idx="16">
                        <c:v>1</c:v>
                      </c:pt>
                      <c:pt idx="18">
                        <c:v>1</c:v>
                      </c:pt>
                      <c:pt idx="20">
                        <c:v>1</c:v>
                      </c:pt>
                      <c:pt idx="21">
                        <c:v>0</c:v>
                      </c:pt>
                      <c:pt idx="22">
                        <c:v>0</c:v>
                      </c:pt>
                      <c:pt idx="24">
                        <c:v>0</c:v>
                      </c:pt>
                      <c:pt idx="25" formatCode="0.00">
                        <c:v>1</c:v>
                      </c:pt>
                      <c:pt idx="26" formatCode="0.00">
                        <c:v>1</c:v>
                      </c:pt>
                      <c:pt idx="27" formatCode="0.00">
                        <c:v>1</c:v>
                      </c:pt>
                      <c:pt idx="28" formatCode="0.00">
                        <c:v>1</c:v>
                      </c:pt>
                      <c:pt idx="29" formatCode="0.00">
                        <c:v>1</c:v>
                      </c:pt>
                      <c:pt idx="30" formatCode="0.00">
                        <c:v>1</c:v>
                      </c:pt>
                      <c:pt idx="31" formatCode="0.00">
                        <c:v>1</c:v>
                      </c:pt>
                      <c:pt idx="32" formatCode="0.00">
                        <c:v>1</c:v>
                      </c:pt>
                      <c:pt idx="33" formatCode="0.00">
                        <c:v>1</c:v>
                      </c:pt>
                      <c:pt idx="34" formatCode="0.00">
                        <c:v>1</c:v>
                      </c:pt>
                      <c:pt idx="35" formatCode="0.00">
                        <c:v>1</c:v>
                      </c:pt>
                      <c:pt idx="36" formatCode="0.00">
                        <c:v>1</c:v>
                      </c:pt>
                      <c:pt idx="37" formatCode="0.00">
                        <c:v>1</c:v>
                      </c:pt>
                      <c:pt idx="38" formatCode="0.00">
                        <c:v>1</c:v>
                      </c:pt>
                      <c:pt idx="39" formatCode="0.00">
                        <c:v>1</c:v>
                      </c:pt>
                      <c:pt idx="40" formatCode="0.00">
                        <c:v>1</c:v>
                      </c:pt>
                      <c:pt idx="41" formatCode="0.00">
                        <c:v>1</c:v>
                      </c:pt>
                      <c:pt idx="42" formatCode="0.00">
                        <c:v>1</c:v>
                      </c:pt>
                      <c:pt idx="43" formatCode="0.00">
                        <c:v>1</c:v>
                      </c:pt>
                      <c:pt idx="44" formatCode="0.00">
                        <c:v>1</c:v>
                      </c:pt>
                      <c:pt idx="45" formatCode="0.00">
                        <c:v>1</c:v>
                      </c:pt>
                      <c:pt idx="46" formatCode="0.00">
                        <c:v>1</c:v>
                      </c:pt>
                      <c:pt idx="47" formatCode="0.00">
                        <c:v>1</c:v>
                      </c:pt>
                      <c:pt idx="48" formatCode="0.00">
                        <c:v>1</c:v>
                      </c:pt>
                      <c:pt idx="49" formatCode="0.00">
                        <c:v>1</c:v>
                      </c:pt>
                      <c:pt idx="50" formatCode="0.00">
                        <c:v>1</c:v>
                      </c:pt>
                      <c:pt idx="51" formatCode="0.00">
                        <c:v>1</c:v>
                      </c:pt>
                      <c:pt idx="52" formatCode="0.00">
                        <c:v>1</c:v>
                      </c:pt>
                      <c:pt idx="53" formatCode="0.00">
                        <c:v>1</c:v>
                      </c:pt>
                      <c:pt idx="54" formatCode="0.00">
                        <c:v>1</c:v>
                      </c:pt>
                      <c:pt idx="55" formatCode="0.00">
                        <c:v>1</c:v>
                      </c:pt>
                      <c:pt idx="56" formatCode="0.00">
                        <c:v>1</c:v>
                      </c:pt>
                      <c:pt idx="57" formatCode="0.00">
                        <c:v>1</c:v>
                      </c:pt>
                      <c:pt idx="58" formatCode="0.00">
                        <c:v>1</c:v>
                      </c:pt>
                      <c:pt idx="59" formatCode="0.00">
                        <c:v>1</c:v>
                      </c:pt>
                      <c:pt idx="60" formatCode="0.00">
                        <c:v>1</c:v>
                      </c:pt>
                      <c:pt idx="61" formatCode="0.00">
                        <c:v>1</c:v>
                      </c:pt>
                      <c:pt idx="62" formatCode="0.00">
                        <c:v>1</c:v>
                      </c:pt>
                      <c:pt idx="63" formatCode="0.00">
                        <c:v>1</c:v>
                      </c:pt>
                      <c:pt idx="64" formatCode="0.00">
                        <c:v>1</c:v>
                      </c:pt>
                      <c:pt idx="65" formatCode="0.00">
                        <c:v>1</c:v>
                      </c:pt>
                      <c:pt idx="66" formatCode="0.00">
                        <c:v>1</c:v>
                      </c:pt>
                      <c:pt idx="67" formatCode="0.00">
                        <c:v>1</c:v>
                      </c:pt>
                      <c:pt idx="68" formatCode="0.00">
                        <c:v>1</c:v>
                      </c:pt>
                      <c:pt idx="69" formatCode="0.00">
                        <c:v>1</c:v>
                      </c:pt>
                    </c:numCache>
                  </c:numRef>
                </c:xVal>
                <c:yVal>
                  <c:numRef>
                    <c:extLst xmlns:c15="http://schemas.microsoft.com/office/drawing/2012/chart">
                      <c:ext xmlns:c15="http://schemas.microsoft.com/office/drawing/2012/chart" uri="{02D57815-91ED-43cb-92C2-25804820EDAC}">
                        <c15:formulaRef>
                          <c15:sqref>Sheet1!$K$2:$K$248</c15:sqref>
                        </c15:formulaRef>
                      </c:ext>
                    </c:extLst>
                    <c:numCache>
                      <c:formatCode>General</c:formatCode>
                      <c:ptCount val="247"/>
                      <c:pt idx="214">
                        <c:v>1</c:v>
                      </c:pt>
                      <c:pt idx="215">
                        <c:v>2</c:v>
                      </c:pt>
                      <c:pt idx="216">
                        <c:v>3</c:v>
                      </c:pt>
                      <c:pt idx="217">
                        <c:v>4</c:v>
                      </c:pt>
                      <c:pt idx="218">
                        <c:v>5</c:v>
                      </c:pt>
                      <c:pt idx="219">
                        <c:v>6</c:v>
                      </c:pt>
                      <c:pt idx="220">
                        <c:v>7</c:v>
                      </c:pt>
                      <c:pt idx="221">
                        <c:v>8</c:v>
                      </c:pt>
                      <c:pt idx="222">
                        <c:v>9</c:v>
                      </c:pt>
                      <c:pt idx="223">
                        <c:v>10</c:v>
                      </c:pt>
                      <c:pt idx="224">
                        <c:v>11</c:v>
                      </c:pt>
                      <c:pt idx="225">
                        <c:v>12</c:v>
                      </c:pt>
                      <c:pt idx="226">
                        <c:v>13</c:v>
                      </c:pt>
                      <c:pt idx="227">
                        <c:v>14</c:v>
                      </c:pt>
                      <c:pt idx="228">
                        <c:v>15</c:v>
                      </c:pt>
                      <c:pt idx="229">
                        <c:v>16</c:v>
                      </c:pt>
                      <c:pt idx="230">
                        <c:v>17</c:v>
                      </c:pt>
                      <c:pt idx="231">
                        <c:v>18</c:v>
                      </c:pt>
                      <c:pt idx="232">
                        <c:v>19</c:v>
                      </c:pt>
                      <c:pt idx="233">
                        <c:v>20</c:v>
                      </c:pt>
                      <c:pt idx="234">
                        <c:v>21</c:v>
                      </c:pt>
                    </c:numCache>
                  </c:numRef>
                </c:yVal>
                <c:smooth val="0"/>
                <c:extLst xmlns:c15="http://schemas.microsoft.com/office/drawing/2012/chart">
                  <c:ext xmlns:c16="http://schemas.microsoft.com/office/drawing/2014/chart" uri="{C3380CC4-5D6E-409C-BE32-E72D297353CC}">
                    <c16:uniqueId val="{0000000A-C669-4BB0-9742-13306D9233BE}"/>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Sheet1!$L$1</c15:sqref>
                        </c15:formulaRef>
                      </c:ext>
                    </c:extLst>
                    <c:strCache>
                      <c:ptCount val="1"/>
                      <c:pt idx="0">
                        <c:v>joon 9</c:v>
                      </c:pt>
                    </c:strCache>
                  </c:strRef>
                </c:tx>
                <c:spPr>
                  <a:ln>
                    <a:solidFill>
                      <a:schemeClr val="accent5">
                        <a:lumMod val="60000"/>
                        <a:lumOff val="40000"/>
                      </a:schemeClr>
                    </a:solidFill>
                  </a:ln>
                </c:spPr>
                <c:marker>
                  <c:symbol val="circle"/>
                  <c:size val="10"/>
                  <c:spPr>
                    <a:solidFill>
                      <a:schemeClr val="accent5">
                        <a:lumMod val="60000"/>
                        <a:lumOff val="40000"/>
                      </a:schemeClr>
                    </a:solidFill>
                    <a:ln>
                      <a:solidFill>
                        <a:schemeClr val="accent5">
                          <a:lumMod val="60000"/>
                          <a:lumOff val="40000"/>
                        </a:schemeClr>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1</c:v>
                      </c:pt>
                      <c:pt idx="2">
                        <c:v>2</c:v>
                      </c:pt>
                      <c:pt idx="3">
                        <c:v>0</c:v>
                      </c:pt>
                      <c:pt idx="4">
                        <c:v>0</c:v>
                      </c:pt>
                      <c:pt idx="5">
                        <c:v>1</c:v>
                      </c:pt>
                      <c:pt idx="6">
                        <c:v>1</c:v>
                      </c:pt>
                      <c:pt idx="7">
                        <c:v>0</c:v>
                      </c:pt>
                      <c:pt idx="9">
                        <c:v>2</c:v>
                      </c:pt>
                      <c:pt idx="10">
                        <c:v>0</c:v>
                      </c:pt>
                      <c:pt idx="12">
                        <c:v>1</c:v>
                      </c:pt>
                      <c:pt idx="13">
                        <c:v>1</c:v>
                      </c:pt>
                      <c:pt idx="15">
                        <c:v>0</c:v>
                      </c:pt>
                      <c:pt idx="16">
                        <c:v>1</c:v>
                      </c:pt>
                      <c:pt idx="18">
                        <c:v>1</c:v>
                      </c:pt>
                      <c:pt idx="20">
                        <c:v>1</c:v>
                      </c:pt>
                      <c:pt idx="21">
                        <c:v>0</c:v>
                      </c:pt>
                      <c:pt idx="22">
                        <c:v>0</c:v>
                      </c:pt>
                      <c:pt idx="24">
                        <c:v>0</c:v>
                      </c:pt>
                      <c:pt idx="25" formatCode="0.00">
                        <c:v>1</c:v>
                      </c:pt>
                      <c:pt idx="26" formatCode="0.00">
                        <c:v>1</c:v>
                      </c:pt>
                      <c:pt idx="27" formatCode="0.00">
                        <c:v>1</c:v>
                      </c:pt>
                      <c:pt idx="28" formatCode="0.00">
                        <c:v>1</c:v>
                      </c:pt>
                      <c:pt idx="29" formatCode="0.00">
                        <c:v>1</c:v>
                      </c:pt>
                      <c:pt idx="30" formatCode="0.00">
                        <c:v>1</c:v>
                      </c:pt>
                      <c:pt idx="31" formatCode="0.00">
                        <c:v>1</c:v>
                      </c:pt>
                      <c:pt idx="32" formatCode="0.00">
                        <c:v>1</c:v>
                      </c:pt>
                      <c:pt idx="33" formatCode="0.00">
                        <c:v>1</c:v>
                      </c:pt>
                      <c:pt idx="34" formatCode="0.00">
                        <c:v>1</c:v>
                      </c:pt>
                      <c:pt idx="35" formatCode="0.00">
                        <c:v>1</c:v>
                      </c:pt>
                      <c:pt idx="36" formatCode="0.00">
                        <c:v>1</c:v>
                      </c:pt>
                      <c:pt idx="37" formatCode="0.00">
                        <c:v>1</c:v>
                      </c:pt>
                      <c:pt idx="38" formatCode="0.00">
                        <c:v>1</c:v>
                      </c:pt>
                      <c:pt idx="39" formatCode="0.00">
                        <c:v>1</c:v>
                      </c:pt>
                      <c:pt idx="40" formatCode="0.00">
                        <c:v>1</c:v>
                      </c:pt>
                      <c:pt idx="41" formatCode="0.00">
                        <c:v>1</c:v>
                      </c:pt>
                      <c:pt idx="42" formatCode="0.00">
                        <c:v>1</c:v>
                      </c:pt>
                      <c:pt idx="43" formatCode="0.00">
                        <c:v>1</c:v>
                      </c:pt>
                      <c:pt idx="44" formatCode="0.00">
                        <c:v>1</c:v>
                      </c:pt>
                      <c:pt idx="45" formatCode="0.00">
                        <c:v>1</c:v>
                      </c:pt>
                      <c:pt idx="46" formatCode="0.00">
                        <c:v>1</c:v>
                      </c:pt>
                      <c:pt idx="47" formatCode="0.00">
                        <c:v>1</c:v>
                      </c:pt>
                      <c:pt idx="48" formatCode="0.00">
                        <c:v>1</c:v>
                      </c:pt>
                      <c:pt idx="49" formatCode="0.00">
                        <c:v>1</c:v>
                      </c:pt>
                      <c:pt idx="50" formatCode="0.00">
                        <c:v>1</c:v>
                      </c:pt>
                      <c:pt idx="51" formatCode="0.00">
                        <c:v>1</c:v>
                      </c:pt>
                      <c:pt idx="52" formatCode="0.00">
                        <c:v>1</c:v>
                      </c:pt>
                      <c:pt idx="53" formatCode="0.00">
                        <c:v>1</c:v>
                      </c:pt>
                      <c:pt idx="54" formatCode="0.00">
                        <c:v>1</c:v>
                      </c:pt>
                      <c:pt idx="55" formatCode="0.00">
                        <c:v>1</c:v>
                      </c:pt>
                      <c:pt idx="56" formatCode="0.00">
                        <c:v>1</c:v>
                      </c:pt>
                      <c:pt idx="57" formatCode="0.00">
                        <c:v>1</c:v>
                      </c:pt>
                      <c:pt idx="58" formatCode="0.00">
                        <c:v>1</c:v>
                      </c:pt>
                      <c:pt idx="59" formatCode="0.00">
                        <c:v>1</c:v>
                      </c:pt>
                      <c:pt idx="60" formatCode="0.00">
                        <c:v>1</c:v>
                      </c:pt>
                      <c:pt idx="61" formatCode="0.00">
                        <c:v>1</c:v>
                      </c:pt>
                      <c:pt idx="62" formatCode="0.00">
                        <c:v>1</c:v>
                      </c:pt>
                      <c:pt idx="63" formatCode="0.00">
                        <c:v>1</c:v>
                      </c:pt>
                      <c:pt idx="64" formatCode="0.00">
                        <c:v>1</c:v>
                      </c:pt>
                      <c:pt idx="65" formatCode="0.00">
                        <c:v>1</c:v>
                      </c:pt>
                      <c:pt idx="66" formatCode="0.00">
                        <c:v>1</c:v>
                      </c:pt>
                      <c:pt idx="67" formatCode="0.00">
                        <c:v>1</c:v>
                      </c:pt>
                      <c:pt idx="68" formatCode="0.00">
                        <c:v>1</c:v>
                      </c:pt>
                      <c:pt idx="69" formatCode="0.00">
                        <c:v>1</c:v>
                      </c:pt>
                    </c:numCache>
                  </c:numRef>
                </c:xVal>
                <c:yVal>
                  <c:numRef>
                    <c:extLst xmlns:c15="http://schemas.microsoft.com/office/drawing/2012/chart">
                      <c:ext xmlns:c15="http://schemas.microsoft.com/office/drawing/2012/chart" uri="{02D57815-91ED-43cb-92C2-25804820EDAC}">
                        <c15:formulaRef>
                          <c15:sqref>Sheet1!$L$2:$L$248</c15:sqref>
                        </c15:formulaRef>
                      </c:ext>
                    </c:extLst>
                    <c:numCache>
                      <c:formatCode>General</c:formatCode>
                      <c:ptCount val="247"/>
                      <c:pt idx="235">
                        <c:v>1</c:v>
                      </c:pt>
                      <c:pt idx="236">
                        <c:v>2</c:v>
                      </c:pt>
                      <c:pt idx="237">
                        <c:v>3</c:v>
                      </c:pt>
                      <c:pt idx="238">
                        <c:v>4</c:v>
                      </c:pt>
                      <c:pt idx="239">
                        <c:v>5</c:v>
                      </c:pt>
                      <c:pt idx="240">
                        <c:v>6</c:v>
                      </c:pt>
                      <c:pt idx="241">
                        <c:v>7</c:v>
                      </c:pt>
                      <c:pt idx="242">
                        <c:v>8</c:v>
                      </c:pt>
                      <c:pt idx="243">
                        <c:v>9</c:v>
                      </c:pt>
                      <c:pt idx="244">
                        <c:v>10</c:v>
                      </c:pt>
                      <c:pt idx="245">
                        <c:v>11</c:v>
                      </c:pt>
                      <c:pt idx="246">
                        <c:v>13</c:v>
                      </c:pt>
                    </c:numCache>
                  </c:numRef>
                </c:yVal>
                <c:smooth val="0"/>
                <c:extLst xmlns:c15="http://schemas.microsoft.com/office/drawing/2012/chart">
                  <c:ext xmlns:c16="http://schemas.microsoft.com/office/drawing/2014/chart" uri="{C3380CC4-5D6E-409C-BE32-E72D297353CC}">
                    <c16:uniqueId val="{0000000B-C669-4BB0-9742-13306D9233BE}"/>
                  </c:ext>
                </c:extLst>
              </c15:ser>
            </c15:filteredScatterSeries>
            <c15:filteredScatterSeries>
              <c15:ser>
                <c:idx val="12"/>
                <c:order val="10"/>
                <c:tx>
                  <c:strRef>
                    <c:extLst xmlns:c15="http://schemas.microsoft.com/office/drawing/2012/chart">
                      <c:ext xmlns:c15="http://schemas.microsoft.com/office/drawing/2012/chart" uri="{02D57815-91ED-43cb-92C2-25804820EDAC}">
                        <c15:formulaRef>
                          <c15:sqref>Sheet1!$M$1</c15:sqref>
                        </c15:formulaRef>
                      </c:ext>
                    </c:extLst>
                    <c:strCache>
                      <c:ptCount val="1"/>
                      <c:pt idx="0">
                        <c:v>joon 10</c:v>
                      </c:pt>
                    </c:strCache>
                  </c:strRef>
                </c:tx>
                <c:spPr>
                  <a:ln>
                    <a:solidFill>
                      <a:schemeClr val="tx2">
                        <a:lumMod val="75000"/>
                      </a:schemeClr>
                    </a:solidFill>
                  </a:ln>
                </c:spPr>
                <c:marker>
                  <c:symbol val="circle"/>
                  <c:size val="10"/>
                  <c:spPr>
                    <a:solidFill>
                      <a:schemeClr val="tx2">
                        <a:lumMod val="75000"/>
                      </a:schemeClr>
                    </a:solidFill>
                    <a:ln>
                      <a:solidFill>
                        <a:schemeClr val="tx2">
                          <a:lumMod val="75000"/>
                        </a:schemeClr>
                      </a:solidFill>
                    </a:ln>
                  </c:spPr>
                </c:marker>
                <c:dLbls>
                  <c:delete val="1"/>
                </c:dLbls>
                <c:xVal>
                  <c:numRef>
                    <c:extLst xmlns:c15="http://schemas.microsoft.com/office/drawing/2012/chart">
                      <c:ext xmlns:c15="http://schemas.microsoft.com/office/drawing/2012/chart" uri="{02D57815-91ED-43cb-92C2-25804820EDAC}">
                        <c15:formulaRef>
                          <c15:sqref>Sheet1!$B$2:$B$261</c15:sqref>
                        </c15:formulaRef>
                      </c:ext>
                    </c:extLst>
                    <c:numCache>
                      <c:formatCode>General</c:formatCode>
                      <c:ptCount val="260"/>
                      <c:pt idx="0">
                        <c:v>1</c:v>
                      </c:pt>
                      <c:pt idx="2">
                        <c:v>2</c:v>
                      </c:pt>
                      <c:pt idx="3">
                        <c:v>0</c:v>
                      </c:pt>
                      <c:pt idx="4">
                        <c:v>0</c:v>
                      </c:pt>
                      <c:pt idx="5">
                        <c:v>1</c:v>
                      </c:pt>
                      <c:pt idx="6">
                        <c:v>1</c:v>
                      </c:pt>
                      <c:pt idx="7">
                        <c:v>0</c:v>
                      </c:pt>
                      <c:pt idx="9">
                        <c:v>2</c:v>
                      </c:pt>
                      <c:pt idx="10">
                        <c:v>0</c:v>
                      </c:pt>
                      <c:pt idx="12">
                        <c:v>1</c:v>
                      </c:pt>
                      <c:pt idx="13">
                        <c:v>1</c:v>
                      </c:pt>
                      <c:pt idx="15">
                        <c:v>0</c:v>
                      </c:pt>
                      <c:pt idx="16">
                        <c:v>1</c:v>
                      </c:pt>
                      <c:pt idx="18">
                        <c:v>1</c:v>
                      </c:pt>
                      <c:pt idx="20">
                        <c:v>1</c:v>
                      </c:pt>
                      <c:pt idx="21">
                        <c:v>0</c:v>
                      </c:pt>
                      <c:pt idx="22">
                        <c:v>0</c:v>
                      </c:pt>
                      <c:pt idx="24">
                        <c:v>0</c:v>
                      </c:pt>
                      <c:pt idx="25" formatCode="0.00">
                        <c:v>1</c:v>
                      </c:pt>
                      <c:pt idx="26" formatCode="0.00">
                        <c:v>1</c:v>
                      </c:pt>
                      <c:pt idx="27" formatCode="0.00">
                        <c:v>1</c:v>
                      </c:pt>
                      <c:pt idx="28" formatCode="0.00">
                        <c:v>1</c:v>
                      </c:pt>
                      <c:pt idx="29" formatCode="0.00">
                        <c:v>1</c:v>
                      </c:pt>
                      <c:pt idx="30" formatCode="0.00">
                        <c:v>1</c:v>
                      </c:pt>
                      <c:pt idx="31" formatCode="0.00">
                        <c:v>1</c:v>
                      </c:pt>
                      <c:pt idx="32" formatCode="0.00">
                        <c:v>1</c:v>
                      </c:pt>
                      <c:pt idx="33" formatCode="0.00">
                        <c:v>1</c:v>
                      </c:pt>
                      <c:pt idx="34" formatCode="0.00">
                        <c:v>1</c:v>
                      </c:pt>
                      <c:pt idx="35" formatCode="0.00">
                        <c:v>1</c:v>
                      </c:pt>
                      <c:pt idx="36" formatCode="0.00">
                        <c:v>1</c:v>
                      </c:pt>
                      <c:pt idx="37" formatCode="0.00">
                        <c:v>1</c:v>
                      </c:pt>
                      <c:pt idx="38" formatCode="0.00">
                        <c:v>1</c:v>
                      </c:pt>
                      <c:pt idx="39" formatCode="0.00">
                        <c:v>1</c:v>
                      </c:pt>
                      <c:pt idx="40" formatCode="0.00">
                        <c:v>1</c:v>
                      </c:pt>
                      <c:pt idx="41" formatCode="0.00">
                        <c:v>1</c:v>
                      </c:pt>
                      <c:pt idx="42" formatCode="0.00">
                        <c:v>1</c:v>
                      </c:pt>
                      <c:pt idx="43" formatCode="0.00">
                        <c:v>1</c:v>
                      </c:pt>
                      <c:pt idx="44" formatCode="0.00">
                        <c:v>1</c:v>
                      </c:pt>
                      <c:pt idx="45" formatCode="0.00">
                        <c:v>1</c:v>
                      </c:pt>
                      <c:pt idx="46" formatCode="0.00">
                        <c:v>1</c:v>
                      </c:pt>
                      <c:pt idx="47" formatCode="0.00">
                        <c:v>1</c:v>
                      </c:pt>
                      <c:pt idx="48" formatCode="0.00">
                        <c:v>1</c:v>
                      </c:pt>
                      <c:pt idx="49" formatCode="0.00">
                        <c:v>1</c:v>
                      </c:pt>
                      <c:pt idx="50" formatCode="0.00">
                        <c:v>1</c:v>
                      </c:pt>
                      <c:pt idx="51" formatCode="0.00">
                        <c:v>1</c:v>
                      </c:pt>
                      <c:pt idx="52" formatCode="0.00">
                        <c:v>1</c:v>
                      </c:pt>
                      <c:pt idx="53" formatCode="0.00">
                        <c:v>1</c:v>
                      </c:pt>
                      <c:pt idx="54" formatCode="0.00">
                        <c:v>1</c:v>
                      </c:pt>
                      <c:pt idx="55" formatCode="0.00">
                        <c:v>1</c:v>
                      </c:pt>
                      <c:pt idx="56" formatCode="0.00">
                        <c:v>1</c:v>
                      </c:pt>
                      <c:pt idx="57" formatCode="0.00">
                        <c:v>1</c:v>
                      </c:pt>
                      <c:pt idx="58" formatCode="0.00">
                        <c:v>1</c:v>
                      </c:pt>
                      <c:pt idx="59" formatCode="0.00">
                        <c:v>1</c:v>
                      </c:pt>
                      <c:pt idx="60" formatCode="0.00">
                        <c:v>1</c:v>
                      </c:pt>
                      <c:pt idx="61" formatCode="0.00">
                        <c:v>1</c:v>
                      </c:pt>
                      <c:pt idx="62" formatCode="0.00">
                        <c:v>1</c:v>
                      </c:pt>
                      <c:pt idx="63" formatCode="0.00">
                        <c:v>1</c:v>
                      </c:pt>
                      <c:pt idx="64" formatCode="0.00">
                        <c:v>1</c:v>
                      </c:pt>
                      <c:pt idx="65" formatCode="0.00">
                        <c:v>1</c:v>
                      </c:pt>
                      <c:pt idx="66" formatCode="0.00">
                        <c:v>1</c:v>
                      </c:pt>
                      <c:pt idx="67" formatCode="0.00">
                        <c:v>1</c:v>
                      </c:pt>
                      <c:pt idx="68" formatCode="0.00">
                        <c:v>1</c:v>
                      </c:pt>
                      <c:pt idx="69" formatCode="0.00">
                        <c:v>1</c:v>
                      </c:pt>
                    </c:numCache>
                  </c:numRef>
                </c:xVal>
                <c:yVal>
                  <c:numRef>
                    <c:extLst xmlns:c15="http://schemas.microsoft.com/office/drawing/2012/chart">
                      <c:ext xmlns:c15="http://schemas.microsoft.com/office/drawing/2012/chart" uri="{02D57815-91ED-43cb-92C2-25804820EDAC}">
                        <c15:formulaRef>
                          <c15:sqref>Sheet1!$M$2:$M$261</c15:sqref>
                        </c15:formulaRef>
                      </c:ext>
                    </c:extLst>
                    <c:numCache>
                      <c:formatCode>General</c:formatCode>
                      <c:ptCount val="260"/>
                      <c:pt idx="247">
                        <c:v>1</c:v>
                      </c:pt>
                      <c:pt idx="248">
                        <c:v>2</c:v>
                      </c:pt>
                      <c:pt idx="249">
                        <c:v>3</c:v>
                      </c:pt>
                      <c:pt idx="250">
                        <c:v>4</c:v>
                      </c:pt>
                      <c:pt idx="251">
                        <c:v>5</c:v>
                      </c:pt>
                      <c:pt idx="252">
                        <c:v>6</c:v>
                      </c:pt>
                      <c:pt idx="253">
                        <c:v>7</c:v>
                      </c:pt>
                      <c:pt idx="254">
                        <c:v>8</c:v>
                      </c:pt>
                      <c:pt idx="255">
                        <c:v>9</c:v>
                      </c:pt>
                      <c:pt idx="256">
                        <c:v>10</c:v>
                      </c:pt>
                      <c:pt idx="257">
                        <c:v>11</c:v>
                      </c:pt>
                      <c:pt idx="258">
                        <c:v>12</c:v>
                      </c:pt>
                      <c:pt idx="259">
                        <c:v>13</c:v>
                      </c:pt>
                    </c:numCache>
                  </c:numRef>
                </c:yVal>
                <c:smooth val="0"/>
                <c:extLst xmlns:c15="http://schemas.microsoft.com/office/drawing/2012/chart">
                  <c:ext xmlns:c16="http://schemas.microsoft.com/office/drawing/2014/chart" uri="{C3380CC4-5D6E-409C-BE32-E72D297353CC}">
                    <c16:uniqueId val="{0000000C-C669-4BB0-9742-13306D9233BE}"/>
                  </c:ext>
                </c:extLst>
              </c15:ser>
            </c15:filteredScatterSeries>
            <c15:filteredScatterSeries>
              <c15:ser>
                <c:idx val="13"/>
                <c:order val="11"/>
                <c:tx>
                  <c:strRef>
                    <c:extLst xmlns:c15="http://schemas.microsoft.com/office/drawing/2012/chart">
                      <c:ext xmlns:c15="http://schemas.microsoft.com/office/drawing/2012/chart" uri="{02D57815-91ED-43cb-92C2-25804820EDAC}">
                        <c15:formulaRef>
                          <c15:sqref>Sheet1!$N$1</c15:sqref>
                        </c15:formulaRef>
                      </c:ext>
                    </c:extLst>
                    <c:strCache>
                      <c:ptCount val="1"/>
                      <c:pt idx="0">
                        <c:v>joon 11</c:v>
                      </c:pt>
                    </c:strCache>
                  </c:strRef>
                </c:tx>
                <c:spPr>
                  <a:ln>
                    <a:solidFill>
                      <a:schemeClr val="accent4">
                        <a:lumMod val="40000"/>
                        <a:lumOff val="60000"/>
                      </a:schemeClr>
                    </a:solidFill>
                  </a:ln>
                </c:spPr>
                <c:marker>
                  <c:symbol val="circle"/>
                  <c:size val="10"/>
                  <c:spPr>
                    <a:solidFill>
                      <a:schemeClr val="accent4">
                        <a:lumMod val="40000"/>
                        <a:lumOff val="60000"/>
                      </a:schemeClr>
                    </a:solidFill>
                    <a:ln>
                      <a:solidFill>
                        <a:schemeClr val="accent4">
                          <a:lumMod val="40000"/>
                          <a:lumOff val="60000"/>
                        </a:schemeClr>
                      </a:solidFill>
                    </a:ln>
                  </c:spPr>
                </c:marker>
                <c:dLbls>
                  <c:delete val="1"/>
                </c:dLbls>
                <c:xVal>
                  <c:numRef>
                    <c:extLst xmlns:c15="http://schemas.microsoft.com/office/drawing/2012/chart">
                      <c:ext xmlns:c15="http://schemas.microsoft.com/office/drawing/2012/chart" uri="{02D57815-91ED-43cb-92C2-25804820EDAC}">
                        <c15:formulaRef>
                          <c15:sqref>Sheet1!$B$2:$B$274</c15:sqref>
                        </c15:formulaRef>
                      </c:ext>
                    </c:extLst>
                    <c:numCache>
                      <c:formatCode>General</c:formatCode>
                      <c:ptCount val="273"/>
                      <c:pt idx="0">
                        <c:v>1</c:v>
                      </c:pt>
                      <c:pt idx="2">
                        <c:v>2</c:v>
                      </c:pt>
                      <c:pt idx="3">
                        <c:v>0</c:v>
                      </c:pt>
                      <c:pt idx="4">
                        <c:v>0</c:v>
                      </c:pt>
                      <c:pt idx="5">
                        <c:v>1</c:v>
                      </c:pt>
                      <c:pt idx="6">
                        <c:v>1</c:v>
                      </c:pt>
                      <c:pt idx="7">
                        <c:v>0</c:v>
                      </c:pt>
                      <c:pt idx="9">
                        <c:v>2</c:v>
                      </c:pt>
                      <c:pt idx="10">
                        <c:v>0</c:v>
                      </c:pt>
                      <c:pt idx="12">
                        <c:v>1</c:v>
                      </c:pt>
                      <c:pt idx="13">
                        <c:v>1</c:v>
                      </c:pt>
                      <c:pt idx="15">
                        <c:v>0</c:v>
                      </c:pt>
                      <c:pt idx="16">
                        <c:v>1</c:v>
                      </c:pt>
                      <c:pt idx="18">
                        <c:v>1</c:v>
                      </c:pt>
                      <c:pt idx="20">
                        <c:v>1</c:v>
                      </c:pt>
                      <c:pt idx="21">
                        <c:v>0</c:v>
                      </c:pt>
                      <c:pt idx="22">
                        <c:v>0</c:v>
                      </c:pt>
                      <c:pt idx="24">
                        <c:v>0</c:v>
                      </c:pt>
                      <c:pt idx="25" formatCode="0.00">
                        <c:v>1</c:v>
                      </c:pt>
                      <c:pt idx="26" formatCode="0.00">
                        <c:v>1</c:v>
                      </c:pt>
                      <c:pt idx="27" formatCode="0.00">
                        <c:v>1</c:v>
                      </c:pt>
                      <c:pt idx="28" formatCode="0.00">
                        <c:v>1</c:v>
                      </c:pt>
                      <c:pt idx="29" formatCode="0.00">
                        <c:v>1</c:v>
                      </c:pt>
                      <c:pt idx="30" formatCode="0.00">
                        <c:v>1</c:v>
                      </c:pt>
                      <c:pt idx="31" formatCode="0.00">
                        <c:v>1</c:v>
                      </c:pt>
                      <c:pt idx="32" formatCode="0.00">
                        <c:v>1</c:v>
                      </c:pt>
                      <c:pt idx="33" formatCode="0.00">
                        <c:v>1</c:v>
                      </c:pt>
                      <c:pt idx="34" formatCode="0.00">
                        <c:v>1</c:v>
                      </c:pt>
                      <c:pt idx="35" formatCode="0.00">
                        <c:v>1</c:v>
                      </c:pt>
                      <c:pt idx="36" formatCode="0.00">
                        <c:v>1</c:v>
                      </c:pt>
                      <c:pt idx="37" formatCode="0.00">
                        <c:v>1</c:v>
                      </c:pt>
                      <c:pt idx="38" formatCode="0.00">
                        <c:v>1</c:v>
                      </c:pt>
                      <c:pt idx="39" formatCode="0.00">
                        <c:v>1</c:v>
                      </c:pt>
                      <c:pt idx="40" formatCode="0.00">
                        <c:v>1</c:v>
                      </c:pt>
                      <c:pt idx="41" formatCode="0.00">
                        <c:v>1</c:v>
                      </c:pt>
                      <c:pt idx="42" formatCode="0.00">
                        <c:v>1</c:v>
                      </c:pt>
                      <c:pt idx="43" formatCode="0.00">
                        <c:v>1</c:v>
                      </c:pt>
                      <c:pt idx="44" formatCode="0.00">
                        <c:v>1</c:v>
                      </c:pt>
                      <c:pt idx="45" formatCode="0.00">
                        <c:v>1</c:v>
                      </c:pt>
                      <c:pt idx="46" formatCode="0.00">
                        <c:v>1</c:v>
                      </c:pt>
                      <c:pt idx="47" formatCode="0.00">
                        <c:v>1</c:v>
                      </c:pt>
                      <c:pt idx="48" formatCode="0.00">
                        <c:v>1</c:v>
                      </c:pt>
                      <c:pt idx="49" formatCode="0.00">
                        <c:v>1</c:v>
                      </c:pt>
                      <c:pt idx="50" formatCode="0.00">
                        <c:v>1</c:v>
                      </c:pt>
                      <c:pt idx="51" formatCode="0.00">
                        <c:v>1</c:v>
                      </c:pt>
                      <c:pt idx="52" formatCode="0.00">
                        <c:v>1</c:v>
                      </c:pt>
                      <c:pt idx="53" formatCode="0.00">
                        <c:v>1</c:v>
                      </c:pt>
                      <c:pt idx="54" formatCode="0.00">
                        <c:v>1</c:v>
                      </c:pt>
                      <c:pt idx="55" formatCode="0.00">
                        <c:v>1</c:v>
                      </c:pt>
                      <c:pt idx="56" formatCode="0.00">
                        <c:v>1</c:v>
                      </c:pt>
                      <c:pt idx="57" formatCode="0.00">
                        <c:v>1</c:v>
                      </c:pt>
                      <c:pt idx="58" formatCode="0.00">
                        <c:v>1</c:v>
                      </c:pt>
                      <c:pt idx="59" formatCode="0.00">
                        <c:v>1</c:v>
                      </c:pt>
                      <c:pt idx="60" formatCode="0.00">
                        <c:v>1</c:v>
                      </c:pt>
                      <c:pt idx="61" formatCode="0.00">
                        <c:v>1</c:v>
                      </c:pt>
                      <c:pt idx="62" formatCode="0.00">
                        <c:v>1</c:v>
                      </c:pt>
                      <c:pt idx="63" formatCode="0.00">
                        <c:v>1</c:v>
                      </c:pt>
                      <c:pt idx="64" formatCode="0.00">
                        <c:v>1</c:v>
                      </c:pt>
                      <c:pt idx="65" formatCode="0.00">
                        <c:v>1</c:v>
                      </c:pt>
                      <c:pt idx="66" formatCode="0.00">
                        <c:v>1</c:v>
                      </c:pt>
                      <c:pt idx="67" formatCode="0.00">
                        <c:v>1</c:v>
                      </c:pt>
                      <c:pt idx="68" formatCode="0.00">
                        <c:v>1</c:v>
                      </c:pt>
                      <c:pt idx="69" formatCode="0.00">
                        <c:v>1</c:v>
                      </c:pt>
                    </c:numCache>
                  </c:numRef>
                </c:xVal>
                <c:yVal>
                  <c:numRef>
                    <c:extLst xmlns:c15="http://schemas.microsoft.com/office/drawing/2012/chart">
                      <c:ext xmlns:c15="http://schemas.microsoft.com/office/drawing/2012/chart" uri="{02D57815-91ED-43cb-92C2-25804820EDAC}">
                        <c15:formulaRef>
                          <c15:sqref>Sheet1!$N$2:$N$274</c15:sqref>
                        </c15:formulaRef>
                      </c:ext>
                    </c:extLst>
                    <c:numCache>
                      <c:formatCode>General</c:formatCode>
                      <c:ptCount val="273"/>
                      <c:pt idx="260">
                        <c:v>1</c:v>
                      </c:pt>
                      <c:pt idx="261">
                        <c:v>2</c:v>
                      </c:pt>
                      <c:pt idx="262">
                        <c:v>3</c:v>
                      </c:pt>
                      <c:pt idx="263">
                        <c:v>4</c:v>
                      </c:pt>
                      <c:pt idx="264">
                        <c:v>5</c:v>
                      </c:pt>
                      <c:pt idx="265">
                        <c:v>6</c:v>
                      </c:pt>
                      <c:pt idx="266">
                        <c:v>7</c:v>
                      </c:pt>
                      <c:pt idx="267">
                        <c:v>8</c:v>
                      </c:pt>
                      <c:pt idx="268">
                        <c:v>9</c:v>
                      </c:pt>
                      <c:pt idx="269">
                        <c:v>10</c:v>
                      </c:pt>
                      <c:pt idx="270">
                        <c:v>11</c:v>
                      </c:pt>
                      <c:pt idx="271">
                        <c:v>12</c:v>
                      </c:pt>
                      <c:pt idx="272">
                        <c:v>13</c:v>
                      </c:pt>
                    </c:numCache>
                  </c:numRef>
                </c:yVal>
                <c:smooth val="0"/>
                <c:extLst xmlns:c15="http://schemas.microsoft.com/office/drawing/2012/chart">
                  <c:ext xmlns:c16="http://schemas.microsoft.com/office/drawing/2014/chart" uri="{C3380CC4-5D6E-409C-BE32-E72D297353CC}">
                    <c16:uniqueId val="{0000000D-C669-4BB0-9742-13306D9233BE}"/>
                  </c:ext>
                </c:extLst>
              </c15:ser>
            </c15:filteredScatterSeries>
          </c:ext>
        </c:extLst>
      </c:scatterChart>
      <c:valAx>
        <c:axId val="1071154416"/>
        <c:scaling>
          <c:orientation val="minMax"/>
          <c:max val="120"/>
          <c:min val="0"/>
        </c:scaling>
        <c:delete val="0"/>
        <c:axPos val="t"/>
        <c:numFmt formatCode="0\%" sourceLinked="0"/>
        <c:majorTickMark val="none"/>
        <c:minorTickMark val="none"/>
        <c:tickLblPos val="none"/>
        <c:spPr>
          <a:ln>
            <a:noFill/>
          </a:ln>
        </c:spPr>
        <c:txPr>
          <a:bodyPr rot="0" vert="horz"/>
          <a:lstStyle/>
          <a:p>
            <a:pPr>
              <a:defRPr/>
            </a:pPr>
            <a:endParaRPr lang="et-EE"/>
          </a:p>
        </c:txPr>
        <c:crossAx val="1071155200"/>
        <c:crossesAt val="0"/>
        <c:crossBetween val="midCat"/>
        <c:majorUnit val="20"/>
        <c:minorUnit val="20"/>
      </c:valAx>
      <c:valAx>
        <c:axId val="1071155200"/>
        <c:scaling>
          <c:orientation val="maxMin"/>
          <c:max val="36.5"/>
          <c:min val="0.5"/>
        </c:scaling>
        <c:delete val="0"/>
        <c:axPos val="l"/>
        <c:numFmt formatCode="General" sourceLinked="1"/>
        <c:majorTickMark val="none"/>
        <c:minorTickMark val="none"/>
        <c:tickLblPos val="none"/>
        <c:spPr>
          <a:ln>
            <a:noFill/>
          </a:ln>
        </c:spPr>
        <c:crossAx val="1071154416"/>
        <c:crosses val="autoZero"/>
        <c:crossBetween val="midCat"/>
        <c:majorUnit val="1"/>
      </c:valAx>
      <c:valAx>
        <c:axId val="1071155592"/>
        <c:scaling>
          <c:orientation val="minMax"/>
        </c:scaling>
        <c:delete val="1"/>
        <c:axPos val="b"/>
        <c:numFmt formatCode="General" sourceLinked="1"/>
        <c:majorTickMark val="out"/>
        <c:minorTickMark val="none"/>
        <c:tickLblPos val="none"/>
        <c:crossAx val="1071160296"/>
        <c:crosses val="max"/>
        <c:crossBetween val="between"/>
      </c:valAx>
      <c:catAx>
        <c:axId val="1071160296"/>
        <c:scaling>
          <c:orientation val="maxMin"/>
        </c:scaling>
        <c:delete val="1"/>
        <c:axPos val="l"/>
        <c:numFmt formatCode="General" sourceLinked="1"/>
        <c:majorTickMark val="out"/>
        <c:minorTickMark val="none"/>
        <c:tickLblPos val="none"/>
        <c:crossAx val="1071155592"/>
        <c:crosses val="autoZero"/>
        <c:auto val="1"/>
        <c:lblAlgn val="ctr"/>
        <c:lblOffset val="100"/>
        <c:noMultiLvlLbl val="0"/>
      </c:catAx>
      <c:spPr>
        <a:ln>
          <a:noFill/>
        </a:ln>
      </c:spPr>
    </c:plotArea>
    <c:plotVisOnly val="1"/>
    <c:dispBlanksAs val="gap"/>
    <c:showDLblsOverMax val="0"/>
  </c:chart>
  <c:txPr>
    <a:bodyPr/>
    <a:lstStyle/>
    <a:p>
      <a:pPr>
        <a:defRPr sz="1000"/>
      </a:pPr>
      <a:endParaRPr lang="et-EE"/>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05455732865805"/>
          <c:y val="2.5399719913276289E-2"/>
          <c:w val="0.62853999554051954"/>
          <c:h val="0.94436599837239188"/>
        </c:manualLayout>
      </c:layout>
      <c:barChart>
        <c:barDir val="bar"/>
        <c:grouping val="clustered"/>
        <c:varyColors val="0"/>
        <c:ser>
          <c:idx val="1"/>
          <c:order val="0"/>
          <c:tx>
            <c:strRef>
              <c:f>Sheet1!$C$1</c:f>
              <c:strCache>
                <c:ptCount val="1"/>
                <c:pt idx="0">
                  <c:v>Nõustun täielikult</c:v>
                </c:pt>
              </c:strCache>
            </c:strRef>
          </c:tx>
          <c:spPr>
            <a:solidFill>
              <a:schemeClr val="bg2"/>
            </a:solidFill>
          </c:spPr>
          <c:invertIfNegative val="0"/>
          <c:dPt>
            <c:idx val="0"/>
            <c:invertIfNegative val="0"/>
            <c:bubble3D val="0"/>
            <c:spPr>
              <a:solidFill>
                <a:schemeClr val="bg2">
                  <a:lumMod val="75000"/>
                </a:schemeClr>
              </a:solidFill>
            </c:spPr>
            <c:extLst>
              <c:ext xmlns:c16="http://schemas.microsoft.com/office/drawing/2014/chart" uri="{C3380CC4-5D6E-409C-BE32-E72D297353CC}">
                <c16:uniqueId val="{00000001-E0FA-4FF7-9020-A52C4CBF7956}"/>
              </c:ext>
            </c:extLst>
          </c:dPt>
          <c:dLbls>
            <c:numFmt formatCode="0&quot;%&quot;" sourceLinked="0"/>
            <c:spPr>
              <a:noFill/>
              <a:ln>
                <a:noFill/>
              </a:ln>
              <a:effectLst/>
            </c:spPr>
            <c:txPr>
              <a:bodyPr wrap="square" lIns="38100" tIns="19050" rIns="38100" bIns="19050" anchor="ctr">
                <a:spAutoFit/>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Sheet1!$B$2:$B$248</c:f>
              <c:numCache>
                <c:formatCode>General</c:formatCode>
                <c:ptCount val="247"/>
                <c:pt idx="0">
                  <c:v>24</c:v>
                </c:pt>
                <c:pt idx="2">
                  <c:v>9</c:v>
                </c:pt>
                <c:pt idx="3">
                  <c:v>8</c:v>
                </c:pt>
                <c:pt idx="4">
                  <c:v>12</c:v>
                </c:pt>
                <c:pt idx="5">
                  <c:v>21</c:v>
                </c:pt>
                <c:pt idx="6">
                  <c:v>32</c:v>
                </c:pt>
                <c:pt idx="7">
                  <c:v>45</c:v>
                </c:pt>
                <c:pt idx="9">
                  <c:v>7</c:v>
                </c:pt>
                <c:pt idx="10">
                  <c:v>26</c:v>
                </c:pt>
                <c:pt idx="12">
                  <c:v>21</c:v>
                </c:pt>
                <c:pt idx="13">
                  <c:v>27</c:v>
                </c:pt>
                <c:pt idx="15">
                  <c:v>23</c:v>
                </c:pt>
                <c:pt idx="16">
                  <c:v>27</c:v>
                </c:pt>
                <c:pt idx="18">
                  <c:v>17</c:v>
                </c:pt>
                <c:pt idx="20">
                  <c:v>18</c:v>
                </c:pt>
                <c:pt idx="21">
                  <c:v>12</c:v>
                </c:pt>
                <c:pt idx="22">
                  <c:v>0</c:v>
                </c:pt>
                <c:pt idx="24">
                  <c:v>10</c:v>
                </c:pt>
                <c:pt idx="25" formatCode="0.00">
                  <c:v>24</c:v>
                </c:pt>
                <c:pt idx="26" formatCode="0.00">
                  <c:v>24</c:v>
                </c:pt>
                <c:pt idx="27" formatCode="0.00">
                  <c:v>24</c:v>
                </c:pt>
                <c:pt idx="28" formatCode="0.00">
                  <c:v>24</c:v>
                </c:pt>
                <c:pt idx="29" formatCode="0.00">
                  <c:v>24</c:v>
                </c:pt>
                <c:pt idx="30" formatCode="0.00">
                  <c:v>24</c:v>
                </c:pt>
                <c:pt idx="31" formatCode="0.00">
                  <c:v>24</c:v>
                </c:pt>
                <c:pt idx="32" formatCode="0.00">
                  <c:v>24</c:v>
                </c:pt>
                <c:pt idx="33" formatCode="0.00">
                  <c:v>24</c:v>
                </c:pt>
                <c:pt idx="34" formatCode="0.00">
                  <c:v>24</c:v>
                </c:pt>
                <c:pt idx="35" formatCode="0.00">
                  <c:v>24</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numCache>
            </c:numRef>
          </c:cat>
          <c:val>
            <c:numRef>
              <c:f>Sheet1!$B$2:$B$26</c:f>
              <c:numCache>
                <c:formatCode>General</c:formatCode>
                <c:ptCount val="25"/>
                <c:pt idx="0">
                  <c:v>24</c:v>
                </c:pt>
                <c:pt idx="2">
                  <c:v>9</c:v>
                </c:pt>
                <c:pt idx="3">
                  <c:v>8</c:v>
                </c:pt>
                <c:pt idx="4">
                  <c:v>12</c:v>
                </c:pt>
                <c:pt idx="5">
                  <c:v>21</c:v>
                </c:pt>
                <c:pt idx="6">
                  <c:v>32</c:v>
                </c:pt>
                <c:pt idx="7">
                  <c:v>45</c:v>
                </c:pt>
                <c:pt idx="9">
                  <c:v>7</c:v>
                </c:pt>
                <c:pt idx="10">
                  <c:v>26</c:v>
                </c:pt>
                <c:pt idx="12">
                  <c:v>21</c:v>
                </c:pt>
                <c:pt idx="13">
                  <c:v>27</c:v>
                </c:pt>
                <c:pt idx="15">
                  <c:v>23</c:v>
                </c:pt>
                <c:pt idx="16">
                  <c:v>27</c:v>
                </c:pt>
                <c:pt idx="18">
                  <c:v>17</c:v>
                </c:pt>
                <c:pt idx="20">
                  <c:v>18</c:v>
                </c:pt>
                <c:pt idx="21">
                  <c:v>12</c:v>
                </c:pt>
                <c:pt idx="22">
                  <c:v>0</c:v>
                </c:pt>
                <c:pt idx="24">
                  <c:v>10</c:v>
                </c:pt>
              </c:numCache>
            </c:numRef>
          </c:val>
          <c:extLst>
            <c:ext xmlns:c16="http://schemas.microsoft.com/office/drawing/2014/chart" uri="{C3380CC4-5D6E-409C-BE32-E72D297353CC}">
              <c16:uniqueId val="{00000002-E0FA-4FF7-9020-A52C4CBF7956}"/>
            </c:ext>
          </c:extLst>
        </c:ser>
        <c:dLbls>
          <c:showLegendKey val="0"/>
          <c:showVal val="0"/>
          <c:showCatName val="0"/>
          <c:showSerName val="0"/>
          <c:showPercent val="0"/>
          <c:showBubbleSize val="0"/>
        </c:dLbls>
        <c:gapWidth val="20"/>
        <c:axId val="1071160296"/>
        <c:axId val="1071155592"/>
      </c:barChart>
      <c:scatterChart>
        <c:scatterStyle val="lineMarker"/>
        <c:varyColors val="0"/>
        <c:ser>
          <c:idx val="0"/>
          <c:order val="1"/>
          <c:tx>
            <c:strRef>
              <c:f>Sheet1!$D$1</c:f>
              <c:strCache>
                <c:ptCount val="1"/>
                <c:pt idx="0">
                  <c:v>KESKMINE</c:v>
                </c:pt>
              </c:strCache>
            </c:strRef>
          </c:tx>
          <c:spPr>
            <a:ln w="19050">
              <a:solidFill>
                <a:schemeClr val="bg2">
                  <a:lumMod val="75000"/>
                </a:schemeClr>
              </a:solidFill>
            </a:ln>
          </c:spPr>
          <c:marker>
            <c:symbol val="none"/>
          </c:marker>
          <c:dLbls>
            <c:delete val="1"/>
          </c:dLbls>
          <c:xVal>
            <c:numRef>
              <c:f>Sheet1!$B$2:$B$248</c:f>
              <c:numCache>
                <c:formatCode>General</c:formatCode>
                <c:ptCount val="247"/>
                <c:pt idx="0">
                  <c:v>24</c:v>
                </c:pt>
                <c:pt idx="2">
                  <c:v>9</c:v>
                </c:pt>
                <c:pt idx="3">
                  <c:v>8</c:v>
                </c:pt>
                <c:pt idx="4">
                  <c:v>12</c:v>
                </c:pt>
                <c:pt idx="5">
                  <c:v>21</c:v>
                </c:pt>
                <c:pt idx="6">
                  <c:v>32</c:v>
                </c:pt>
                <c:pt idx="7">
                  <c:v>45</c:v>
                </c:pt>
                <c:pt idx="9">
                  <c:v>7</c:v>
                </c:pt>
                <c:pt idx="10">
                  <c:v>26</c:v>
                </c:pt>
                <c:pt idx="12">
                  <c:v>21</c:v>
                </c:pt>
                <c:pt idx="13">
                  <c:v>27</c:v>
                </c:pt>
                <c:pt idx="15">
                  <c:v>23</c:v>
                </c:pt>
                <c:pt idx="16">
                  <c:v>27</c:v>
                </c:pt>
                <c:pt idx="18">
                  <c:v>17</c:v>
                </c:pt>
                <c:pt idx="20">
                  <c:v>18</c:v>
                </c:pt>
                <c:pt idx="21">
                  <c:v>12</c:v>
                </c:pt>
                <c:pt idx="22">
                  <c:v>0</c:v>
                </c:pt>
                <c:pt idx="24">
                  <c:v>10</c:v>
                </c:pt>
                <c:pt idx="25" formatCode="0.00">
                  <c:v>24</c:v>
                </c:pt>
                <c:pt idx="26" formatCode="0.00">
                  <c:v>24</c:v>
                </c:pt>
                <c:pt idx="27" formatCode="0.00">
                  <c:v>24</c:v>
                </c:pt>
                <c:pt idx="28" formatCode="0.00">
                  <c:v>24</c:v>
                </c:pt>
                <c:pt idx="29" formatCode="0.00">
                  <c:v>24</c:v>
                </c:pt>
                <c:pt idx="30" formatCode="0.00">
                  <c:v>24</c:v>
                </c:pt>
                <c:pt idx="31" formatCode="0.00">
                  <c:v>24</c:v>
                </c:pt>
                <c:pt idx="32" formatCode="0.00">
                  <c:v>24</c:v>
                </c:pt>
                <c:pt idx="33" formatCode="0.00">
                  <c:v>24</c:v>
                </c:pt>
                <c:pt idx="34" formatCode="0.00">
                  <c:v>24</c:v>
                </c:pt>
                <c:pt idx="35" formatCode="0.00">
                  <c:v>24</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numCache>
            </c:numRef>
          </c:xVal>
          <c:yVal>
            <c:numRef>
              <c:f>Sheet1!$D$2:$D$248</c:f>
              <c:numCache>
                <c:formatCode>General</c:formatCode>
                <c:ptCount val="247"/>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24</c:v>
                </c:pt>
                <c:pt idx="49">
                  <c:v>25</c:v>
                </c:pt>
                <c:pt idx="50">
                  <c:v>26</c:v>
                </c:pt>
                <c:pt idx="51">
                  <c:v>27</c:v>
                </c:pt>
                <c:pt idx="52">
                  <c:v>28</c:v>
                </c:pt>
                <c:pt idx="53">
                  <c:v>29</c:v>
                </c:pt>
                <c:pt idx="54">
                  <c:v>30</c:v>
                </c:pt>
                <c:pt idx="55">
                  <c:v>31</c:v>
                </c:pt>
                <c:pt idx="56">
                  <c:v>32</c:v>
                </c:pt>
                <c:pt idx="57">
                  <c:v>33</c:v>
                </c:pt>
                <c:pt idx="58">
                  <c:v>34</c:v>
                </c:pt>
                <c:pt idx="59">
                  <c:v>35</c:v>
                </c:pt>
                <c:pt idx="60">
                  <c:v>36</c:v>
                </c:pt>
                <c:pt idx="61">
                  <c:v>37</c:v>
                </c:pt>
                <c:pt idx="62">
                  <c:v>38</c:v>
                </c:pt>
                <c:pt idx="63">
                  <c:v>39</c:v>
                </c:pt>
                <c:pt idx="64">
                  <c:v>40</c:v>
                </c:pt>
                <c:pt idx="65">
                  <c:v>41</c:v>
                </c:pt>
                <c:pt idx="66">
                  <c:v>42</c:v>
                </c:pt>
                <c:pt idx="67">
                  <c:v>43</c:v>
                </c:pt>
                <c:pt idx="68">
                  <c:v>44</c:v>
                </c:pt>
                <c:pt idx="69">
                  <c:v>45</c:v>
                </c:pt>
                <c:pt idx="70">
                  <c:v>46</c:v>
                </c:pt>
              </c:numCache>
            </c:numRef>
          </c:yVal>
          <c:smooth val="0"/>
          <c:extLst>
            <c:ext xmlns:c16="http://schemas.microsoft.com/office/drawing/2014/chart" uri="{C3380CC4-5D6E-409C-BE32-E72D297353CC}">
              <c16:uniqueId val="{00000003-E0FA-4FF7-9020-A52C4CBF7956}"/>
            </c:ext>
          </c:extLst>
        </c:ser>
        <c:ser>
          <c:idx val="2"/>
          <c:order val="2"/>
          <c:tx>
            <c:strRef>
              <c:f>Sheet1!$E$1</c:f>
              <c:strCache>
                <c:ptCount val="1"/>
                <c:pt idx="0">
                  <c:v>joon 2</c:v>
                </c:pt>
              </c:strCache>
            </c:strRef>
          </c:tx>
          <c:spPr>
            <a:ln w="28575">
              <a:solidFill>
                <a:schemeClr val="accent6"/>
              </a:solidFill>
            </a:ln>
          </c:spPr>
          <c:marker>
            <c:symbol val="none"/>
          </c:marker>
          <c:dLbls>
            <c:delete val="1"/>
          </c:dLbls>
          <c:xVal>
            <c:numRef>
              <c:f>Sheet1!$B$2:$B$248</c:f>
              <c:numCache>
                <c:formatCode>General</c:formatCode>
                <c:ptCount val="247"/>
                <c:pt idx="0">
                  <c:v>24</c:v>
                </c:pt>
                <c:pt idx="2">
                  <c:v>9</c:v>
                </c:pt>
                <c:pt idx="3">
                  <c:v>8</c:v>
                </c:pt>
                <c:pt idx="4">
                  <c:v>12</c:v>
                </c:pt>
                <c:pt idx="5">
                  <c:v>21</c:v>
                </c:pt>
                <c:pt idx="6">
                  <c:v>32</c:v>
                </c:pt>
                <c:pt idx="7">
                  <c:v>45</c:v>
                </c:pt>
                <c:pt idx="9">
                  <c:v>7</c:v>
                </c:pt>
                <c:pt idx="10">
                  <c:v>26</c:v>
                </c:pt>
                <c:pt idx="12">
                  <c:v>21</c:v>
                </c:pt>
                <c:pt idx="13">
                  <c:v>27</c:v>
                </c:pt>
                <c:pt idx="15">
                  <c:v>23</c:v>
                </c:pt>
                <c:pt idx="16">
                  <c:v>27</c:v>
                </c:pt>
                <c:pt idx="18">
                  <c:v>17</c:v>
                </c:pt>
                <c:pt idx="20">
                  <c:v>18</c:v>
                </c:pt>
                <c:pt idx="21">
                  <c:v>12</c:v>
                </c:pt>
                <c:pt idx="22">
                  <c:v>0</c:v>
                </c:pt>
                <c:pt idx="24">
                  <c:v>10</c:v>
                </c:pt>
                <c:pt idx="25" formatCode="0.00">
                  <c:v>24</c:v>
                </c:pt>
                <c:pt idx="26" formatCode="0.00">
                  <c:v>24</c:v>
                </c:pt>
                <c:pt idx="27" formatCode="0.00">
                  <c:v>24</c:v>
                </c:pt>
                <c:pt idx="28" formatCode="0.00">
                  <c:v>24</c:v>
                </c:pt>
                <c:pt idx="29" formatCode="0.00">
                  <c:v>24</c:v>
                </c:pt>
                <c:pt idx="30" formatCode="0.00">
                  <c:v>24</c:v>
                </c:pt>
                <c:pt idx="31" formatCode="0.00">
                  <c:v>24</c:v>
                </c:pt>
                <c:pt idx="32" formatCode="0.00">
                  <c:v>24</c:v>
                </c:pt>
                <c:pt idx="33" formatCode="0.00">
                  <c:v>24</c:v>
                </c:pt>
                <c:pt idx="34" formatCode="0.00">
                  <c:v>24</c:v>
                </c:pt>
                <c:pt idx="35" formatCode="0.00">
                  <c:v>24</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numCache>
            </c:numRef>
          </c:xVal>
          <c:yVal>
            <c:numRef>
              <c:f>Sheet1!$E$2:$E$248</c:f>
              <c:numCache>
                <c:formatCode>General</c:formatCode>
                <c:ptCount val="247"/>
                <c:pt idx="71">
                  <c:v>1</c:v>
                </c:pt>
                <c:pt idx="72">
                  <c:v>2</c:v>
                </c:pt>
                <c:pt idx="73">
                  <c:v>3</c:v>
                </c:pt>
                <c:pt idx="74">
                  <c:v>4</c:v>
                </c:pt>
                <c:pt idx="75">
                  <c:v>5</c:v>
                </c:pt>
                <c:pt idx="76">
                  <c:v>6</c:v>
                </c:pt>
                <c:pt idx="77">
                  <c:v>7</c:v>
                </c:pt>
                <c:pt idx="78">
                  <c:v>8</c:v>
                </c:pt>
                <c:pt idx="79">
                  <c:v>9</c:v>
                </c:pt>
                <c:pt idx="80">
                  <c:v>10</c:v>
                </c:pt>
                <c:pt idx="81">
                  <c:v>11</c:v>
                </c:pt>
                <c:pt idx="82">
                  <c:v>12</c:v>
                </c:pt>
                <c:pt idx="83">
                  <c:v>13</c:v>
                </c:pt>
                <c:pt idx="84">
                  <c:v>14</c:v>
                </c:pt>
                <c:pt idx="85">
                  <c:v>15</c:v>
                </c:pt>
                <c:pt idx="86">
                  <c:v>16</c:v>
                </c:pt>
                <c:pt idx="87">
                  <c:v>17</c:v>
                </c:pt>
                <c:pt idx="88">
                  <c:v>18</c:v>
                </c:pt>
                <c:pt idx="89">
                  <c:v>19</c:v>
                </c:pt>
                <c:pt idx="90">
                  <c:v>20</c:v>
                </c:pt>
                <c:pt idx="91">
                  <c:v>21</c:v>
                </c:pt>
                <c:pt idx="92">
                  <c:v>22</c:v>
                </c:pt>
                <c:pt idx="93">
                  <c:v>23</c:v>
                </c:pt>
                <c:pt idx="94">
                  <c:v>24</c:v>
                </c:pt>
                <c:pt idx="95">
                  <c:v>25</c:v>
                </c:pt>
                <c:pt idx="96">
                  <c:v>26</c:v>
                </c:pt>
                <c:pt idx="97">
                  <c:v>27</c:v>
                </c:pt>
                <c:pt idx="98">
                  <c:v>28</c:v>
                </c:pt>
                <c:pt idx="99">
                  <c:v>29</c:v>
                </c:pt>
                <c:pt idx="100">
                  <c:v>30</c:v>
                </c:pt>
                <c:pt idx="101">
                  <c:v>31</c:v>
                </c:pt>
                <c:pt idx="102">
                  <c:v>32</c:v>
                </c:pt>
                <c:pt idx="103">
                  <c:v>33</c:v>
                </c:pt>
                <c:pt idx="104">
                  <c:v>34</c:v>
                </c:pt>
                <c:pt idx="105">
                  <c:v>35</c:v>
                </c:pt>
                <c:pt idx="106">
                  <c:v>36</c:v>
                </c:pt>
                <c:pt idx="107">
                  <c:v>37</c:v>
                </c:pt>
                <c:pt idx="108">
                  <c:v>38</c:v>
                </c:pt>
              </c:numCache>
            </c:numRef>
          </c:yVal>
          <c:smooth val="0"/>
          <c:extLst>
            <c:ext xmlns:c16="http://schemas.microsoft.com/office/drawing/2014/chart" uri="{C3380CC4-5D6E-409C-BE32-E72D297353CC}">
              <c16:uniqueId val="{00000004-E0FA-4FF7-9020-A52C4CBF7956}"/>
            </c:ext>
          </c:extLst>
        </c:ser>
        <c:dLbls>
          <c:showLegendKey val="0"/>
          <c:showVal val="1"/>
          <c:showCatName val="0"/>
          <c:showSerName val="0"/>
          <c:showPercent val="0"/>
          <c:showBubbleSize val="0"/>
        </c:dLbls>
        <c:axId val="1071154416"/>
        <c:axId val="1071155200"/>
        <c:extLst>
          <c:ext xmlns:c15="http://schemas.microsoft.com/office/drawing/2012/chart" uri="{02D57815-91ED-43cb-92C2-25804820EDAC}">
            <c15:filteredScatterSeries>
              <c15:ser>
                <c:idx val="3"/>
                <c:order val="3"/>
                <c:tx>
                  <c:strRef>
                    <c:extLst>
                      <c:ext uri="{02D57815-91ED-43cb-92C2-25804820EDAC}">
                        <c15:formulaRef>
                          <c15:sqref>Sheet1!$F$1</c15:sqref>
                        </c15:formulaRef>
                      </c:ext>
                    </c:extLst>
                    <c:strCache>
                      <c:ptCount val="1"/>
                      <c:pt idx="0">
                        <c:v>joon 3</c:v>
                      </c:pt>
                    </c:strCache>
                  </c:strRef>
                </c:tx>
                <c:spPr>
                  <a:ln>
                    <a:solidFill>
                      <a:schemeClr val="accent4"/>
                    </a:solidFill>
                  </a:ln>
                </c:spPr>
                <c:marker>
                  <c:symbol val="circle"/>
                  <c:size val="10"/>
                  <c:spPr>
                    <a:solidFill>
                      <a:schemeClr val="accent4"/>
                    </a:solidFill>
                    <a:ln>
                      <a:solidFill>
                        <a:schemeClr val="accent4"/>
                      </a:solidFill>
                    </a:ln>
                  </c:spPr>
                </c:marker>
                <c:dLbls>
                  <c:delete val="1"/>
                </c:dLbls>
                <c:xVal>
                  <c:numRef>
                    <c:extLst>
                      <c:ext uri="{02D57815-91ED-43cb-92C2-25804820EDAC}">
                        <c15:formulaRef>
                          <c15:sqref>Sheet1!$B$2:$B$248</c15:sqref>
                        </c15:formulaRef>
                      </c:ext>
                    </c:extLst>
                    <c:numCache>
                      <c:formatCode>General</c:formatCode>
                      <c:ptCount val="247"/>
                      <c:pt idx="0">
                        <c:v>24</c:v>
                      </c:pt>
                      <c:pt idx="2">
                        <c:v>9</c:v>
                      </c:pt>
                      <c:pt idx="3">
                        <c:v>8</c:v>
                      </c:pt>
                      <c:pt idx="4">
                        <c:v>12</c:v>
                      </c:pt>
                      <c:pt idx="5">
                        <c:v>21</c:v>
                      </c:pt>
                      <c:pt idx="6">
                        <c:v>32</c:v>
                      </c:pt>
                      <c:pt idx="7">
                        <c:v>45</c:v>
                      </c:pt>
                      <c:pt idx="9">
                        <c:v>7</c:v>
                      </c:pt>
                      <c:pt idx="10">
                        <c:v>26</c:v>
                      </c:pt>
                      <c:pt idx="12">
                        <c:v>21</c:v>
                      </c:pt>
                      <c:pt idx="13">
                        <c:v>27</c:v>
                      </c:pt>
                      <c:pt idx="15">
                        <c:v>23</c:v>
                      </c:pt>
                      <c:pt idx="16">
                        <c:v>27</c:v>
                      </c:pt>
                      <c:pt idx="18">
                        <c:v>17</c:v>
                      </c:pt>
                      <c:pt idx="20">
                        <c:v>18</c:v>
                      </c:pt>
                      <c:pt idx="21">
                        <c:v>12</c:v>
                      </c:pt>
                      <c:pt idx="22">
                        <c:v>0</c:v>
                      </c:pt>
                      <c:pt idx="24">
                        <c:v>10</c:v>
                      </c:pt>
                      <c:pt idx="25" formatCode="0.00">
                        <c:v>24</c:v>
                      </c:pt>
                      <c:pt idx="26" formatCode="0.00">
                        <c:v>24</c:v>
                      </c:pt>
                      <c:pt idx="27" formatCode="0.00">
                        <c:v>24</c:v>
                      </c:pt>
                      <c:pt idx="28" formatCode="0.00">
                        <c:v>24</c:v>
                      </c:pt>
                      <c:pt idx="29" formatCode="0.00">
                        <c:v>24</c:v>
                      </c:pt>
                      <c:pt idx="30" formatCode="0.00">
                        <c:v>24</c:v>
                      </c:pt>
                      <c:pt idx="31" formatCode="0.00">
                        <c:v>24</c:v>
                      </c:pt>
                      <c:pt idx="32" formatCode="0.00">
                        <c:v>24</c:v>
                      </c:pt>
                      <c:pt idx="33" formatCode="0.00">
                        <c:v>24</c:v>
                      </c:pt>
                      <c:pt idx="34" formatCode="0.00">
                        <c:v>24</c:v>
                      </c:pt>
                      <c:pt idx="35" formatCode="0.00">
                        <c:v>24</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numCache>
                  </c:numRef>
                </c:xVal>
                <c:yVal>
                  <c:numRef>
                    <c:extLst>
                      <c:ext uri="{02D57815-91ED-43cb-92C2-25804820EDAC}">
                        <c15:formulaRef>
                          <c15:sqref>Sheet1!$F$2:$F$248</c15:sqref>
                        </c15:formulaRef>
                      </c:ext>
                    </c:extLst>
                    <c:numCache>
                      <c:formatCode>General</c:formatCode>
                      <c:ptCount val="247"/>
                      <c:pt idx="109">
                        <c:v>1</c:v>
                      </c:pt>
                      <c:pt idx="110">
                        <c:v>2</c:v>
                      </c:pt>
                      <c:pt idx="111">
                        <c:v>3</c:v>
                      </c:pt>
                      <c:pt idx="112">
                        <c:v>4</c:v>
                      </c:pt>
                      <c:pt idx="113">
                        <c:v>5</c:v>
                      </c:pt>
                      <c:pt idx="114">
                        <c:v>6</c:v>
                      </c:pt>
                      <c:pt idx="115">
                        <c:v>7</c:v>
                      </c:pt>
                      <c:pt idx="116">
                        <c:v>8</c:v>
                      </c:pt>
                      <c:pt idx="117">
                        <c:v>9</c:v>
                      </c:pt>
                      <c:pt idx="118">
                        <c:v>10</c:v>
                      </c:pt>
                      <c:pt idx="119">
                        <c:v>11</c:v>
                      </c:pt>
                      <c:pt idx="120">
                        <c:v>12</c:v>
                      </c:pt>
                      <c:pt idx="121">
                        <c:v>13</c:v>
                      </c:pt>
                      <c:pt idx="122">
                        <c:v>14</c:v>
                      </c:pt>
                      <c:pt idx="123">
                        <c:v>15</c:v>
                      </c:pt>
                      <c:pt idx="124">
                        <c:v>16</c:v>
                      </c:pt>
                      <c:pt idx="125">
                        <c:v>17</c:v>
                      </c:pt>
                      <c:pt idx="126">
                        <c:v>18</c:v>
                      </c:pt>
                      <c:pt idx="127">
                        <c:v>19</c:v>
                      </c:pt>
                      <c:pt idx="128">
                        <c:v>20</c:v>
                      </c:pt>
                      <c:pt idx="129">
                        <c:v>21</c:v>
                      </c:pt>
                    </c:numCache>
                  </c:numRef>
                </c:yVal>
                <c:smooth val="0"/>
                <c:extLst>
                  <c:ext xmlns:c16="http://schemas.microsoft.com/office/drawing/2014/chart" uri="{C3380CC4-5D6E-409C-BE32-E72D297353CC}">
                    <c16:uniqueId val="{00000005-E0FA-4FF7-9020-A52C4CBF7956}"/>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Sheet1!$G$1</c15:sqref>
                        </c15:formulaRef>
                      </c:ext>
                    </c:extLst>
                    <c:strCache>
                      <c:ptCount val="1"/>
                      <c:pt idx="0">
                        <c:v>joon 4</c:v>
                      </c:pt>
                    </c:strCache>
                  </c:strRef>
                </c:tx>
                <c:marker>
                  <c:symbol val="circle"/>
                  <c:size val="10"/>
                  <c:spPr>
                    <a:solidFill>
                      <a:schemeClr val="accent5"/>
                    </a:solidFill>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24</c:v>
                      </c:pt>
                      <c:pt idx="2">
                        <c:v>9</c:v>
                      </c:pt>
                      <c:pt idx="3">
                        <c:v>8</c:v>
                      </c:pt>
                      <c:pt idx="4">
                        <c:v>12</c:v>
                      </c:pt>
                      <c:pt idx="5">
                        <c:v>21</c:v>
                      </c:pt>
                      <c:pt idx="6">
                        <c:v>32</c:v>
                      </c:pt>
                      <c:pt idx="7">
                        <c:v>45</c:v>
                      </c:pt>
                      <c:pt idx="9">
                        <c:v>7</c:v>
                      </c:pt>
                      <c:pt idx="10">
                        <c:v>26</c:v>
                      </c:pt>
                      <c:pt idx="12">
                        <c:v>21</c:v>
                      </c:pt>
                      <c:pt idx="13">
                        <c:v>27</c:v>
                      </c:pt>
                      <c:pt idx="15">
                        <c:v>23</c:v>
                      </c:pt>
                      <c:pt idx="16">
                        <c:v>27</c:v>
                      </c:pt>
                      <c:pt idx="18">
                        <c:v>17</c:v>
                      </c:pt>
                      <c:pt idx="20">
                        <c:v>18</c:v>
                      </c:pt>
                      <c:pt idx="21">
                        <c:v>12</c:v>
                      </c:pt>
                      <c:pt idx="22">
                        <c:v>0</c:v>
                      </c:pt>
                      <c:pt idx="24">
                        <c:v>10</c:v>
                      </c:pt>
                      <c:pt idx="25" formatCode="0.00">
                        <c:v>24</c:v>
                      </c:pt>
                      <c:pt idx="26" formatCode="0.00">
                        <c:v>24</c:v>
                      </c:pt>
                      <c:pt idx="27" formatCode="0.00">
                        <c:v>24</c:v>
                      </c:pt>
                      <c:pt idx="28" formatCode="0.00">
                        <c:v>24</c:v>
                      </c:pt>
                      <c:pt idx="29" formatCode="0.00">
                        <c:v>24</c:v>
                      </c:pt>
                      <c:pt idx="30" formatCode="0.00">
                        <c:v>24</c:v>
                      </c:pt>
                      <c:pt idx="31" formatCode="0.00">
                        <c:v>24</c:v>
                      </c:pt>
                      <c:pt idx="32" formatCode="0.00">
                        <c:v>24</c:v>
                      </c:pt>
                      <c:pt idx="33" formatCode="0.00">
                        <c:v>24</c:v>
                      </c:pt>
                      <c:pt idx="34" formatCode="0.00">
                        <c:v>24</c:v>
                      </c:pt>
                      <c:pt idx="35" formatCode="0.00">
                        <c:v>24</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numCache>
                  </c:numRef>
                </c:xVal>
                <c:yVal>
                  <c:numRef>
                    <c:extLst xmlns:c15="http://schemas.microsoft.com/office/drawing/2012/chart">
                      <c:ext xmlns:c15="http://schemas.microsoft.com/office/drawing/2012/chart" uri="{02D57815-91ED-43cb-92C2-25804820EDAC}">
                        <c15:formulaRef>
                          <c15:sqref>Sheet1!$G$2:$G$248</c15:sqref>
                        </c15:formulaRef>
                      </c:ext>
                    </c:extLst>
                    <c:numCache>
                      <c:formatCode>General</c:formatCode>
                      <c:ptCount val="247"/>
                      <c:pt idx="130">
                        <c:v>1</c:v>
                      </c:pt>
                      <c:pt idx="131">
                        <c:v>2</c:v>
                      </c:pt>
                      <c:pt idx="132">
                        <c:v>3</c:v>
                      </c:pt>
                      <c:pt idx="133">
                        <c:v>4</c:v>
                      </c:pt>
                      <c:pt idx="134">
                        <c:v>5</c:v>
                      </c:pt>
                      <c:pt idx="135">
                        <c:v>6</c:v>
                      </c:pt>
                      <c:pt idx="136">
                        <c:v>7</c:v>
                      </c:pt>
                      <c:pt idx="137">
                        <c:v>8</c:v>
                      </c:pt>
                      <c:pt idx="138">
                        <c:v>9</c:v>
                      </c:pt>
                      <c:pt idx="139">
                        <c:v>10</c:v>
                      </c:pt>
                      <c:pt idx="140">
                        <c:v>11</c:v>
                      </c:pt>
                      <c:pt idx="141">
                        <c:v>12</c:v>
                      </c:pt>
                      <c:pt idx="142">
                        <c:v>13</c:v>
                      </c:pt>
                      <c:pt idx="143">
                        <c:v>14</c:v>
                      </c:pt>
                      <c:pt idx="144">
                        <c:v>15</c:v>
                      </c:pt>
                      <c:pt idx="145">
                        <c:v>16</c:v>
                      </c:pt>
                      <c:pt idx="146">
                        <c:v>17</c:v>
                      </c:pt>
                      <c:pt idx="147">
                        <c:v>18</c:v>
                      </c:pt>
                      <c:pt idx="148">
                        <c:v>19</c:v>
                      </c:pt>
                      <c:pt idx="149">
                        <c:v>20</c:v>
                      </c:pt>
                      <c:pt idx="150">
                        <c:v>21</c:v>
                      </c:pt>
                    </c:numCache>
                  </c:numRef>
                </c:yVal>
                <c:smooth val="0"/>
                <c:extLst xmlns:c15="http://schemas.microsoft.com/office/drawing/2012/chart">
                  <c:ext xmlns:c16="http://schemas.microsoft.com/office/drawing/2014/chart" uri="{C3380CC4-5D6E-409C-BE32-E72D297353CC}">
                    <c16:uniqueId val="{00000006-E0FA-4FF7-9020-A52C4CBF7956}"/>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Sheet1!$H$1</c15:sqref>
                        </c15:formulaRef>
                      </c:ext>
                    </c:extLst>
                    <c:strCache>
                      <c:ptCount val="1"/>
                      <c:pt idx="0">
                        <c:v>joon 5</c:v>
                      </c:pt>
                    </c:strCache>
                  </c:strRef>
                </c:tx>
                <c:spPr>
                  <a:ln>
                    <a:solidFill>
                      <a:schemeClr val="accent6"/>
                    </a:solidFill>
                  </a:ln>
                </c:spPr>
                <c:marker>
                  <c:symbol val="circle"/>
                  <c:size val="10"/>
                  <c:spPr>
                    <a:solidFill>
                      <a:schemeClr val="accent6"/>
                    </a:solidFill>
                    <a:ln>
                      <a:solidFill>
                        <a:schemeClr val="accent6"/>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24</c:v>
                      </c:pt>
                      <c:pt idx="2">
                        <c:v>9</c:v>
                      </c:pt>
                      <c:pt idx="3">
                        <c:v>8</c:v>
                      </c:pt>
                      <c:pt idx="4">
                        <c:v>12</c:v>
                      </c:pt>
                      <c:pt idx="5">
                        <c:v>21</c:v>
                      </c:pt>
                      <c:pt idx="6">
                        <c:v>32</c:v>
                      </c:pt>
                      <c:pt idx="7">
                        <c:v>45</c:v>
                      </c:pt>
                      <c:pt idx="9">
                        <c:v>7</c:v>
                      </c:pt>
                      <c:pt idx="10">
                        <c:v>26</c:v>
                      </c:pt>
                      <c:pt idx="12">
                        <c:v>21</c:v>
                      </c:pt>
                      <c:pt idx="13">
                        <c:v>27</c:v>
                      </c:pt>
                      <c:pt idx="15">
                        <c:v>23</c:v>
                      </c:pt>
                      <c:pt idx="16">
                        <c:v>27</c:v>
                      </c:pt>
                      <c:pt idx="18">
                        <c:v>17</c:v>
                      </c:pt>
                      <c:pt idx="20">
                        <c:v>18</c:v>
                      </c:pt>
                      <c:pt idx="21">
                        <c:v>12</c:v>
                      </c:pt>
                      <c:pt idx="22">
                        <c:v>0</c:v>
                      </c:pt>
                      <c:pt idx="24">
                        <c:v>10</c:v>
                      </c:pt>
                      <c:pt idx="25" formatCode="0.00">
                        <c:v>24</c:v>
                      </c:pt>
                      <c:pt idx="26" formatCode="0.00">
                        <c:v>24</c:v>
                      </c:pt>
                      <c:pt idx="27" formatCode="0.00">
                        <c:v>24</c:v>
                      </c:pt>
                      <c:pt idx="28" formatCode="0.00">
                        <c:v>24</c:v>
                      </c:pt>
                      <c:pt idx="29" formatCode="0.00">
                        <c:v>24</c:v>
                      </c:pt>
                      <c:pt idx="30" formatCode="0.00">
                        <c:v>24</c:v>
                      </c:pt>
                      <c:pt idx="31" formatCode="0.00">
                        <c:v>24</c:v>
                      </c:pt>
                      <c:pt idx="32" formatCode="0.00">
                        <c:v>24</c:v>
                      </c:pt>
                      <c:pt idx="33" formatCode="0.00">
                        <c:v>24</c:v>
                      </c:pt>
                      <c:pt idx="34" formatCode="0.00">
                        <c:v>24</c:v>
                      </c:pt>
                      <c:pt idx="35" formatCode="0.00">
                        <c:v>24</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numCache>
                  </c:numRef>
                </c:xVal>
                <c:yVal>
                  <c:numRef>
                    <c:extLst xmlns:c15="http://schemas.microsoft.com/office/drawing/2012/chart">
                      <c:ext xmlns:c15="http://schemas.microsoft.com/office/drawing/2012/chart" uri="{02D57815-91ED-43cb-92C2-25804820EDAC}">
                        <c15:formulaRef>
                          <c15:sqref>Sheet1!$H$2:$H$248</c15:sqref>
                        </c15:formulaRef>
                      </c:ext>
                    </c:extLst>
                    <c:numCache>
                      <c:formatCode>General</c:formatCode>
                      <c:ptCount val="247"/>
                      <c:pt idx="151">
                        <c:v>1</c:v>
                      </c:pt>
                      <c:pt idx="152">
                        <c:v>2</c:v>
                      </c:pt>
                      <c:pt idx="153">
                        <c:v>3</c:v>
                      </c:pt>
                      <c:pt idx="154">
                        <c:v>4</c:v>
                      </c:pt>
                      <c:pt idx="155">
                        <c:v>5</c:v>
                      </c:pt>
                      <c:pt idx="156">
                        <c:v>6</c:v>
                      </c:pt>
                      <c:pt idx="157">
                        <c:v>7</c:v>
                      </c:pt>
                      <c:pt idx="158">
                        <c:v>8</c:v>
                      </c:pt>
                      <c:pt idx="159">
                        <c:v>9</c:v>
                      </c:pt>
                      <c:pt idx="160">
                        <c:v>10</c:v>
                      </c:pt>
                      <c:pt idx="161">
                        <c:v>11</c:v>
                      </c:pt>
                      <c:pt idx="162">
                        <c:v>12</c:v>
                      </c:pt>
                      <c:pt idx="163">
                        <c:v>13</c:v>
                      </c:pt>
                      <c:pt idx="164">
                        <c:v>14</c:v>
                      </c:pt>
                      <c:pt idx="165">
                        <c:v>15</c:v>
                      </c:pt>
                      <c:pt idx="166">
                        <c:v>16</c:v>
                      </c:pt>
                      <c:pt idx="167">
                        <c:v>17</c:v>
                      </c:pt>
                      <c:pt idx="168">
                        <c:v>18</c:v>
                      </c:pt>
                      <c:pt idx="169">
                        <c:v>19</c:v>
                      </c:pt>
                      <c:pt idx="170">
                        <c:v>20</c:v>
                      </c:pt>
                      <c:pt idx="171">
                        <c:v>21</c:v>
                      </c:pt>
                    </c:numCache>
                  </c:numRef>
                </c:yVal>
                <c:smooth val="0"/>
                <c:extLst xmlns:c15="http://schemas.microsoft.com/office/drawing/2012/chart">
                  <c:ext xmlns:c16="http://schemas.microsoft.com/office/drawing/2014/chart" uri="{C3380CC4-5D6E-409C-BE32-E72D297353CC}">
                    <c16:uniqueId val="{00000007-E0FA-4FF7-9020-A52C4CBF7956}"/>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Sheet1!$I$1</c15:sqref>
                        </c15:formulaRef>
                      </c:ext>
                    </c:extLst>
                    <c:strCache>
                      <c:ptCount val="1"/>
                      <c:pt idx="0">
                        <c:v>joon 6</c:v>
                      </c:pt>
                    </c:strCache>
                  </c:strRef>
                </c:tx>
                <c:spPr>
                  <a:ln>
                    <a:solidFill>
                      <a:schemeClr val="accent3"/>
                    </a:solidFill>
                  </a:ln>
                </c:spPr>
                <c:marker>
                  <c:symbol val="circle"/>
                  <c:size val="10"/>
                  <c:spPr>
                    <a:solidFill>
                      <a:schemeClr val="accent3"/>
                    </a:solidFill>
                    <a:ln>
                      <a:solidFill>
                        <a:schemeClr val="accent3"/>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24</c:v>
                      </c:pt>
                      <c:pt idx="2">
                        <c:v>9</c:v>
                      </c:pt>
                      <c:pt idx="3">
                        <c:v>8</c:v>
                      </c:pt>
                      <c:pt idx="4">
                        <c:v>12</c:v>
                      </c:pt>
                      <c:pt idx="5">
                        <c:v>21</c:v>
                      </c:pt>
                      <c:pt idx="6">
                        <c:v>32</c:v>
                      </c:pt>
                      <c:pt idx="7">
                        <c:v>45</c:v>
                      </c:pt>
                      <c:pt idx="9">
                        <c:v>7</c:v>
                      </c:pt>
                      <c:pt idx="10">
                        <c:v>26</c:v>
                      </c:pt>
                      <c:pt idx="12">
                        <c:v>21</c:v>
                      </c:pt>
                      <c:pt idx="13">
                        <c:v>27</c:v>
                      </c:pt>
                      <c:pt idx="15">
                        <c:v>23</c:v>
                      </c:pt>
                      <c:pt idx="16">
                        <c:v>27</c:v>
                      </c:pt>
                      <c:pt idx="18">
                        <c:v>17</c:v>
                      </c:pt>
                      <c:pt idx="20">
                        <c:v>18</c:v>
                      </c:pt>
                      <c:pt idx="21">
                        <c:v>12</c:v>
                      </c:pt>
                      <c:pt idx="22">
                        <c:v>0</c:v>
                      </c:pt>
                      <c:pt idx="24">
                        <c:v>10</c:v>
                      </c:pt>
                      <c:pt idx="25" formatCode="0.00">
                        <c:v>24</c:v>
                      </c:pt>
                      <c:pt idx="26" formatCode="0.00">
                        <c:v>24</c:v>
                      </c:pt>
                      <c:pt idx="27" formatCode="0.00">
                        <c:v>24</c:v>
                      </c:pt>
                      <c:pt idx="28" formatCode="0.00">
                        <c:v>24</c:v>
                      </c:pt>
                      <c:pt idx="29" formatCode="0.00">
                        <c:v>24</c:v>
                      </c:pt>
                      <c:pt idx="30" formatCode="0.00">
                        <c:v>24</c:v>
                      </c:pt>
                      <c:pt idx="31" formatCode="0.00">
                        <c:v>24</c:v>
                      </c:pt>
                      <c:pt idx="32" formatCode="0.00">
                        <c:v>24</c:v>
                      </c:pt>
                      <c:pt idx="33" formatCode="0.00">
                        <c:v>24</c:v>
                      </c:pt>
                      <c:pt idx="34" formatCode="0.00">
                        <c:v>24</c:v>
                      </c:pt>
                      <c:pt idx="35" formatCode="0.00">
                        <c:v>24</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numCache>
                  </c:numRef>
                </c:xVal>
                <c:yVal>
                  <c:numRef>
                    <c:extLst xmlns:c15="http://schemas.microsoft.com/office/drawing/2012/chart">
                      <c:ext xmlns:c15="http://schemas.microsoft.com/office/drawing/2012/chart" uri="{02D57815-91ED-43cb-92C2-25804820EDAC}">
                        <c15:formulaRef>
                          <c15:sqref>Sheet1!$I$2:$I$248</c15:sqref>
                        </c15:formulaRef>
                      </c:ext>
                    </c:extLst>
                    <c:numCache>
                      <c:formatCode>General</c:formatCode>
                      <c:ptCount val="247"/>
                      <c:pt idx="172">
                        <c:v>1</c:v>
                      </c:pt>
                      <c:pt idx="173">
                        <c:v>2</c:v>
                      </c:pt>
                      <c:pt idx="174">
                        <c:v>3</c:v>
                      </c:pt>
                      <c:pt idx="175">
                        <c:v>4</c:v>
                      </c:pt>
                      <c:pt idx="176">
                        <c:v>5</c:v>
                      </c:pt>
                      <c:pt idx="177">
                        <c:v>6</c:v>
                      </c:pt>
                      <c:pt idx="178">
                        <c:v>7</c:v>
                      </c:pt>
                      <c:pt idx="179">
                        <c:v>8</c:v>
                      </c:pt>
                      <c:pt idx="180">
                        <c:v>9</c:v>
                      </c:pt>
                      <c:pt idx="181">
                        <c:v>10</c:v>
                      </c:pt>
                      <c:pt idx="182">
                        <c:v>11</c:v>
                      </c:pt>
                      <c:pt idx="183">
                        <c:v>12</c:v>
                      </c:pt>
                      <c:pt idx="184">
                        <c:v>13</c:v>
                      </c:pt>
                      <c:pt idx="185">
                        <c:v>14</c:v>
                      </c:pt>
                      <c:pt idx="186">
                        <c:v>15</c:v>
                      </c:pt>
                      <c:pt idx="187">
                        <c:v>16</c:v>
                      </c:pt>
                      <c:pt idx="188">
                        <c:v>17</c:v>
                      </c:pt>
                      <c:pt idx="189">
                        <c:v>18</c:v>
                      </c:pt>
                      <c:pt idx="190">
                        <c:v>19</c:v>
                      </c:pt>
                      <c:pt idx="191">
                        <c:v>20</c:v>
                      </c:pt>
                      <c:pt idx="192">
                        <c:v>21</c:v>
                      </c:pt>
                    </c:numCache>
                  </c:numRef>
                </c:yVal>
                <c:smooth val="0"/>
                <c:extLst xmlns:c15="http://schemas.microsoft.com/office/drawing/2012/chart">
                  <c:ext xmlns:c16="http://schemas.microsoft.com/office/drawing/2014/chart" uri="{C3380CC4-5D6E-409C-BE32-E72D297353CC}">
                    <c16:uniqueId val="{00000008-E0FA-4FF7-9020-A52C4CBF7956}"/>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Sheet1!$J$1</c15:sqref>
                        </c15:formulaRef>
                      </c:ext>
                    </c:extLst>
                    <c:strCache>
                      <c:ptCount val="1"/>
                      <c:pt idx="0">
                        <c:v>joon 7</c:v>
                      </c:pt>
                    </c:strCache>
                  </c:strRef>
                </c:tx>
                <c:spPr>
                  <a:ln>
                    <a:solidFill>
                      <a:schemeClr val="tx2"/>
                    </a:solidFill>
                  </a:ln>
                </c:spPr>
                <c:marker>
                  <c:symbol val="circle"/>
                  <c:size val="10"/>
                  <c:spPr>
                    <a:solidFill>
                      <a:schemeClr val="tx2"/>
                    </a:solidFill>
                    <a:ln>
                      <a:solidFill>
                        <a:schemeClr val="tx2"/>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24</c:v>
                      </c:pt>
                      <c:pt idx="2">
                        <c:v>9</c:v>
                      </c:pt>
                      <c:pt idx="3">
                        <c:v>8</c:v>
                      </c:pt>
                      <c:pt idx="4">
                        <c:v>12</c:v>
                      </c:pt>
                      <c:pt idx="5">
                        <c:v>21</c:v>
                      </c:pt>
                      <c:pt idx="6">
                        <c:v>32</c:v>
                      </c:pt>
                      <c:pt idx="7">
                        <c:v>45</c:v>
                      </c:pt>
                      <c:pt idx="9">
                        <c:v>7</c:v>
                      </c:pt>
                      <c:pt idx="10">
                        <c:v>26</c:v>
                      </c:pt>
                      <c:pt idx="12">
                        <c:v>21</c:v>
                      </c:pt>
                      <c:pt idx="13">
                        <c:v>27</c:v>
                      </c:pt>
                      <c:pt idx="15">
                        <c:v>23</c:v>
                      </c:pt>
                      <c:pt idx="16">
                        <c:v>27</c:v>
                      </c:pt>
                      <c:pt idx="18">
                        <c:v>17</c:v>
                      </c:pt>
                      <c:pt idx="20">
                        <c:v>18</c:v>
                      </c:pt>
                      <c:pt idx="21">
                        <c:v>12</c:v>
                      </c:pt>
                      <c:pt idx="22">
                        <c:v>0</c:v>
                      </c:pt>
                      <c:pt idx="24">
                        <c:v>10</c:v>
                      </c:pt>
                      <c:pt idx="25" formatCode="0.00">
                        <c:v>24</c:v>
                      </c:pt>
                      <c:pt idx="26" formatCode="0.00">
                        <c:v>24</c:v>
                      </c:pt>
                      <c:pt idx="27" formatCode="0.00">
                        <c:v>24</c:v>
                      </c:pt>
                      <c:pt idx="28" formatCode="0.00">
                        <c:v>24</c:v>
                      </c:pt>
                      <c:pt idx="29" formatCode="0.00">
                        <c:v>24</c:v>
                      </c:pt>
                      <c:pt idx="30" formatCode="0.00">
                        <c:v>24</c:v>
                      </c:pt>
                      <c:pt idx="31" formatCode="0.00">
                        <c:v>24</c:v>
                      </c:pt>
                      <c:pt idx="32" formatCode="0.00">
                        <c:v>24</c:v>
                      </c:pt>
                      <c:pt idx="33" formatCode="0.00">
                        <c:v>24</c:v>
                      </c:pt>
                      <c:pt idx="34" formatCode="0.00">
                        <c:v>24</c:v>
                      </c:pt>
                      <c:pt idx="35" formatCode="0.00">
                        <c:v>24</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numCache>
                  </c:numRef>
                </c:xVal>
                <c:yVal>
                  <c:numRef>
                    <c:extLst xmlns:c15="http://schemas.microsoft.com/office/drawing/2012/chart">
                      <c:ext xmlns:c15="http://schemas.microsoft.com/office/drawing/2012/chart" uri="{02D57815-91ED-43cb-92C2-25804820EDAC}">
                        <c15:formulaRef>
                          <c15:sqref>Sheet1!$J$2:$J$248</c15:sqref>
                        </c15:formulaRef>
                      </c:ext>
                    </c:extLst>
                    <c:numCache>
                      <c:formatCode>General</c:formatCode>
                      <c:ptCount val="247"/>
                      <c:pt idx="193">
                        <c:v>1</c:v>
                      </c:pt>
                      <c:pt idx="194">
                        <c:v>2</c:v>
                      </c:pt>
                      <c:pt idx="195">
                        <c:v>3</c:v>
                      </c:pt>
                      <c:pt idx="196">
                        <c:v>4</c:v>
                      </c:pt>
                      <c:pt idx="197">
                        <c:v>5</c:v>
                      </c:pt>
                      <c:pt idx="198">
                        <c:v>6</c:v>
                      </c:pt>
                      <c:pt idx="199">
                        <c:v>7</c:v>
                      </c:pt>
                      <c:pt idx="200">
                        <c:v>8</c:v>
                      </c:pt>
                      <c:pt idx="201">
                        <c:v>9</c:v>
                      </c:pt>
                      <c:pt idx="202">
                        <c:v>10</c:v>
                      </c:pt>
                      <c:pt idx="203">
                        <c:v>11</c:v>
                      </c:pt>
                      <c:pt idx="204">
                        <c:v>12</c:v>
                      </c:pt>
                      <c:pt idx="205">
                        <c:v>13</c:v>
                      </c:pt>
                      <c:pt idx="206">
                        <c:v>14</c:v>
                      </c:pt>
                      <c:pt idx="207">
                        <c:v>15</c:v>
                      </c:pt>
                      <c:pt idx="208">
                        <c:v>16</c:v>
                      </c:pt>
                      <c:pt idx="209">
                        <c:v>17</c:v>
                      </c:pt>
                      <c:pt idx="210">
                        <c:v>18</c:v>
                      </c:pt>
                      <c:pt idx="211">
                        <c:v>19</c:v>
                      </c:pt>
                      <c:pt idx="212">
                        <c:v>20</c:v>
                      </c:pt>
                      <c:pt idx="213">
                        <c:v>21</c:v>
                      </c:pt>
                    </c:numCache>
                  </c:numRef>
                </c:yVal>
                <c:smooth val="0"/>
                <c:extLst xmlns:c15="http://schemas.microsoft.com/office/drawing/2012/chart">
                  <c:ext xmlns:c16="http://schemas.microsoft.com/office/drawing/2014/chart" uri="{C3380CC4-5D6E-409C-BE32-E72D297353CC}">
                    <c16:uniqueId val="{00000009-E0FA-4FF7-9020-A52C4CBF7956}"/>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Sheet1!$K$1</c15:sqref>
                        </c15:formulaRef>
                      </c:ext>
                    </c:extLst>
                    <c:strCache>
                      <c:ptCount val="1"/>
                      <c:pt idx="0">
                        <c:v>joon 8</c:v>
                      </c:pt>
                    </c:strCache>
                  </c:strRef>
                </c:tx>
                <c:spPr>
                  <a:ln>
                    <a:solidFill>
                      <a:srgbClr val="131C6B"/>
                    </a:solidFill>
                  </a:ln>
                </c:spPr>
                <c:marker>
                  <c:symbol val="circle"/>
                  <c:size val="10"/>
                  <c:spPr>
                    <a:solidFill>
                      <a:srgbClr val="131C6B"/>
                    </a:solidFill>
                    <a:ln>
                      <a:solidFill>
                        <a:srgbClr val="131C6B"/>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24</c:v>
                      </c:pt>
                      <c:pt idx="2">
                        <c:v>9</c:v>
                      </c:pt>
                      <c:pt idx="3">
                        <c:v>8</c:v>
                      </c:pt>
                      <c:pt idx="4">
                        <c:v>12</c:v>
                      </c:pt>
                      <c:pt idx="5">
                        <c:v>21</c:v>
                      </c:pt>
                      <c:pt idx="6">
                        <c:v>32</c:v>
                      </c:pt>
                      <c:pt idx="7">
                        <c:v>45</c:v>
                      </c:pt>
                      <c:pt idx="9">
                        <c:v>7</c:v>
                      </c:pt>
                      <c:pt idx="10">
                        <c:v>26</c:v>
                      </c:pt>
                      <c:pt idx="12">
                        <c:v>21</c:v>
                      </c:pt>
                      <c:pt idx="13">
                        <c:v>27</c:v>
                      </c:pt>
                      <c:pt idx="15">
                        <c:v>23</c:v>
                      </c:pt>
                      <c:pt idx="16">
                        <c:v>27</c:v>
                      </c:pt>
                      <c:pt idx="18">
                        <c:v>17</c:v>
                      </c:pt>
                      <c:pt idx="20">
                        <c:v>18</c:v>
                      </c:pt>
                      <c:pt idx="21">
                        <c:v>12</c:v>
                      </c:pt>
                      <c:pt idx="22">
                        <c:v>0</c:v>
                      </c:pt>
                      <c:pt idx="24">
                        <c:v>10</c:v>
                      </c:pt>
                      <c:pt idx="25" formatCode="0.00">
                        <c:v>24</c:v>
                      </c:pt>
                      <c:pt idx="26" formatCode="0.00">
                        <c:v>24</c:v>
                      </c:pt>
                      <c:pt idx="27" formatCode="0.00">
                        <c:v>24</c:v>
                      </c:pt>
                      <c:pt idx="28" formatCode="0.00">
                        <c:v>24</c:v>
                      </c:pt>
                      <c:pt idx="29" formatCode="0.00">
                        <c:v>24</c:v>
                      </c:pt>
                      <c:pt idx="30" formatCode="0.00">
                        <c:v>24</c:v>
                      </c:pt>
                      <c:pt idx="31" formatCode="0.00">
                        <c:v>24</c:v>
                      </c:pt>
                      <c:pt idx="32" formatCode="0.00">
                        <c:v>24</c:v>
                      </c:pt>
                      <c:pt idx="33" formatCode="0.00">
                        <c:v>24</c:v>
                      </c:pt>
                      <c:pt idx="34" formatCode="0.00">
                        <c:v>24</c:v>
                      </c:pt>
                      <c:pt idx="35" formatCode="0.00">
                        <c:v>24</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numCache>
                  </c:numRef>
                </c:xVal>
                <c:yVal>
                  <c:numRef>
                    <c:extLst xmlns:c15="http://schemas.microsoft.com/office/drawing/2012/chart">
                      <c:ext xmlns:c15="http://schemas.microsoft.com/office/drawing/2012/chart" uri="{02D57815-91ED-43cb-92C2-25804820EDAC}">
                        <c15:formulaRef>
                          <c15:sqref>Sheet1!$K$2:$K$248</c15:sqref>
                        </c15:formulaRef>
                      </c:ext>
                    </c:extLst>
                    <c:numCache>
                      <c:formatCode>General</c:formatCode>
                      <c:ptCount val="247"/>
                      <c:pt idx="214">
                        <c:v>1</c:v>
                      </c:pt>
                      <c:pt idx="215">
                        <c:v>2</c:v>
                      </c:pt>
                      <c:pt idx="216">
                        <c:v>3</c:v>
                      </c:pt>
                      <c:pt idx="217">
                        <c:v>4</c:v>
                      </c:pt>
                      <c:pt idx="218">
                        <c:v>5</c:v>
                      </c:pt>
                      <c:pt idx="219">
                        <c:v>6</c:v>
                      </c:pt>
                      <c:pt idx="220">
                        <c:v>7</c:v>
                      </c:pt>
                      <c:pt idx="221">
                        <c:v>8</c:v>
                      </c:pt>
                      <c:pt idx="222">
                        <c:v>9</c:v>
                      </c:pt>
                      <c:pt idx="223">
                        <c:v>10</c:v>
                      </c:pt>
                      <c:pt idx="224">
                        <c:v>11</c:v>
                      </c:pt>
                      <c:pt idx="225">
                        <c:v>12</c:v>
                      </c:pt>
                      <c:pt idx="226">
                        <c:v>13</c:v>
                      </c:pt>
                      <c:pt idx="227">
                        <c:v>14</c:v>
                      </c:pt>
                      <c:pt idx="228">
                        <c:v>15</c:v>
                      </c:pt>
                      <c:pt idx="229">
                        <c:v>16</c:v>
                      </c:pt>
                      <c:pt idx="230">
                        <c:v>17</c:v>
                      </c:pt>
                      <c:pt idx="231">
                        <c:v>18</c:v>
                      </c:pt>
                      <c:pt idx="232">
                        <c:v>19</c:v>
                      </c:pt>
                      <c:pt idx="233">
                        <c:v>20</c:v>
                      </c:pt>
                      <c:pt idx="234">
                        <c:v>21</c:v>
                      </c:pt>
                    </c:numCache>
                  </c:numRef>
                </c:yVal>
                <c:smooth val="0"/>
                <c:extLst xmlns:c15="http://schemas.microsoft.com/office/drawing/2012/chart">
                  <c:ext xmlns:c16="http://schemas.microsoft.com/office/drawing/2014/chart" uri="{C3380CC4-5D6E-409C-BE32-E72D297353CC}">
                    <c16:uniqueId val="{0000000A-E0FA-4FF7-9020-A52C4CBF7956}"/>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Sheet1!$L$1</c15:sqref>
                        </c15:formulaRef>
                      </c:ext>
                    </c:extLst>
                    <c:strCache>
                      <c:ptCount val="1"/>
                      <c:pt idx="0">
                        <c:v>joon 9</c:v>
                      </c:pt>
                    </c:strCache>
                  </c:strRef>
                </c:tx>
                <c:spPr>
                  <a:ln>
                    <a:solidFill>
                      <a:schemeClr val="accent5">
                        <a:lumMod val="60000"/>
                        <a:lumOff val="40000"/>
                      </a:schemeClr>
                    </a:solidFill>
                  </a:ln>
                </c:spPr>
                <c:marker>
                  <c:symbol val="circle"/>
                  <c:size val="10"/>
                  <c:spPr>
                    <a:solidFill>
                      <a:schemeClr val="accent5">
                        <a:lumMod val="60000"/>
                        <a:lumOff val="40000"/>
                      </a:schemeClr>
                    </a:solidFill>
                    <a:ln>
                      <a:solidFill>
                        <a:schemeClr val="accent5">
                          <a:lumMod val="60000"/>
                          <a:lumOff val="40000"/>
                        </a:schemeClr>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24</c:v>
                      </c:pt>
                      <c:pt idx="2">
                        <c:v>9</c:v>
                      </c:pt>
                      <c:pt idx="3">
                        <c:v>8</c:v>
                      </c:pt>
                      <c:pt idx="4">
                        <c:v>12</c:v>
                      </c:pt>
                      <c:pt idx="5">
                        <c:v>21</c:v>
                      </c:pt>
                      <c:pt idx="6">
                        <c:v>32</c:v>
                      </c:pt>
                      <c:pt idx="7">
                        <c:v>45</c:v>
                      </c:pt>
                      <c:pt idx="9">
                        <c:v>7</c:v>
                      </c:pt>
                      <c:pt idx="10">
                        <c:v>26</c:v>
                      </c:pt>
                      <c:pt idx="12">
                        <c:v>21</c:v>
                      </c:pt>
                      <c:pt idx="13">
                        <c:v>27</c:v>
                      </c:pt>
                      <c:pt idx="15">
                        <c:v>23</c:v>
                      </c:pt>
                      <c:pt idx="16">
                        <c:v>27</c:v>
                      </c:pt>
                      <c:pt idx="18">
                        <c:v>17</c:v>
                      </c:pt>
                      <c:pt idx="20">
                        <c:v>18</c:v>
                      </c:pt>
                      <c:pt idx="21">
                        <c:v>12</c:v>
                      </c:pt>
                      <c:pt idx="22">
                        <c:v>0</c:v>
                      </c:pt>
                      <c:pt idx="24">
                        <c:v>10</c:v>
                      </c:pt>
                      <c:pt idx="25" formatCode="0.00">
                        <c:v>24</c:v>
                      </c:pt>
                      <c:pt idx="26" formatCode="0.00">
                        <c:v>24</c:v>
                      </c:pt>
                      <c:pt idx="27" formatCode="0.00">
                        <c:v>24</c:v>
                      </c:pt>
                      <c:pt idx="28" formatCode="0.00">
                        <c:v>24</c:v>
                      </c:pt>
                      <c:pt idx="29" formatCode="0.00">
                        <c:v>24</c:v>
                      </c:pt>
                      <c:pt idx="30" formatCode="0.00">
                        <c:v>24</c:v>
                      </c:pt>
                      <c:pt idx="31" formatCode="0.00">
                        <c:v>24</c:v>
                      </c:pt>
                      <c:pt idx="32" formatCode="0.00">
                        <c:v>24</c:v>
                      </c:pt>
                      <c:pt idx="33" formatCode="0.00">
                        <c:v>24</c:v>
                      </c:pt>
                      <c:pt idx="34" formatCode="0.00">
                        <c:v>24</c:v>
                      </c:pt>
                      <c:pt idx="35" formatCode="0.00">
                        <c:v>24</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numCache>
                  </c:numRef>
                </c:xVal>
                <c:yVal>
                  <c:numRef>
                    <c:extLst xmlns:c15="http://schemas.microsoft.com/office/drawing/2012/chart">
                      <c:ext xmlns:c15="http://schemas.microsoft.com/office/drawing/2012/chart" uri="{02D57815-91ED-43cb-92C2-25804820EDAC}">
                        <c15:formulaRef>
                          <c15:sqref>Sheet1!$L$2:$L$248</c15:sqref>
                        </c15:formulaRef>
                      </c:ext>
                    </c:extLst>
                    <c:numCache>
                      <c:formatCode>General</c:formatCode>
                      <c:ptCount val="247"/>
                      <c:pt idx="235">
                        <c:v>1</c:v>
                      </c:pt>
                      <c:pt idx="236">
                        <c:v>2</c:v>
                      </c:pt>
                      <c:pt idx="237">
                        <c:v>3</c:v>
                      </c:pt>
                      <c:pt idx="238">
                        <c:v>4</c:v>
                      </c:pt>
                      <c:pt idx="239">
                        <c:v>5</c:v>
                      </c:pt>
                      <c:pt idx="240">
                        <c:v>6</c:v>
                      </c:pt>
                      <c:pt idx="241">
                        <c:v>7</c:v>
                      </c:pt>
                      <c:pt idx="242">
                        <c:v>8</c:v>
                      </c:pt>
                      <c:pt idx="243">
                        <c:v>9</c:v>
                      </c:pt>
                      <c:pt idx="244">
                        <c:v>10</c:v>
                      </c:pt>
                      <c:pt idx="245">
                        <c:v>11</c:v>
                      </c:pt>
                      <c:pt idx="246">
                        <c:v>13</c:v>
                      </c:pt>
                    </c:numCache>
                  </c:numRef>
                </c:yVal>
                <c:smooth val="0"/>
                <c:extLst xmlns:c15="http://schemas.microsoft.com/office/drawing/2012/chart">
                  <c:ext xmlns:c16="http://schemas.microsoft.com/office/drawing/2014/chart" uri="{C3380CC4-5D6E-409C-BE32-E72D297353CC}">
                    <c16:uniqueId val="{0000000B-E0FA-4FF7-9020-A52C4CBF7956}"/>
                  </c:ext>
                </c:extLst>
              </c15:ser>
            </c15:filteredScatterSeries>
            <c15:filteredScatterSeries>
              <c15:ser>
                <c:idx val="12"/>
                <c:order val="10"/>
                <c:tx>
                  <c:strRef>
                    <c:extLst xmlns:c15="http://schemas.microsoft.com/office/drawing/2012/chart">
                      <c:ext xmlns:c15="http://schemas.microsoft.com/office/drawing/2012/chart" uri="{02D57815-91ED-43cb-92C2-25804820EDAC}">
                        <c15:formulaRef>
                          <c15:sqref>Sheet1!$M$1</c15:sqref>
                        </c15:formulaRef>
                      </c:ext>
                    </c:extLst>
                    <c:strCache>
                      <c:ptCount val="1"/>
                      <c:pt idx="0">
                        <c:v>joon 10</c:v>
                      </c:pt>
                    </c:strCache>
                  </c:strRef>
                </c:tx>
                <c:spPr>
                  <a:ln>
                    <a:solidFill>
                      <a:schemeClr val="tx2">
                        <a:lumMod val="75000"/>
                      </a:schemeClr>
                    </a:solidFill>
                  </a:ln>
                </c:spPr>
                <c:marker>
                  <c:symbol val="circle"/>
                  <c:size val="10"/>
                  <c:spPr>
                    <a:solidFill>
                      <a:schemeClr val="tx2">
                        <a:lumMod val="75000"/>
                      </a:schemeClr>
                    </a:solidFill>
                    <a:ln>
                      <a:solidFill>
                        <a:schemeClr val="tx2">
                          <a:lumMod val="75000"/>
                        </a:schemeClr>
                      </a:solidFill>
                    </a:ln>
                  </c:spPr>
                </c:marker>
                <c:dLbls>
                  <c:delete val="1"/>
                </c:dLbls>
                <c:xVal>
                  <c:numRef>
                    <c:extLst xmlns:c15="http://schemas.microsoft.com/office/drawing/2012/chart">
                      <c:ext xmlns:c15="http://schemas.microsoft.com/office/drawing/2012/chart" uri="{02D57815-91ED-43cb-92C2-25804820EDAC}">
                        <c15:formulaRef>
                          <c15:sqref>Sheet1!$B$2:$B$261</c15:sqref>
                        </c15:formulaRef>
                      </c:ext>
                    </c:extLst>
                    <c:numCache>
                      <c:formatCode>General</c:formatCode>
                      <c:ptCount val="260"/>
                      <c:pt idx="0">
                        <c:v>24</c:v>
                      </c:pt>
                      <c:pt idx="2">
                        <c:v>9</c:v>
                      </c:pt>
                      <c:pt idx="3">
                        <c:v>8</c:v>
                      </c:pt>
                      <c:pt idx="4">
                        <c:v>12</c:v>
                      </c:pt>
                      <c:pt idx="5">
                        <c:v>21</c:v>
                      </c:pt>
                      <c:pt idx="6">
                        <c:v>32</c:v>
                      </c:pt>
                      <c:pt idx="7">
                        <c:v>45</c:v>
                      </c:pt>
                      <c:pt idx="9">
                        <c:v>7</c:v>
                      </c:pt>
                      <c:pt idx="10">
                        <c:v>26</c:v>
                      </c:pt>
                      <c:pt idx="12">
                        <c:v>21</c:v>
                      </c:pt>
                      <c:pt idx="13">
                        <c:v>27</c:v>
                      </c:pt>
                      <c:pt idx="15">
                        <c:v>23</c:v>
                      </c:pt>
                      <c:pt idx="16">
                        <c:v>27</c:v>
                      </c:pt>
                      <c:pt idx="18">
                        <c:v>17</c:v>
                      </c:pt>
                      <c:pt idx="20">
                        <c:v>18</c:v>
                      </c:pt>
                      <c:pt idx="21">
                        <c:v>12</c:v>
                      </c:pt>
                      <c:pt idx="22">
                        <c:v>0</c:v>
                      </c:pt>
                      <c:pt idx="24">
                        <c:v>10</c:v>
                      </c:pt>
                      <c:pt idx="25" formatCode="0.00">
                        <c:v>24</c:v>
                      </c:pt>
                      <c:pt idx="26" formatCode="0.00">
                        <c:v>24</c:v>
                      </c:pt>
                      <c:pt idx="27" formatCode="0.00">
                        <c:v>24</c:v>
                      </c:pt>
                      <c:pt idx="28" formatCode="0.00">
                        <c:v>24</c:v>
                      </c:pt>
                      <c:pt idx="29" formatCode="0.00">
                        <c:v>24</c:v>
                      </c:pt>
                      <c:pt idx="30" formatCode="0.00">
                        <c:v>24</c:v>
                      </c:pt>
                      <c:pt idx="31" formatCode="0.00">
                        <c:v>24</c:v>
                      </c:pt>
                      <c:pt idx="32" formatCode="0.00">
                        <c:v>24</c:v>
                      </c:pt>
                      <c:pt idx="33" formatCode="0.00">
                        <c:v>24</c:v>
                      </c:pt>
                      <c:pt idx="34" formatCode="0.00">
                        <c:v>24</c:v>
                      </c:pt>
                      <c:pt idx="35" formatCode="0.00">
                        <c:v>24</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numCache>
                  </c:numRef>
                </c:xVal>
                <c:yVal>
                  <c:numRef>
                    <c:extLst xmlns:c15="http://schemas.microsoft.com/office/drawing/2012/chart">
                      <c:ext xmlns:c15="http://schemas.microsoft.com/office/drawing/2012/chart" uri="{02D57815-91ED-43cb-92C2-25804820EDAC}">
                        <c15:formulaRef>
                          <c15:sqref>Sheet1!$M$2:$M$261</c15:sqref>
                        </c15:formulaRef>
                      </c:ext>
                    </c:extLst>
                    <c:numCache>
                      <c:formatCode>General</c:formatCode>
                      <c:ptCount val="260"/>
                      <c:pt idx="247">
                        <c:v>1</c:v>
                      </c:pt>
                      <c:pt idx="248">
                        <c:v>2</c:v>
                      </c:pt>
                      <c:pt idx="249">
                        <c:v>3</c:v>
                      </c:pt>
                      <c:pt idx="250">
                        <c:v>4</c:v>
                      </c:pt>
                      <c:pt idx="251">
                        <c:v>5</c:v>
                      </c:pt>
                      <c:pt idx="252">
                        <c:v>6</c:v>
                      </c:pt>
                      <c:pt idx="253">
                        <c:v>7</c:v>
                      </c:pt>
                      <c:pt idx="254">
                        <c:v>8</c:v>
                      </c:pt>
                      <c:pt idx="255">
                        <c:v>9</c:v>
                      </c:pt>
                      <c:pt idx="256">
                        <c:v>10</c:v>
                      </c:pt>
                      <c:pt idx="257">
                        <c:v>11</c:v>
                      </c:pt>
                      <c:pt idx="258">
                        <c:v>12</c:v>
                      </c:pt>
                      <c:pt idx="259">
                        <c:v>13</c:v>
                      </c:pt>
                    </c:numCache>
                  </c:numRef>
                </c:yVal>
                <c:smooth val="0"/>
                <c:extLst xmlns:c15="http://schemas.microsoft.com/office/drawing/2012/chart">
                  <c:ext xmlns:c16="http://schemas.microsoft.com/office/drawing/2014/chart" uri="{C3380CC4-5D6E-409C-BE32-E72D297353CC}">
                    <c16:uniqueId val="{0000000C-E0FA-4FF7-9020-A52C4CBF7956}"/>
                  </c:ext>
                </c:extLst>
              </c15:ser>
            </c15:filteredScatterSeries>
            <c15:filteredScatterSeries>
              <c15:ser>
                <c:idx val="13"/>
                <c:order val="11"/>
                <c:tx>
                  <c:strRef>
                    <c:extLst xmlns:c15="http://schemas.microsoft.com/office/drawing/2012/chart">
                      <c:ext xmlns:c15="http://schemas.microsoft.com/office/drawing/2012/chart" uri="{02D57815-91ED-43cb-92C2-25804820EDAC}">
                        <c15:formulaRef>
                          <c15:sqref>Sheet1!$N$1</c15:sqref>
                        </c15:formulaRef>
                      </c:ext>
                    </c:extLst>
                    <c:strCache>
                      <c:ptCount val="1"/>
                      <c:pt idx="0">
                        <c:v>joon 11</c:v>
                      </c:pt>
                    </c:strCache>
                  </c:strRef>
                </c:tx>
                <c:spPr>
                  <a:ln>
                    <a:solidFill>
                      <a:schemeClr val="accent4">
                        <a:lumMod val="40000"/>
                        <a:lumOff val="60000"/>
                      </a:schemeClr>
                    </a:solidFill>
                  </a:ln>
                </c:spPr>
                <c:marker>
                  <c:symbol val="circle"/>
                  <c:size val="10"/>
                  <c:spPr>
                    <a:solidFill>
                      <a:schemeClr val="accent4">
                        <a:lumMod val="40000"/>
                        <a:lumOff val="60000"/>
                      </a:schemeClr>
                    </a:solidFill>
                    <a:ln>
                      <a:solidFill>
                        <a:schemeClr val="accent4">
                          <a:lumMod val="40000"/>
                          <a:lumOff val="60000"/>
                        </a:schemeClr>
                      </a:solidFill>
                    </a:ln>
                  </c:spPr>
                </c:marker>
                <c:dLbls>
                  <c:delete val="1"/>
                </c:dLbls>
                <c:xVal>
                  <c:numRef>
                    <c:extLst xmlns:c15="http://schemas.microsoft.com/office/drawing/2012/chart">
                      <c:ext xmlns:c15="http://schemas.microsoft.com/office/drawing/2012/chart" uri="{02D57815-91ED-43cb-92C2-25804820EDAC}">
                        <c15:formulaRef>
                          <c15:sqref>Sheet1!$B$2:$B$274</c15:sqref>
                        </c15:formulaRef>
                      </c:ext>
                    </c:extLst>
                    <c:numCache>
                      <c:formatCode>General</c:formatCode>
                      <c:ptCount val="273"/>
                      <c:pt idx="0">
                        <c:v>24</c:v>
                      </c:pt>
                      <c:pt idx="2">
                        <c:v>9</c:v>
                      </c:pt>
                      <c:pt idx="3">
                        <c:v>8</c:v>
                      </c:pt>
                      <c:pt idx="4">
                        <c:v>12</c:v>
                      </c:pt>
                      <c:pt idx="5">
                        <c:v>21</c:v>
                      </c:pt>
                      <c:pt idx="6">
                        <c:v>32</c:v>
                      </c:pt>
                      <c:pt idx="7">
                        <c:v>45</c:v>
                      </c:pt>
                      <c:pt idx="9">
                        <c:v>7</c:v>
                      </c:pt>
                      <c:pt idx="10">
                        <c:v>26</c:v>
                      </c:pt>
                      <c:pt idx="12">
                        <c:v>21</c:v>
                      </c:pt>
                      <c:pt idx="13">
                        <c:v>27</c:v>
                      </c:pt>
                      <c:pt idx="15">
                        <c:v>23</c:v>
                      </c:pt>
                      <c:pt idx="16">
                        <c:v>27</c:v>
                      </c:pt>
                      <c:pt idx="18">
                        <c:v>17</c:v>
                      </c:pt>
                      <c:pt idx="20">
                        <c:v>18</c:v>
                      </c:pt>
                      <c:pt idx="21">
                        <c:v>12</c:v>
                      </c:pt>
                      <c:pt idx="22">
                        <c:v>0</c:v>
                      </c:pt>
                      <c:pt idx="24">
                        <c:v>10</c:v>
                      </c:pt>
                      <c:pt idx="25" formatCode="0.00">
                        <c:v>24</c:v>
                      </c:pt>
                      <c:pt idx="26" formatCode="0.00">
                        <c:v>24</c:v>
                      </c:pt>
                      <c:pt idx="27" formatCode="0.00">
                        <c:v>24</c:v>
                      </c:pt>
                      <c:pt idx="28" formatCode="0.00">
                        <c:v>24</c:v>
                      </c:pt>
                      <c:pt idx="29" formatCode="0.00">
                        <c:v>24</c:v>
                      </c:pt>
                      <c:pt idx="30" formatCode="0.00">
                        <c:v>24</c:v>
                      </c:pt>
                      <c:pt idx="31" formatCode="0.00">
                        <c:v>24</c:v>
                      </c:pt>
                      <c:pt idx="32" formatCode="0.00">
                        <c:v>24</c:v>
                      </c:pt>
                      <c:pt idx="33" formatCode="0.00">
                        <c:v>24</c:v>
                      </c:pt>
                      <c:pt idx="34" formatCode="0.00">
                        <c:v>24</c:v>
                      </c:pt>
                      <c:pt idx="35" formatCode="0.00">
                        <c:v>24</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numCache>
                  </c:numRef>
                </c:xVal>
                <c:yVal>
                  <c:numRef>
                    <c:extLst xmlns:c15="http://schemas.microsoft.com/office/drawing/2012/chart">
                      <c:ext xmlns:c15="http://schemas.microsoft.com/office/drawing/2012/chart" uri="{02D57815-91ED-43cb-92C2-25804820EDAC}">
                        <c15:formulaRef>
                          <c15:sqref>Sheet1!$N$2:$N$274</c15:sqref>
                        </c15:formulaRef>
                      </c:ext>
                    </c:extLst>
                    <c:numCache>
                      <c:formatCode>General</c:formatCode>
                      <c:ptCount val="273"/>
                      <c:pt idx="260">
                        <c:v>1</c:v>
                      </c:pt>
                      <c:pt idx="261">
                        <c:v>2</c:v>
                      </c:pt>
                      <c:pt idx="262">
                        <c:v>3</c:v>
                      </c:pt>
                      <c:pt idx="263">
                        <c:v>4</c:v>
                      </c:pt>
                      <c:pt idx="264">
                        <c:v>5</c:v>
                      </c:pt>
                      <c:pt idx="265">
                        <c:v>6</c:v>
                      </c:pt>
                      <c:pt idx="266">
                        <c:v>7</c:v>
                      </c:pt>
                      <c:pt idx="267">
                        <c:v>8</c:v>
                      </c:pt>
                      <c:pt idx="268">
                        <c:v>9</c:v>
                      </c:pt>
                      <c:pt idx="269">
                        <c:v>10</c:v>
                      </c:pt>
                      <c:pt idx="270">
                        <c:v>11</c:v>
                      </c:pt>
                      <c:pt idx="271">
                        <c:v>12</c:v>
                      </c:pt>
                      <c:pt idx="272">
                        <c:v>13</c:v>
                      </c:pt>
                    </c:numCache>
                  </c:numRef>
                </c:yVal>
                <c:smooth val="0"/>
                <c:extLst xmlns:c15="http://schemas.microsoft.com/office/drawing/2012/chart">
                  <c:ext xmlns:c16="http://schemas.microsoft.com/office/drawing/2014/chart" uri="{C3380CC4-5D6E-409C-BE32-E72D297353CC}">
                    <c16:uniqueId val="{0000000D-E0FA-4FF7-9020-A52C4CBF7956}"/>
                  </c:ext>
                </c:extLst>
              </c15:ser>
            </c15:filteredScatterSeries>
          </c:ext>
        </c:extLst>
      </c:scatterChart>
      <c:valAx>
        <c:axId val="1071154416"/>
        <c:scaling>
          <c:orientation val="minMax"/>
          <c:max val="120"/>
          <c:min val="0"/>
        </c:scaling>
        <c:delete val="0"/>
        <c:axPos val="t"/>
        <c:numFmt formatCode="0\%" sourceLinked="0"/>
        <c:majorTickMark val="none"/>
        <c:minorTickMark val="none"/>
        <c:tickLblPos val="none"/>
        <c:spPr>
          <a:ln>
            <a:noFill/>
          </a:ln>
        </c:spPr>
        <c:txPr>
          <a:bodyPr rot="0" vert="horz"/>
          <a:lstStyle/>
          <a:p>
            <a:pPr>
              <a:defRPr/>
            </a:pPr>
            <a:endParaRPr lang="et-EE"/>
          </a:p>
        </c:txPr>
        <c:crossAx val="1071155200"/>
        <c:crossesAt val="0"/>
        <c:crossBetween val="midCat"/>
        <c:majorUnit val="20"/>
        <c:minorUnit val="20"/>
      </c:valAx>
      <c:valAx>
        <c:axId val="1071155200"/>
        <c:scaling>
          <c:orientation val="maxMin"/>
          <c:max val="36.5"/>
          <c:min val="0.5"/>
        </c:scaling>
        <c:delete val="0"/>
        <c:axPos val="l"/>
        <c:numFmt formatCode="General" sourceLinked="1"/>
        <c:majorTickMark val="none"/>
        <c:minorTickMark val="none"/>
        <c:tickLblPos val="none"/>
        <c:spPr>
          <a:ln>
            <a:noFill/>
          </a:ln>
        </c:spPr>
        <c:crossAx val="1071154416"/>
        <c:crosses val="autoZero"/>
        <c:crossBetween val="midCat"/>
        <c:majorUnit val="1"/>
      </c:valAx>
      <c:valAx>
        <c:axId val="1071155592"/>
        <c:scaling>
          <c:orientation val="minMax"/>
        </c:scaling>
        <c:delete val="1"/>
        <c:axPos val="b"/>
        <c:numFmt formatCode="General" sourceLinked="1"/>
        <c:majorTickMark val="out"/>
        <c:minorTickMark val="none"/>
        <c:tickLblPos val="none"/>
        <c:crossAx val="1071160296"/>
        <c:crosses val="max"/>
        <c:crossBetween val="between"/>
      </c:valAx>
      <c:catAx>
        <c:axId val="1071160296"/>
        <c:scaling>
          <c:orientation val="maxMin"/>
        </c:scaling>
        <c:delete val="1"/>
        <c:axPos val="l"/>
        <c:numFmt formatCode="General" sourceLinked="1"/>
        <c:majorTickMark val="out"/>
        <c:minorTickMark val="none"/>
        <c:tickLblPos val="none"/>
        <c:crossAx val="1071155592"/>
        <c:crosses val="autoZero"/>
        <c:auto val="1"/>
        <c:lblAlgn val="ctr"/>
        <c:lblOffset val="100"/>
        <c:noMultiLvlLbl val="0"/>
      </c:catAx>
      <c:spPr>
        <a:ln>
          <a:noFill/>
        </a:ln>
      </c:spPr>
    </c:plotArea>
    <c:plotVisOnly val="1"/>
    <c:dispBlanksAs val="gap"/>
    <c:showDLblsOverMax val="0"/>
  </c:chart>
  <c:txPr>
    <a:bodyPr/>
    <a:lstStyle/>
    <a:p>
      <a:pPr>
        <a:defRPr sz="1000"/>
      </a:pPr>
      <a:endParaRPr lang="et-EE"/>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904949681250608E-2"/>
          <c:y val="2.5399719913276289E-2"/>
          <c:w val="0.88211924626395555"/>
          <c:h val="0.959392621525744"/>
        </c:manualLayout>
      </c:layout>
      <c:barChart>
        <c:barDir val="bar"/>
        <c:grouping val="clustered"/>
        <c:varyColors val="0"/>
        <c:ser>
          <c:idx val="1"/>
          <c:order val="0"/>
          <c:tx>
            <c:strRef>
              <c:f>Sheet1!$C$1</c:f>
              <c:strCache>
                <c:ptCount val="1"/>
                <c:pt idx="0">
                  <c:v>Nõustun täielikult</c:v>
                </c:pt>
              </c:strCache>
            </c:strRef>
          </c:tx>
          <c:spPr>
            <a:solidFill>
              <a:schemeClr val="bg2"/>
            </a:solidFill>
          </c:spPr>
          <c:invertIfNegative val="0"/>
          <c:dPt>
            <c:idx val="0"/>
            <c:invertIfNegative val="0"/>
            <c:bubble3D val="0"/>
            <c:spPr>
              <a:solidFill>
                <a:schemeClr val="bg2">
                  <a:lumMod val="75000"/>
                </a:schemeClr>
              </a:solidFill>
            </c:spPr>
            <c:extLst>
              <c:ext xmlns:c16="http://schemas.microsoft.com/office/drawing/2014/chart" uri="{C3380CC4-5D6E-409C-BE32-E72D297353CC}">
                <c16:uniqueId val="{00000001-3251-4AAB-A04C-9ECDE96A5F74}"/>
              </c:ext>
            </c:extLst>
          </c:dPt>
          <c:dLbls>
            <c:numFmt formatCode="0&quot;%&quot;" sourceLinked="0"/>
            <c:spPr>
              <a:noFill/>
              <a:ln>
                <a:noFill/>
              </a:ln>
              <a:effectLst/>
            </c:spPr>
            <c:txPr>
              <a:bodyPr wrap="square" lIns="38100" tIns="19050" rIns="38100" bIns="19050" anchor="ctr">
                <a:spAutoFit/>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Sheet1!$B$2:$B$248</c:f>
              <c:numCache>
                <c:formatCode>General</c:formatCode>
                <c:ptCount val="247"/>
                <c:pt idx="0">
                  <c:v>5</c:v>
                </c:pt>
                <c:pt idx="2">
                  <c:v>11</c:v>
                </c:pt>
                <c:pt idx="3">
                  <c:v>10</c:v>
                </c:pt>
                <c:pt idx="4">
                  <c:v>7</c:v>
                </c:pt>
                <c:pt idx="5">
                  <c:v>3</c:v>
                </c:pt>
                <c:pt idx="6">
                  <c:v>1</c:v>
                </c:pt>
                <c:pt idx="7">
                  <c:v>1</c:v>
                </c:pt>
                <c:pt idx="9">
                  <c:v>12</c:v>
                </c:pt>
                <c:pt idx="10">
                  <c:v>4</c:v>
                </c:pt>
                <c:pt idx="12">
                  <c:v>6</c:v>
                </c:pt>
                <c:pt idx="13">
                  <c:v>4</c:v>
                </c:pt>
                <c:pt idx="15">
                  <c:v>6</c:v>
                </c:pt>
                <c:pt idx="16">
                  <c:v>4</c:v>
                </c:pt>
                <c:pt idx="18">
                  <c:v>8</c:v>
                </c:pt>
                <c:pt idx="20">
                  <c:v>4</c:v>
                </c:pt>
                <c:pt idx="21">
                  <c:v>15</c:v>
                </c:pt>
                <c:pt idx="22">
                  <c:v>66</c:v>
                </c:pt>
                <c:pt idx="24">
                  <c:v>22</c:v>
                </c:pt>
                <c:pt idx="25" formatCode="0.00">
                  <c:v>5</c:v>
                </c:pt>
                <c:pt idx="26" formatCode="0.00">
                  <c:v>5</c:v>
                </c:pt>
                <c:pt idx="27" formatCode="0.00">
                  <c:v>5</c:v>
                </c:pt>
                <c:pt idx="28" formatCode="0.00">
                  <c:v>5</c:v>
                </c:pt>
                <c:pt idx="29" formatCode="0.00">
                  <c:v>5</c:v>
                </c:pt>
                <c:pt idx="30" formatCode="0.00">
                  <c:v>5</c:v>
                </c:pt>
                <c:pt idx="31" formatCode="0.00">
                  <c:v>5</c:v>
                </c:pt>
                <c:pt idx="32" formatCode="0.00">
                  <c:v>5</c:v>
                </c:pt>
                <c:pt idx="33" formatCode="0.00">
                  <c:v>5</c:v>
                </c:pt>
                <c:pt idx="34" formatCode="0.00">
                  <c:v>5</c:v>
                </c:pt>
                <c:pt idx="35" formatCode="0.00">
                  <c:v>5</c:v>
                </c:pt>
                <c:pt idx="36" formatCode="0.00">
                  <c:v>5</c:v>
                </c:pt>
                <c:pt idx="37" formatCode="0.00">
                  <c:v>5</c:v>
                </c:pt>
                <c:pt idx="38" formatCode="0.00">
                  <c:v>5</c:v>
                </c:pt>
                <c:pt idx="39" formatCode="0.00">
                  <c:v>5</c:v>
                </c:pt>
                <c:pt idx="40" formatCode="0.00">
                  <c:v>5</c:v>
                </c:pt>
                <c:pt idx="41" formatCode="0.00">
                  <c:v>5</c:v>
                </c:pt>
                <c:pt idx="42" formatCode="0.00">
                  <c:v>5</c:v>
                </c:pt>
                <c:pt idx="43" formatCode="0.00">
                  <c:v>5</c:v>
                </c:pt>
                <c:pt idx="44" formatCode="0.00">
                  <c:v>5</c:v>
                </c:pt>
                <c:pt idx="45" formatCode="0.00">
                  <c:v>5</c:v>
                </c:pt>
                <c:pt idx="46" formatCode="0.00">
                  <c:v>5</c:v>
                </c:pt>
                <c:pt idx="47" formatCode="0.00">
                  <c:v>5</c:v>
                </c:pt>
                <c:pt idx="48" formatCode="0.00">
                  <c:v>5</c:v>
                </c:pt>
                <c:pt idx="49" formatCode="0.00">
                  <c:v>5</c:v>
                </c:pt>
                <c:pt idx="50" formatCode="0.00">
                  <c:v>5</c:v>
                </c:pt>
                <c:pt idx="51" formatCode="0.00">
                  <c:v>5</c:v>
                </c:pt>
                <c:pt idx="52" formatCode="0.00">
                  <c:v>5</c:v>
                </c:pt>
                <c:pt idx="53" formatCode="0.00">
                  <c:v>5</c:v>
                </c:pt>
                <c:pt idx="54" formatCode="0.00">
                  <c:v>5</c:v>
                </c:pt>
                <c:pt idx="55" formatCode="0.00">
                  <c:v>5</c:v>
                </c:pt>
                <c:pt idx="56" formatCode="0.00">
                  <c:v>5</c:v>
                </c:pt>
                <c:pt idx="57" formatCode="0.00">
                  <c:v>5</c:v>
                </c:pt>
                <c:pt idx="58" formatCode="0.00">
                  <c:v>5</c:v>
                </c:pt>
                <c:pt idx="59" formatCode="0.00">
                  <c:v>5</c:v>
                </c:pt>
                <c:pt idx="60" formatCode="0.00">
                  <c:v>5</c:v>
                </c:pt>
                <c:pt idx="61" formatCode="0.00">
                  <c:v>5</c:v>
                </c:pt>
                <c:pt idx="62" formatCode="0.00">
                  <c:v>5</c:v>
                </c:pt>
                <c:pt idx="63" formatCode="0.00">
                  <c:v>5</c:v>
                </c:pt>
                <c:pt idx="64" formatCode="0.00">
                  <c:v>5</c:v>
                </c:pt>
                <c:pt idx="65" formatCode="0.00">
                  <c:v>5</c:v>
                </c:pt>
                <c:pt idx="66" formatCode="0.00">
                  <c:v>5</c:v>
                </c:pt>
                <c:pt idx="67" formatCode="0.00">
                  <c:v>5</c:v>
                </c:pt>
                <c:pt idx="68" formatCode="0.00">
                  <c:v>5</c:v>
                </c:pt>
                <c:pt idx="69" formatCode="0.00">
                  <c:v>5</c:v>
                </c:pt>
              </c:numCache>
            </c:numRef>
          </c:cat>
          <c:val>
            <c:numRef>
              <c:f>Sheet1!$B$2:$B$26</c:f>
              <c:numCache>
                <c:formatCode>General</c:formatCode>
                <c:ptCount val="25"/>
                <c:pt idx="0">
                  <c:v>5</c:v>
                </c:pt>
                <c:pt idx="2">
                  <c:v>11</c:v>
                </c:pt>
                <c:pt idx="3">
                  <c:v>10</c:v>
                </c:pt>
                <c:pt idx="4">
                  <c:v>7</c:v>
                </c:pt>
                <c:pt idx="5">
                  <c:v>3</c:v>
                </c:pt>
                <c:pt idx="6">
                  <c:v>1</c:v>
                </c:pt>
                <c:pt idx="7">
                  <c:v>1</c:v>
                </c:pt>
                <c:pt idx="9">
                  <c:v>12</c:v>
                </c:pt>
                <c:pt idx="10">
                  <c:v>4</c:v>
                </c:pt>
                <c:pt idx="12">
                  <c:v>6</c:v>
                </c:pt>
                <c:pt idx="13">
                  <c:v>4</c:v>
                </c:pt>
                <c:pt idx="15">
                  <c:v>6</c:v>
                </c:pt>
                <c:pt idx="16">
                  <c:v>4</c:v>
                </c:pt>
                <c:pt idx="18">
                  <c:v>8</c:v>
                </c:pt>
                <c:pt idx="20">
                  <c:v>4</c:v>
                </c:pt>
                <c:pt idx="21">
                  <c:v>15</c:v>
                </c:pt>
                <c:pt idx="22">
                  <c:v>66</c:v>
                </c:pt>
                <c:pt idx="24">
                  <c:v>22</c:v>
                </c:pt>
              </c:numCache>
            </c:numRef>
          </c:val>
          <c:extLst>
            <c:ext xmlns:c16="http://schemas.microsoft.com/office/drawing/2014/chart" uri="{C3380CC4-5D6E-409C-BE32-E72D297353CC}">
              <c16:uniqueId val="{00000002-3251-4AAB-A04C-9ECDE96A5F74}"/>
            </c:ext>
          </c:extLst>
        </c:ser>
        <c:dLbls>
          <c:showLegendKey val="0"/>
          <c:showVal val="0"/>
          <c:showCatName val="0"/>
          <c:showSerName val="0"/>
          <c:showPercent val="0"/>
          <c:showBubbleSize val="0"/>
        </c:dLbls>
        <c:gapWidth val="20"/>
        <c:axId val="1071160296"/>
        <c:axId val="1071155592"/>
      </c:barChart>
      <c:scatterChart>
        <c:scatterStyle val="lineMarker"/>
        <c:varyColors val="0"/>
        <c:ser>
          <c:idx val="0"/>
          <c:order val="1"/>
          <c:tx>
            <c:strRef>
              <c:f>Sheet1!$D$1</c:f>
              <c:strCache>
                <c:ptCount val="1"/>
                <c:pt idx="0">
                  <c:v>KESKMINE</c:v>
                </c:pt>
              </c:strCache>
            </c:strRef>
          </c:tx>
          <c:spPr>
            <a:ln w="19050">
              <a:solidFill>
                <a:schemeClr val="bg2">
                  <a:lumMod val="75000"/>
                </a:schemeClr>
              </a:solidFill>
            </a:ln>
          </c:spPr>
          <c:marker>
            <c:symbol val="none"/>
          </c:marker>
          <c:dLbls>
            <c:delete val="1"/>
          </c:dLbls>
          <c:xVal>
            <c:numRef>
              <c:f>Sheet1!$B$2:$B$248</c:f>
              <c:numCache>
                <c:formatCode>General</c:formatCode>
                <c:ptCount val="247"/>
                <c:pt idx="0">
                  <c:v>5</c:v>
                </c:pt>
                <c:pt idx="2">
                  <c:v>11</c:v>
                </c:pt>
                <c:pt idx="3">
                  <c:v>10</c:v>
                </c:pt>
                <c:pt idx="4">
                  <c:v>7</c:v>
                </c:pt>
                <c:pt idx="5">
                  <c:v>3</c:v>
                </c:pt>
                <c:pt idx="6">
                  <c:v>1</c:v>
                </c:pt>
                <c:pt idx="7">
                  <c:v>1</c:v>
                </c:pt>
                <c:pt idx="9">
                  <c:v>12</c:v>
                </c:pt>
                <c:pt idx="10">
                  <c:v>4</c:v>
                </c:pt>
                <c:pt idx="12">
                  <c:v>6</c:v>
                </c:pt>
                <c:pt idx="13">
                  <c:v>4</c:v>
                </c:pt>
                <c:pt idx="15">
                  <c:v>6</c:v>
                </c:pt>
                <c:pt idx="16">
                  <c:v>4</c:v>
                </c:pt>
                <c:pt idx="18">
                  <c:v>8</c:v>
                </c:pt>
                <c:pt idx="20">
                  <c:v>4</c:v>
                </c:pt>
                <c:pt idx="21">
                  <c:v>15</c:v>
                </c:pt>
                <c:pt idx="22">
                  <c:v>66</c:v>
                </c:pt>
                <c:pt idx="24">
                  <c:v>22</c:v>
                </c:pt>
                <c:pt idx="25" formatCode="0.00">
                  <c:v>5</c:v>
                </c:pt>
                <c:pt idx="26" formatCode="0.00">
                  <c:v>5</c:v>
                </c:pt>
                <c:pt idx="27" formatCode="0.00">
                  <c:v>5</c:v>
                </c:pt>
                <c:pt idx="28" formatCode="0.00">
                  <c:v>5</c:v>
                </c:pt>
                <c:pt idx="29" formatCode="0.00">
                  <c:v>5</c:v>
                </c:pt>
                <c:pt idx="30" formatCode="0.00">
                  <c:v>5</c:v>
                </c:pt>
                <c:pt idx="31" formatCode="0.00">
                  <c:v>5</c:v>
                </c:pt>
                <c:pt idx="32" formatCode="0.00">
                  <c:v>5</c:v>
                </c:pt>
                <c:pt idx="33" formatCode="0.00">
                  <c:v>5</c:v>
                </c:pt>
                <c:pt idx="34" formatCode="0.00">
                  <c:v>5</c:v>
                </c:pt>
                <c:pt idx="35" formatCode="0.00">
                  <c:v>5</c:v>
                </c:pt>
                <c:pt idx="36" formatCode="0.00">
                  <c:v>5</c:v>
                </c:pt>
                <c:pt idx="37" formatCode="0.00">
                  <c:v>5</c:v>
                </c:pt>
                <c:pt idx="38" formatCode="0.00">
                  <c:v>5</c:v>
                </c:pt>
                <c:pt idx="39" formatCode="0.00">
                  <c:v>5</c:v>
                </c:pt>
                <c:pt idx="40" formatCode="0.00">
                  <c:v>5</c:v>
                </c:pt>
                <c:pt idx="41" formatCode="0.00">
                  <c:v>5</c:v>
                </c:pt>
                <c:pt idx="42" formatCode="0.00">
                  <c:v>5</c:v>
                </c:pt>
                <c:pt idx="43" formatCode="0.00">
                  <c:v>5</c:v>
                </c:pt>
                <c:pt idx="44" formatCode="0.00">
                  <c:v>5</c:v>
                </c:pt>
                <c:pt idx="45" formatCode="0.00">
                  <c:v>5</c:v>
                </c:pt>
                <c:pt idx="46" formatCode="0.00">
                  <c:v>5</c:v>
                </c:pt>
                <c:pt idx="47" formatCode="0.00">
                  <c:v>5</c:v>
                </c:pt>
                <c:pt idx="48" formatCode="0.00">
                  <c:v>5</c:v>
                </c:pt>
                <c:pt idx="49" formatCode="0.00">
                  <c:v>5</c:v>
                </c:pt>
                <c:pt idx="50" formatCode="0.00">
                  <c:v>5</c:v>
                </c:pt>
                <c:pt idx="51" formatCode="0.00">
                  <c:v>5</c:v>
                </c:pt>
                <c:pt idx="52" formatCode="0.00">
                  <c:v>5</c:v>
                </c:pt>
                <c:pt idx="53" formatCode="0.00">
                  <c:v>5</c:v>
                </c:pt>
                <c:pt idx="54" formatCode="0.00">
                  <c:v>5</c:v>
                </c:pt>
                <c:pt idx="55" formatCode="0.00">
                  <c:v>5</c:v>
                </c:pt>
                <c:pt idx="56" formatCode="0.00">
                  <c:v>5</c:v>
                </c:pt>
                <c:pt idx="57" formatCode="0.00">
                  <c:v>5</c:v>
                </c:pt>
                <c:pt idx="58" formatCode="0.00">
                  <c:v>5</c:v>
                </c:pt>
                <c:pt idx="59" formatCode="0.00">
                  <c:v>5</c:v>
                </c:pt>
                <c:pt idx="60" formatCode="0.00">
                  <c:v>5</c:v>
                </c:pt>
                <c:pt idx="61" formatCode="0.00">
                  <c:v>5</c:v>
                </c:pt>
                <c:pt idx="62" formatCode="0.00">
                  <c:v>5</c:v>
                </c:pt>
                <c:pt idx="63" formatCode="0.00">
                  <c:v>5</c:v>
                </c:pt>
                <c:pt idx="64" formatCode="0.00">
                  <c:v>5</c:v>
                </c:pt>
                <c:pt idx="65" formatCode="0.00">
                  <c:v>5</c:v>
                </c:pt>
                <c:pt idx="66" formatCode="0.00">
                  <c:v>5</c:v>
                </c:pt>
                <c:pt idx="67" formatCode="0.00">
                  <c:v>5</c:v>
                </c:pt>
                <c:pt idx="68" formatCode="0.00">
                  <c:v>5</c:v>
                </c:pt>
                <c:pt idx="69" formatCode="0.00">
                  <c:v>5</c:v>
                </c:pt>
              </c:numCache>
            </c:numRef>
          </c:xVal>
          <c:yVal>
            <c:numRef>
              <c:f>Sheet1!$D$2:$D$248</c:f>
              <c:numCache>
                <c:formatCode>General</c:formatCode>
                <c:ptCount val="247"/>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24</c:v>
                </c:pt>
                <c:pt idx="49">
                  <c:v>25</c:v>
                </c:pt>
                <c:pt idx="50">
                  <c:v>26</c:v>
                </c:pt>
                <c:pt idx="51">
                  <c:v>27</c:v>
                </c:pt>
                <c:pt idx="52">
                  <c:v>28</c:v>
                </c:pt>
                <c:pt idx="53">
                  <c:v>29</c:v>
                </c:pt>
                <c:pt idx="54">
                  <c:v>30</c:v>
                </c:pt>
                <c:pt idx="55">
                  <c:v>31</c:v>
                </c:pt>
                <c:pt idx="56">
                  <c:v>32</c:v>
                </c:pt>
                <c:pt idx="57">
                  <c:v>33</c:v>
                </c:pt>
                <c:pt idx="58">
                  <c:v>34</c:v>
                </c:pt>
                <c:pt idx="59">
                  <c:v>35</c:v>
                </c:pt>
                <c:pt idx="60">
                  <c:v>36</c:v>
                </c:pt>
                <c:pt idx="61">
                  <c:v>37</c:v>
                </c:pt>
                <c:pt idx="62">
                  <c:v>38</c:v>
                </c:pt>
                <c:pt idx="63">
                  <c:v>39</c:v>
                </c:pt>
                <c:pt idx="64">
                  <c:v>40</c:v>
                </c:pt>
                <c:pt idx="65">
                  <c:v>41</c:v>
                </c:pt>
                <c:pt idx="66">
                  <c:v>42</c:v>
                </c:pt>
                <c:pt idx="67">
                  <c:v>43</c:v>
                </c:pt>
                <c:pt idx="68">
                  <c:v>44</c:v>
                </c:pt>
                <c:pt idx="69">
                  <c:v>45</c:v>
                </c:pt>
                <c:pt idx="70">
                  <c:v>46</c:v>
                </c:pt>
              </c:numCache>
            </c:numRef>
          </c:yVal>
          <c:smooth val="0"/>
          <c:extLst>
            <c:ext xmlns:c16="http://schemas.microsoft.com/office/drawing/2014/chart" uri="{C3380CC4-5D6E-409C-BE32-E72D297353CC}">
              <c16:uniqueId val="{00000003-3251-4AAB-A04C-9ECDE96A5F74}"/>
            </c:ext>
          </c:extLst>
        </c:ser>
        <c:ser>
          <c:idx val="2"/>
          <c:order val="2"/>
          <c:tx>
            <c:strRef>
              <c:f>Sheet1!$E$1</c:f>
              <c:strCache>
                <c:ptCount val="1"/>
                <c:pt idx="0">
                  <c:v>joon 2</c:v>
                </c:pt>
              </c:strCache>
            </c:strRef>
          </c:tx>
          <c:spPr>
            <a:ln w="28575">
              <a:solidFill>
                <a:schemeClr val="accent6"/>
              </a:solidFill>
            </a:ln>
          </c:spPr>
          <c:marker>
            <c:symbol val="none"/>
          </c:marker>
          <c:dLbls>
            <c:delete val="1"/>
          </c:dLbls>
          <c:xVal>
            <c:numRef>
              <c:f>Sheet1!$B$2:$B$248</c:f>
              <c:numCache>
                <c:formatCode>General</c:formatCode>
                <c:ptCount val="247"/>
                <c:pt idx="0">
                  <c:v>5</c:v>
                </c:pt>
                <c:pt idx="2">
                  <c:v>11</c:v>
                </c:pt>
                <c:pt idx="3">
                  <c:v>10</c:v>
                </c:pt>
                <c:pt idx="4">
                  <c:v>7</c:v>
                </c:pt>
                <c:pt idx="5">
                  <c:v>3</c:v>
                </c:pt>
                <c:pt idx="6">
                  <c:v>1</c:v>
                </c:pt>
                <c:pt idx="7">
                  <c:v>1</c:v>
                </c:pt>
                <c:pt idx="9">
                  <c:v>12</c:v>
                </c:pt>
                <c:pt idx="10">
                  <c:v>4</c:v>
                </c:pt>
                <c:pt idx="12">
                  <c:v>6</c:v>
                </c:pt>
                <c:pt idx="13">
                  <c:v>4</c:v>
                </c:pt>
                <c:pt idx="15">
                  <c:v>6</c:v>
                </c:pt>
                <c:pt idx="16">
                  <c:v>4</c:v>
                </c:pt>
                <c:pt idx="18">
                  <c:v>8</c:v>
                </c:pt>
                <c:pt idx="20">
                  <c:v>4</c:v>
                </c:pt>
                <c:pt idx="21">
                  <c:v>15</c:v>
                </c:pt>
                <c:pt idx="22">
                  <c:v>66</c:v>
                </c:pt>
                <c:pt idx="24">
                  <c:v>22</c:v>
                </c:pt>
                <c:pt idx="25" formatCode="0.00">
                  <c:v>5</c:v>
                </c:pt>
                <c:pt idx="26" formatCode="0.00">
                  <c:v>5</c:v>
                </c:pt>
                <c:pt idx="27" formatCode="0.00">
                  <c:v>5</c:v>
                </c:pt>
                <c:pt idx="28" formatCode="0.00">
                  <c:v>5</c:v>
                </c:pt>
                <c:pt idx="29" formatCode="0.00">
                  <c:v>5</c:v>
                </c:pt>
                <c:pt idx="30" formatCode="0.00">
                  <c:v>5</c:v>
                </c:pt>
                <c:pt idx="31" formatCode="0.00">
                  <c:v>5</c:v>
                </c:pt>
                <c:pt idx="32" formatCode="0.00">
                  <c:v>5</c:v>
                </c:pt>
                <c:pt idx="33" formatCode="0.00">
                  <c:v>5</c:v>
                </c:pt>
                <c:pt idx="34" formatCode="0.00">
                  <c:v>5</c:v>
                </c:pt>
                <c:pt idx="35" formatCode="0.00">
                  <c:v>5</c:v>
                </c:pt>
                <c:pt idx="36" formatCode="0.00">
                  <c:v>5</c:v>
                </c:pt>
                <c:pt idx="37" formatCode="0.00">
                  <c:v>5</c:v>
                </c:pt>
                <c:pt idx="38" formatCode="0.00">
                  <c:v>5</c:v>
                </c:pt>
                <c:pt idx="39" formatCode="0.00">
                  <c:v>5</c:v>
                </c:pt>
                <c:pt idx="40" formatCode="0.00">
                  <c:v>5</c:v>
                </c:pt>
                <c:pt idx="41" formatCode="0.00">
                  <c:v>5</c:v>
                </c:pt>
                <c:pt idx="42" formatCode="0.00">
                  <c:v>5</c:v>
                </c:pt>
                <c:pt idx="43" formatCode="0.00">
                  <c:v>5</c:v>
                </c:pt>
                <c:pt idx="44" formatCode="0.00">
                  <c:v>5</c:v>
                </c:pt>
                <c:pt idx="45" formatCode="0.00">
                  <c:v>5</c:v>
                </c:pt>
                <c:pt idx="46" formatCode="0.00">
                  <c:v>5</c:v>
                </c:pt>
                <c:pt idx="47" formatCode="0.00">
                  <c:v>5</c:v>
                </c:pt>
                <c:pt idx="48" formatCode="0.00">
                  <c:v>5</c:v>
                </c:pt>
                <c:pt idx="49" formatCode="0.00">
                  <c:v>5</c:v>
                </c:pt>
                <c:pt idx="50" formatCode="0.00">
                  <c:v>5</c:v>
                </c:pt>
                <c:pt idx="51" formatCode="0.00">
                  <c:v>5</c:v>
                </c:pt>
                <c:pt idx="52" formatCode="0.00">
                  <c:v>5</c:v>
                </c:pt>
                <c:pt idx="53" formatCode="0.00">
                  <c:v>5</c:v>
                </c:pt>
                <c:pt idx="54" formatCode="0.00">
                  <c:v>5</c:v>
                </c:pt>
                <c:pt idx="55" formatCode="0.00">
                  <c:v>5</c:v>
                </c:pt>
                <c:pt idx="56" formatCode="0.00">
                  <c:v>5</c:v>
                </c:pt>
                <c:pt idx="57" formatCode="0.00">
                  <c:v>5</c:v>
                </c:pt>
                <c:pt idx="58" formatCode="0.00">
                  <c:v>5</c:v>
                </c:pt>
                <c:pt idx="59" formatCode="0.00">
                  <c:v>5</c:v>
                </c:pt>
                <c:pt idx="60" formatCode="0.00">
                  <c:v>5</c:v>
                </c:pt>
                <c:pt idx="61" formatCode="0.00">
                  <c:v>5</c:v>
                </c:pt>
                <c:pt idx="62" formatCode="0.00">
                  <c:v>5</c:v>
                </c:pt>
                <c:pt idx="63" formatCode="0.00">
                  <c:v>5</c:v>
                </c:pt>
                <c:pt idx="64" formatCode="0.00">
                  <c:v>5</c:v>
                </c:pt>
                <c:pt idx="65" formatCode="0.00">
                  <c:v>5</c:v>
                </c:pt>
                <c:pt idx="66" formatCode="0.00">
                  <c:v>5</c:v>
                </c:pt>
                <c:pt idx="67" formatCode="0.00">
                  <c:v>5</c:v>
                </c:pt>
                <c:pt idx="68" formatCode="0.00">
                  <c:v>5</c:v>
                </c:pt>
                <c:pt idx="69" formatCode="0.00">
                  <c:v>5</c:v>
                </c:pt>
              </c:numCache>
            </c:numRef>
          </c:xVal>
          <c:yVal>
            <c:numRef>
              <c:f>Sheet1!$E$2:$E$248</c:f>
              <c:numCache>
                <c:formatCode>General</c:formatCode>
                <c:ptCount val="247"/>
                <c:pt idx="71">
                  <c:v>1</c:v>
                </c:pt>
                <c:pt idx="72">
                  <c:v>2</c:v>
                </c:pt>
                <c:pt idx="73">
                  <c:v>3</c:v>
                </c:pt>
                <c:pt idx="74">
                  <c:v>4</c:v>
                </c:pt>
                <c:pt idx="75">
                  <c:v>5</c:v>
                </c:pt>
                <c:pt idx="76">
                  <c:v>6</c:v>
                </c:pt>
                <c:pt idx="77">
                  <c:v>7</c:v>
                </c:pt>
                <c:pt idx="78">
                  <c:v>8</c:v>
                </c:pt>
                <c:pt idx="79">
                  <c:v>9</c:v>
                </c:pt>
                <c:pt idx="80">
                  <c:v>10</c:v>
                </c:pt>
                <c:pt idx="81">
                  <c:v>11</c:v>
                </c:pt>
                <c:pt idx="82">
                  <c:v>12</c:v>
                </c:pt>
                <c:pt idx="83">
                  <c:v>13</c:v>
                </c:pt>
                <c:pt idx="84">
                  <c:v>14</c:v>
                </c:pt>
                <c:pt idx="85">
                  <c:v>15</c:v>
                </c:pt>
                <c:pt idx="86">
                  <c:v>16</c:v>
                </c:pt>
                <c:pt idx="87">
                  <c:v>17</c:v>
                </c:pt>
                <c:pt idx="88">
                  <c:v>18</c:v>
                </c:pt>
                <c:pt idx="89">
                  <c:v>19</c:v>
                </c:pt>
                <c:pt idx="90">
                  <c:v>20</c:v>
                </c:pt>
                <c:pt idx="91">
                  <c:v>21</c:v>
                </c:pt>
                <c:pt idx="92">
                  <c:v>22</c:v>
                </c:pt>
                <c:pt idx="93">
                  <c:v>23</c:v>
                </c:pt>
                <c:pt idx="94">
                  <c:v>24</c:v>
                </c:pt>
                <c:pt idx="95">
                  <c:v>25</c:v>
                </c:pt>
                <c:pt idx="96">
                  <c:v>26</c:v>
                </c:pt>
                <c:pt idx="97">
                  <c:v>27</c:v>
                </c:pt>
                <c:pt idx="98">
                  <c:v>28</c:v>
                </c:pt>
                <c:pt idx="99">
                  <c:v>29</c:v>
                </c:pt>
                <c:pt idx="100">
                  <c:v>30</c:v>
                </c:pt>
                <c:pt idx="101">
                  <c:v>31</c:v>
                </c:pt>
                <c:pt idx="102">
                  <c:v>32</c:v>
                </c:pt>
                <c:pt idx="103">
                  <c:v>33</c:v>
                </c:pt>
                <c:pt idx="104">
                  <c:v>34</c:v>
                </c:pt>
                <c:pt idx="105">
                  <c:v>35</c:v>
                </c:pt>
                <c:pt idx="106">
                  <c:v>36</c:v>
                </c:pt>
                <c:pt idx="107">
                  <c:v>37</c:v>
                </c:pt>
                <c:pt idx="108">
                  <c:v>38</c:v>
                </c:pt>
              </c:numCache>
            </c:numRef>
          </c:yVal>
          <c:smooth val="0"/>
          <c:extLst>
            <c:ext xmlns:c16="http://schemas.microsoft.com/office/drawing/2014/chart" uri="{C3380CC4-5D6E-409C-BE32-E72D297353CC}">
              <c16:uniqueId val="{00000004-3251-4AAB-A04C-9ECDE96A5F74}"/>
            </c:ext>
          </c:extLst>
        </c:ser>
        <c:dLbls>
          <c:showLegendKey val="0"/>
          <c:showVal val="1"/>
          <c:showCatName val="0"/>
          <c:showSerName val="0"/>
          <c:showPercent val="0"/>
          <c:showBubbleSize val="0"/>
        </c:dLbls>
        <c:axId val="1071154416"/>
        <c:axId val="1071155200"/>
        <c:extLst>
          <c:ext xmlns:c15="http://schemas.microsoft.com/office/drawing/2012/chart" uri="{02D57815-91ED-43cb-92C2-25804820EDAC}">
            <c15:filteredScatterSeries>
              <c15:ser>
                <c:idx val="3"/>
                <c:order val="3"/>
                <c:tx>
                  <c:strRef>
                    <c:extLst>
                      <c:ext uri="{02D57815-91ED-43cb-92C2-25804820EDAC}">
                        <c15:formulaRef>
                          <c15:sqref>Sheet1!$F$1</c15:sqref>
                        </c15:formulaRef>
                      </c:ext>
                    </c:extLst>
                    <c:strCache>
                      <c:ptCount val="1"/>
                      <c:pt idx="0">
                        <c:v>joon 3</c:v>
                      </c:pt>
                    </c:strCache>
                  </c:strRef>
                </c:tx>
                <c:spPr>
                  <a:ln>
                    <a:solidFill>
                      <a:schemeClr val="accent4"/>
                    </a:solidFill>
                  </a:ln>
                </c:spPr>
                <c:marker>
                  <c:symbol val="circle"/>
                  <c:size val="10"/>
                  <c:spPr>
                    <a:solidFill>
                      <a:schemeClr val="accent4"/>
                    </a:solidFill>
                    <a:ln>
                      <a:solidFill>
                        <a:schemeClr val="accent4"/>
                      </a:solidFill>
                    </a:ln>
                  </c:spPr>
                </c:marker>
                <c:dLbls>
                  <c:delete val="1"/>
                </c:dLbls>
                <c:xVal>
                  <c:numRef>
                    <c:extLst>
                      <c:ext uri="{02D57815-91ED-43cb-92C2-25804820EDAC}">
                        <c15:formulaRef>
                          <c15:sqref>Sheet1!$B$2:$B$248</c15:sqref>
                        </c15:formulaRef>
                      </c:ext>
                    </c:extLst>
                    <c:numCache>
                      <c:formatCode>General</c:formatCode>
                      <c:ptCount val="247"/>
                      <c:pt idx="0">
                        <c:v>5</c:v>
                      </c:pt>
                      <c:pt idx="2">
                        <c:v>11</c:v>
                      </c:pt>
                      <c:pt idx="3">
                        <c:v>10</c:v>
                      </c:pt>
                      <c:pt idx="4">
                        <c:v>7</c:v>
                      </c:pt>
                      <c:pt idx="5">
                        <c:v>3</c:v>
                      </c:pt>
                      <c:pt idx="6">
                        <c:v>1</c:v>
                      </c:pt>
                      <c:pt idx="7">
                        <c:v>1</c:v>
                      </c:pt>
                      <c:pt idx="9">
                        <c:v>12</c:v>
                      </c:pt>
                      <c:pt idx="10">
                        <c:v>4</c:v>
                      </c:pt>
                      <c:pt idx="12">
                        <c:v>6</c:v>
                      </c:pt>
                      <c:pt idx="13">
                        <c:v>4</c:v>
                      </c:pt>
                      <c:pt idx="15">
                        <c:v>6</c:v>
                      </c:pt>
                      <c:pt idx="16">
                        <c:v>4</c:v>
                      </c:pt>
                      <c:pt idx="18">
                        <c:v>8</c:v>
                      </c:pt>
                      <c:pt idx="20">
                        <c:v>4</c:v>
                      </c:pt>
                      <c:pt idx="21">
                        <c:v>15</c:v>
                      </c:pt>
                      <c:pt idx="22">
                        <c:v>66</c:v>
                      </c:pt>
                      <c:pt idx="24">
                        <c:v>22</c:v>
                      </c:pt>
                      <c:pt idx="25" formatCode="0.00">
                        <c:v>5</c:v>
                      </c:pt>
                      <c:pt idx="26" formatCode="0.00">
                        <c:v>5</c:v>
                      </c:pt>
                      <c:pt idx="27" formatCode="0.00">
                        <c:v>5</c:v>
                      </c:pt>
                      <c:pt idx="28" formatCode="0.00">
                        <c:v>5</c:v>
                      </c:pt>
                      <c:pt idx="29" formatCode="0.00">
                        <c:v>5</c:v>
                      </c:pt>
                      <c:pt idx="30" formatCode="0.00">
                        <c:v>5</c:v>
                      </c:pt>
                      <c:pt idx="31" formatCode="0.00">
                        <c:v>5</c:v>
                      </c:pt>
                      <c:pt idx="32" formatCode="0.00">
                        <c:v>5</c:v>
                      </c:pt>
                      <c:pt idx="33" formatCode="0.00">
                        <c:v>5</c:v>
                      </c:pt>
                      <c:pt idx="34" formatCode="0.00">
                        <c:v>5</c:v>
                      </c:pt>
                      <c:pt idx="35" formatCode="0.00">
                        <c:v>5</c:v>
                      </c:pt>
                      <c:pt idx="36" formatCode="0.00">
                        <c:v>5</c:v>
                      </c:pt>
                      <c:pt idx="37" formatCode="0.00">
                        <c:v>5</c:v>
                      </c:pt>
                      <c:pt idx="38" formatCode="0.00">
                        <c:v>5</c:v>
                      </c:pt>
                      <c:pt idx="39" formatCode="0.00">
                        <c:v>5</c:v>
                      </c:pt>
                      <c:pt idx="40" formatCode="0.00">
                        <c:v>5</c:v>
                      </c:pt>
                      <c:pt idx="41" formatCode="0.00">
                        <c:v>5</c:v>
                      </c:pt>
                      <c:pt idx="42" formatCode="0.00">
                        <c:v>5</c:v>
                      </c:pt>
                      <c:pt idx="43" formatCode="0.00">
                        <c:v>5</c:v>
                      </c:pt>
                      <c:pt idx="44" formatCode="0.00">
                        <c:v>5</c:v>
                      </c:pt>
                      <c:pt idx="45" formatCode="0.00">
                        <c:v>5</c:v>
                      </c:pt>
                      <c:pt idx="46" formatCode="0.00">
                        <c:v>5</c:v>
                      </c:pt>
                      <c:pt idx="47" formatCode="0.00">
                        <c:v>5</c:v>
                      </c:pt>
                      <c:pt idx="48" formatCode="0.00">
                        <c:v>5</c:v>
                      </c:pt>
                      <c:pt idx="49" formatCode="0.00">
                        <c:v>5</c:v>
                      </c:pt>
                      <c:pt idx="50" formatCode="0.00">
                        <c:v>5</c:v>
                      </c:pt>
                      <c:pt idx="51" formatCode="0.00">
                        <c:v>5</c:v>
                      </c:pt>
                      <c:pt idx="52" formatCode="0.00">
                        <c:v>5</c:v>
                      </c:pt>
                      <c:pt idx="53" formatCode="0.00">
                        <c:v>5</c:v>
                      </c:pt>
                      <c:pt idx="54" formatCode="0.00">
                        <c:v>5</c:v>
                      </c:pt>
                      <c:pt idx="55" formatCode="0.00">
                        <c:v>5</c:v>
                      </c:pt>
                      <c:pt idx="56" formatCode="0.00">
                        <c:v>5</c:v>
                      </c:pt>
                      <c:pt idx="57" formatCode="0.00">
                        <c:v>5</c:v>
                      </c:pt>
                      <c:pt idx="58" formatCode="0.00">
                        <c:v>5</c:v>
                      </c:pt>
                      <c:pt idx="59" formatCode="0.00">
                        <c:v>5</c:v>
                      </c:pt>
                      <c:pt idx="60" formatCode="0.00">
                        <c:v>5</c:v>
                      </c:pt>
                      <c:pt idx="61" formatCode="0.00">
                        <c:v>5</c:v>
                      </c:pt>
                      <c:pt idx="62" formatCode="0.00">
                        <c:v>5</c:v>
                      </c:pt>
                      <c:pt idx="63" formatCode="0.00">
                        <c:v>5</c:v>
                      </c:pt>
                      <c:pt idx="64" formatCode="0.00">
                        <c:v>5</c:v>
                      </c:pt>
                      <c:pt idx="65" formatCode="0.00">
                        <c:v>5</c:v>
                      </c:pt>
                      <c:pt idx="66" formatCode="0.00">
                        <c:v>5</c:v>
                      </c:pt>
                      <c:pt idx="67" formatCode="0.00">
                        <c:v>5</c:v>
                      </c:pt>
                      <c:pt idx="68" formatCode="0.00">
                        <c:v>5</c:v>
                      </c:pt>
                      <c:pt idx="69" formatCode="0.00">
                        <c:v>5</c:v>
                      </c:pt>
                    </c:numCache>
                  </c:numRef>
                </c:xVal>
                <c:yVal>
                  <c:numRef>
                    <c:extLst>
                      <c:ext uri="{02D57815-91ED-43cb-92C2-25804820EDAC}">
                        <c15:formulaRef>
                          <c15:sqref>Sheet1!$F$2:$F$248</c15:sqref>
                        </c15:formulaRef>
                      </c:ext>
                    </c:extLst>
                    <c:numCache>
                      <c:formatCode>General</c:formatCode>
                      <c:ptCount val="247"/>
                      <c:pt idx="109">
                        <c:v>1</c:v>
                      </c:pt>
                      <c:pt idx="110">
                        <c:v>2</c:v>
                      </c:pt>
                      <c:pt idx="111">
                        <c:v>3</c:v>
                      </c:pt>
                      <c:pt idx="112">
                        <c:v>4</c:v>
                      </c:pt>
                      <c:pt idx="113">
                        <c:v>5</c:v>
                      </c:pt>
                      <c:pt idx="114">
                        <c:v>6</c:v>
                      </c:pt>
                      <c:pt idx="115">
                        <c:v>7</c:v>
                      </c:pt>
                      <c:pt idx="116">
                        <c:v>8</c:v>
                      </c:pt>
                      <c:pt idx="117">
                        <c:v>9</c:v>
                      </c:pt>
                      <c:pt idx="118">
                        <c:v>10</c:v>
                      </c:pt>
                      <c:pt idx="119">
                        <c:v>11</c:v>
                      </c:pt>
                      <c:pt idx="120">
                        <c:v>12</c:v>
                      </c:pt>
                      <c:pt idx="121">
                        <c:v>13</c:v>
                      </c:pt>
                      <c:pt idx="122">
                        <c:v>14</c:v>
                      </c:pt>
                      <c:pt idx="123">
                        <c:v>15</c:v>
                      </c:pt>
                      <c:pt idx="124">
                        <c:v>16</c:v>
                      </c:pt>
                      <c:pt idx="125">
                        <c:v>17</c:v>
                      </c:pt>
                      <c:pt idx="126">
                        <c:v>18</c:v>
                      </c:pt>
                      <c:pt idx="127">
                        <c:v>19</c:v>
                      </c:pt>
                      <c:pt idx="128">
                        <c:v>20</c:v>
                      </c:pt>
                      <c:pt idx="129">
                        <c:v>21</c:v>
                      </c:pt>
                    </c:numCache>
                  </c:numRef>
                </c:yVal>
                <c:smooth val="0"/>
                <c:extLst>
                  <c:ext xmlns:c16="http://schemas.microsoft.com/office/drawing/2014/chart" uri="{C3380CC4-5D6E-409C-BE32-E72D297353CC}">
                    <c16:uniqueId val="{00000005-3251-4AAB-A04C-9ECDE96A5F74}"/>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Sheet1!$G$1</c15:sqref>
                        </c15:formulaRef>
                      </c:ext>
                    </c:extLst>
                    <c:strCache>
                      <c:ptCount val="1"/>
                      <c:pt idx="0">
                        <c:v>joon 4</c:v>
                      </c:pt>
                    </c:strCache>
                  </c:strRef>
                </c:tx>
                <c:marker>
                  <c:symbol val="circle"/>
                  <c:size val="10"/>
                  <c:spPr>
                    <a:solidFill>
                      <a:schemeClr val="accent5"/>
                    </a:solidFill>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5</c:v>
                      </c:pt>
                      <c:pt idx="2">
                        <c:v>11</c:v>
                      </c:pt>
                      <c:pt idx="3">
                        <c:v>10</c:v>
                      </c:pt>
                      <c:pt idx="4">
                        <c:v>7</c:v>
                      </c:pt>
                      <c:pt idx="5">
                        <c:v>3</c:v>
                      </c:pt>
                      <c:pt idx="6">
                        <c:v>1</c:v>
                      </c:pt>
                      <c:pt idx="7">
                        <c:v>1</c:v>
                      </c:pt>
                      <c:pt idx="9">
                        <c:v>12</c:v>
                      </c:pt>
                      <c:pt idx="10">
                        <c:v>4</c:v>
                      </c:pt>
                      <c:pt idx="12">
                        <c:v>6</c:v>
                      </c:pt>
                      <c:pt idx="13">
                        <c:v>4</c:v>
                      </c:pt>
                      <c:pt idx="15">
                        <c:v>6</c:v>
                      </c:pt>
                      <c:pt idx="16">
                        <c:v>4</c:v>
                      </c:pt>
                      <c:pt idx="18">
                        <c:v>8</c:v>
                      </c:pt>
                      <c:pt idx="20">
                        <c:v>4</c:v>
                      </c:pt>
                      <c:pt idx="21">
                        <c:v>15</c:v>
                      </c:pt>
                      <c:pt idx="22">
                        <c:v>66</c:v>
                      </c:pt>
                      <c:pt idx="24">
                        <c:v>22</c:v>
                      </c:pt>
                      <c:pt idx="25" formatCode="0.00">
                        <c:v>5</c:v>
                      </c:pt>
                      <c:pt idx="26" formatCode="0.00">
                        <c:v>5</c:v>
                      </c:pt>
                      <c:pt idx="27" formatCode="0.00">
                        <c:v>5</c:v>
                      </c:pt>
                      <c:pt idx="28" formatCode="0.00">
                        <c:v>5</c:v>
                      </c:pt>
                      <c:pt idx="29" formatCode="0.00">
                        <c:v>5</c:v>
                      </c:pt>
                      <c:pt idx="30" formatCode="0.00">
                        <c:v>5</c:v>
                      </c:pt>
                      <c:pt idx="31" formatCode="0.00">
                        <c:v>5</c:v>
                      </c:pt>
                      <c:pt idx="32" formatCode="0.00">
                        <c:v>5</c:v>
                      </c:pt>
                      <c:pt idx="33" formatCode="0.00">
                        <c:v>5</c:v>
                      </c:pt>
                      <c:pt idx="34" formatCode="0.00">
                        <c:v>5</c:v>
                      </c:pt>
                      <c:pt idx="35" formatCode="0.00">
                        <c:v>5</c:v>
                      </c:pt>
                      <c:pt idx="36" formatCode="0.00">
                        <c:v>5</c:v>
                      </c:pt>
                      <c:pt idx="37" formatCode="0.00">
                        <c:v>5</c:v>
                      </c:pt>
                      <c:pt idx="38" formatCode="0.00">
                        <c:v>5</c:v>
                      </c:pt>
                      <c:pt idx="39" formatCode="0.00">
                        <c:v>5</c:v>
                      </c:pt>
                      <c:pt idx="40" formatCode="0.00">
                        <c:v>5</c:v>
                      </c:pt>
                      <c:pt idx="41" formatCode="0.00">
                        <c:v>5</c:v>
                      </c:pt>
                      <c:pt idx="42" formatCode="0.00">
                        <c:v>5</c:v>
                      </c:pt>
                      <c:pt idx="43" formatCode="0.00">
                        <c:v>5</c:v>
                      </c:pt>
                      <c:pt idx="44" formatCode="0.00">
                        <c:v>5</c:v>
                      </c:pt>
                      <c:pt idx="45" formatCode="0.00">
                        <c:v>5</c:v>
                      </c:pt>
                      <c:pt idx="46" formatCode="0.00">
                        <c:v>5</c:v>
                      </c:pt>
                      <c:pt idx="47" formatCode="0.00">
                        <c:v>5</c:v>
                      </c:pt>
                      <c:pt idx="48" formatCode="0.00">
                        <c:v>5</c:v>
                      </c:pt>
                      <c:pt idx="49" formatCode="0.00">
                        <c:v>5</c:v>
                      </c:pt>
                      <c:pt idx="50" formatCode="0.00">
                        <c:v>5</c:v>
                      </c:pt>
                      <c:pt idx="51" formatCode="0.00">
                        <c:v>5</c:v>
                      </c:pt>
                      <c:pt idx="52" formatCode="0.00">
                        <c:v>5</c:v>
                      </c:pt>
                      <c:pt idx="53" formatCode="0.00">
                        <c:v>5</c:v>
                      </c:pt>
                      <c:pt idx="54" formatCode="0.00">
                        <c:v>5</c:v>
                      </c:pt>
                      <c:pt idx="55" formatCode="0.00">
                        <c:v>5</c:v>
                      </c:pt>
                      <c:pt idx="56" formatCode="0.00">
                        <c:v>5</c:v>
                      </c:pt>
                      <c:pt idx="57" formatCode="0.00">
                        <c:v>5</c:v>
                      </c:pt>
                      <c:pt idx="58" formatCode="0.00">
                        <c:v>5</c:v>
                      </c:pt>
                      <c:pt idx="59" formatCode="0.00">
                        <c:v>5</c:v>
                      </c:pt>
                      <c:pt idx="60" formatCode="0.00">
                        <c:v>5</c:v>
                      </c:pt>
                      <c:pt idx="61" formatCode="0.00">
                        <c:v>5</c:v>
                      </c:pt>
                      <c:pt idx="62" formatCode="0.00">
                        <c:v>5</c:v>
                      </c:pt>
                      <c:pt idx="63" formatCode="0.00">
                        <c:v>5</c:v>
                      </c:pt>
                      <c:pt idx="64" formatCode="0.00">
                        <c:v>5</c:v>
                      </c:pt>
                      <c:pt idx="65" formatCode="0.00">
                        <c:v>5</c:v>
                      </c:pt>
                      <c:pt idx="66" formatCode="0.00">
                        <c:v>5</c:v>
                      </c:pt>
                      <c:pt idx="67" formatCode="0.00">
                        <c:v>5</c:v>
                      </c:pt>
                      <c:pt idx="68" formatCode="0.00">
                        <c:v>5</c:v>
                      </c:pt>
                      <c:pt idx="69" formatCode="0.00">
                        <c:v>5</c:v>
                      </c:pt>
                    </c:numCache>
                  </c:numRef>
                </c:xVal>
                <c:yVal>
                  <c:numRef>
                    <c:extLst xmlns:c15="http://schemas.microsoft.com/office/drawing/2012/chart">
                      <c:ext xmlns:c15="http://schemas.microsoft.com/office/drawing/2012/chart" uri="{02D57815-91ED-43cb-92C2-25804820EDAC}">
                        <c15:formulaRef>
                          <c15:sqref>Sheet1!$G$2:$G$248</c15:sqref>
                        </c15:formulaRef>
                      </c:ext>
                    </c:extLst>
                    <c:numCache>
                      <c:formatCode>General</c:formatCode>
                      <c:ptCount val="247"/>
                      <c:pt idx="130">
                        <c:v>1</c:v>
                      </c:pt>
                      <c:pt idx="131">
                        <c:v>2</c:v>
                      </c:pt>
                      <c:pt idx="132">
                        <c:v>3</c:v>
                      </c:pt>
                      <c:pt idx="133">
                        <c:v>4</c:v>
                      </c:pt>
                      <c:pt idx="134">
                        <c:v>5</c:v>
                      </c:pt>
                      <c:pt idx="135">
                        <c:v>6</c:v>
                      </c:pt>
                      <c:pt idx="136">
                        <c:v>7</c:v>
                      </c:pt>
                      <c:pt idx="137">
                        <c:v>8</c:v>
                      </c:pt>
                      <c:pt idx="138">
                        <c:v>9</c:v>
                      </c:pt>
                      <c:pt idx="139">
                        <c:v>10</c:v>
                      </c:pt>
                      <c:pt idx="140">
                        <c:v>11</c:v>
                      </c:pt>
                      <c:pt idx="141">
                        <c:v>12</c:v>
                      </c:pt>
                      <c:pt idx="142">
                        <c:v>13</c:v>
                      </c:pt>
                      <c:pt idx="143">
                        <c:v>14</c:v>
                      </c:pt>
                      <c:pt idx="144">
                        <c:v>15</c:v>
                      </c:pt>
                      <c:pt idx="145">
                        <c:v>16</c:v>
                      </c:pt>
                      <c:pt idx="146">
                        <c:v>17</c:v>
                      </c:pt>
                      <c:pt idx="147">
                        <c:v>18</c:v>
                      </c:pt>
                      <c:pt idx="148">
                        <c:v>19</c:v>
                      </c:pt>
                      <c:pt idx="149">
                        <c:v>20</c:v>
                      </c:pt>
                      <c:pt idx="150">
                        <c:v>21</c:v>
                      </c:pt>
                    </c:numCache>
                  </c:numRef>
                </c:yVal>
                <c:smooth val="0"/>
                <c:extLst xmlns:c15="http://schemas.microsoft.com/office/drawing/2012/chart">
                  <c:ext xmlns:c16="http://schemas.microsoft.com/office/drawing/2014/chart" uri="{C3380CC4-5D6E-409C-BE32-E72D297353CC}">
                    <c16:uniqueId val="{00000006-3251-4AAB-A04C-9ECDE96A5F74}"/>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Sheet1!$H$1</c15:sqref>
                        </c15:formulaRef>
                      </c:ext>
                    </c:extLst>
                    <c:strCache>
                      <c:ptCount val="1"/>
                      <c:pt idx="0">
                        <c:v>joon 5</c:v>
                      </c:pt>
                    </c:strCache>
                  </c:strRef>
                </c:tx>
                <c:spPr>
                  <a:ln>
                    <a:solidFill>
                      <a:schemeClr val="accent6"/>
                    </a:solidFill>
                  </a:ln>
                </c:spPr>
                <c:marker>
                  <c:symbol val="circle"/>
                  <c:size val="10"/>
                  <c:spPr>
                    <a:solidFill>
                      <a:schemeClr val="accent6"/>
                    </a:solidFill>
                    <a:ln>
                      <a:solidFill>
                        <a:schemeClr val="accent6"/>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5</c:v>
                      </c:pt>
                      <c:pt idx="2">
                        <c:v>11</c:v>
                      </c:pt>
                      <c:pt idx="3">
                        <c:v>10</c:v>
                      </c:pt>
                      <c:pt idx="4">
                        <c:v>7</c:v>
                      </c:pt>
                      <c:pt idx="5">
                        <c:v>3</c:v>
                      </c:pt>
                      <c:pt idx="6">
                        <c:v>1</c:v>
                      </c:pt>
                      <c:pt idx="7">
                        <c:v>1</c:v>
                      </c:pt>
                      <c:pt idx="9">
                        <c:v>12</c:v>
                      </c:pt>
                      <c:pt idx="10">
                        <c:v>4</c:v>
                      </c:pt>
                      <c:pt idx="12">
                        <c:v>6</c:v>
                      </c:pt>
                      <c:pt idx="13">
                        <c:v>4</c:v>
                      </c:pt>
                      <c:pt idx="15">
                        <c:v>6</c:v>
                      </c:pt>
                      <c:pt idx="16">
                        <c:v>4</c:v>
                      </c:pt>
                      <c:pt idx="18">
                        <c:v>8</c:v>
                      </c:pt>
                      <c:pt idx="20">
                        <c:v>4</c:v>
                      </c:pt>
                      <c:pt idx="21">
                        <c:v>15</c:v>
                      </c:pt>
                      <c:pt idx="22">
                        <c:v>66</c:v>
                      </c:pt>
                      <c:pt idx="24">
                        <c:v>22</c:v>
                      </c:pt>
                      <c:pt idx="25" formatCode="0.00">
                        <c:v>5</c:v>
                      </c:pt>
                      <c:pt idx="26" formatCode="0.00">
                        <c:v>5</c:v>
                      </c:pt>
                      <c:pt idx="27" formatCode="0.00">
                        <c:v>5</c:v>
                      </c:pt>
                      <c:pt idx="28" formatCode="0.00">
                        <c:v>5</c:v>
                      </c:pt>
                      <c:pt idx="29" formatCode="0.00">
                        <c:v>5</c:v>
                      </c:pt>
                      <c:pt idx="30" formatCode="0.00">
                        <c:v>5</c:v>
                      </c:pt>
                      <c:pt idx="31" formatCode="0.00">
                        <c:v>5</c:v>
                      </c:pt>
                      <c:pt idx="32" formatCode="0.00">
                        <c:v>5</c:v>
                      </c:pt>
                      <c:pt idx="33" formatCode="0.00">
                        <c:v>5</c:v>
                      </c:pt>
                      <c:pt idx="34" formatCode="0.00">
                        <c:v>5</c:v>
                      </c:pt>
                      <c:pt idx="35" formatCode="0.00">
                        <c:v>5</c:v>
                      </c:pt>
                      <c:pt idx="36" formatCode="0.00">
                        <c:v>5</c:v>
                      </c:pt>
                      <c:pt idx="37" formatCode="0.00">
                        <c:v>5</c:v>
                      </c:pt>
                      <c:pt idx="38" formatCode="0.00">
                        <c:v>5</c:v>
                      </c:pt>
                      <c:pt idx="39" formatCode="0.00">
                        <c:v>5</c:v>
                      </c:pt>
                      <c:pt idx="40" formatCode="0.00">
                        <c:v>5</c:v>
                      </c:pt>
                      <c:pt idx="41" formatCode="0.00">
                        <c:v>5</c:v>
                      </c:pt>
                      <c:pt idx="42" formatCode="0.00">
                        <c:v>5</c:v>
                      </c:pt>
                      <c:pt idx="43" formatCode="0.00">
                        <c:v>5</c:v>
                      </c:pt>
                      <c:pt idx="44" formatCode="0.00">
                        <c:v>5</c:v>
                      </c:pt>
                      <c:pt idx="45" formatCode="0.00">
                        <c:v>5</c:v>
                      </c:pt>
                      <c:pt idx="46" formatCode="0.00">
                        <c:v>5</c:v>
                      </c:pt>
                      <c:pt idx="47" formatCode="0.00">
                        <c:v>5</c:v>
                      </c:pt>
                      <c:pt idx="48" formatCode="0.00">
                        <c:v>5</c:v>
                      </c:pt>
                      <c:pt idx="49" formatCode="0.00">
                        <c:v>5</c:v>
                      </c:pt>
                      <c:pt idx="50" formatCode="0.00">
                        <c:v>5</c:v>
                      </c:pt>
                      <c:pt idx="51" formatCode="0.00">
                        <c:v>5</c:v>
                      </c:pt>
                      <c:pt idx="52" formatCode="0.00">
                        <c:v>5</c:v>
                      </c:pt>
                      <c:pt idx="53" formatCode="0.00">
                        <c:v>5</c:v>
                      </c:pt>
                      <c:pt idx="54" formatCode="0.00">
                        <c:v>5</c:v>
                      </c:pt>
                      <c:pt idx="55" formatCode="0.00">
                        <c:v>5</c:v>
                      </c:pt>
                      <c:pt idx="56" formatCode="0.00">
                        <c:v>5</c:v>
                      </c:pt>
                      <c:pt idx="57" formatCode="0.00">
                        <c:v>5</c:v>
                      </c:pt>
                      <c:pt idx="58" formatCode="0.00">
                        <c:v>5</c:v>
                      </c:pt>
                      <c:pt idx="59" formatCode="0.00">
                        <c:v>5</c:v>
                      </c:pt>
                      <c:pt idx="60" formatCode="0.00">
                        <c:v>5</c:v>
                      </c:pt>
                      <c:pt idx="61" formatCode="0.00">
                        <c:v>5</c:v>
                      </c:pt>
                      <c:pt idx="62" formatCode="0.00">
                        <c:v>5</c:v>
                      </c:pt>
                      <c:pt idx="63" formatCode="0.00">
                        <c:v>5</c:v>
                      </c:pt>
                      <c:pt idx="64" formatCode="0.00">
                        <c:v>5</c:v>
                      </c:pt>
                      <c:pt idx="65" formatCode="0.00">
                        <c:v>5</c:v>
                      </c:pt>
                      <c:pt idx="66" formatCode="0.00">
                        <c:v>5</c:v>
                      </c:pt>
                      <c:pt idx="67" formatCode="0.00">
                        <c:v>5</c:v>
                      </c:pt>
                      <c:pt idx="68" formatCode="0.00">
                        <c:v>5</c:v>
                      </c:pt>
                      <c:pt idx="69" formatCode="0.00">
                        <c:v>5</c:v>
                      </c:pt>
                    </c:numCache>
                  </c:numRef>
                </c:xVal>
                <c:yVal>
                  <c:numRef>
                    <c:extLst xmlns:c15="http://schemas.microsoft.com/office/drawing/2012/chart">
                      <c:ext xmlns:c15="http://schemas.microsoft.com/office/drawing/2012/chart" uri="{02D57815-91ED-43cb-92C2-25804820EDAC}">
                        <c15:formulaRef>
                          <c15:sqref>Sheet1!$H$2:$H$248</c15:sqref>
                        </c15:formulaRef>
                      </c:ext>
                    </c:extLst>
                    <c:numCache>
                      <c:formatCode>General</c:formatCode>
                      <c:ptCount val="247"/>
                      <c:pt idx="151">
                        <c:v>1</c:v>
                      </c:pt>
                      <c:pt idx="152">
                        <c:v>2</c:v>
                      </c:pt>
                      <c:pt idx="153">
                        <c:v>3</c:v>
                      </c:pt>
                      <c:pt idx="154">
                        <c:v>4</c:v>
                      </c:pt>
                      <c:pt idx="155">
                        <c:v>5</c:v>
                      </c:pt>
                      <c:pt idx="156">
                        <c:v>6</c:v>
                      </c:pt>
                      <c:pt idx="157">
                        <c:v>7</c:v>
                      </c:pt>
                      <c:pt idx="158">
                        <c:v>8</c:v>
                      </c:pt>
                      <c:pt idx="159">
                        <c:v>9</c:v>
                      </c:pt>
                      <c:pt idx="160">
                        <c:v>10</c:v>
                      </c:pt>
                      <c:pt idx="161">
                        <c:v>11</c:v>
                      </c:pt>
                      <c:pt idx="162">
                        <c:v>12</c:v>
                      </c:pt>
                      <c:pt idx="163">
                        <c:v>13</c:v>
                      </c:pt>
                      <c:pt idx="164">
                        <c:v>14</c:v>
                      </c:pt>
                      <c:pt idx="165">
                        <c:v>15</c:v>
                      </c:pt>
                      <c:pt idx="166">
                        <c:v>16</c:v>
                      </c:pt>
                      <c:pt idx="167">
                        <c:v>17</c:v>
                      </c:pt>
                      <c:pt idx="168">
                        <c:v>18</c:v>
                      </c:pt>
                      <c:pt idx="169">
                        <c:v>19</c:v>
                      </c:pt>
                      <c:pt idx="170">
                        <c:v>20</c:v>
                      </c:pt>
                      <c:pt idx="171">
                        <c:v>21</c:v>
                      </c:pt>
                    </c:numCache>
                  </c:numRef>
                </c:yVal>
                <c:smooth val="0"/>
                <c:extLst xmlns:c15="http://schemas.microsoft.com/office/drawing/2012/chart">
                  <c:ext xmlns:c16="http://schemas.microsoft.com/office/drawing/2014/chart" uri="{C3380CC4-5D6E-409C-BE32-E72D297353CC}">
                    <c16:uniqueId val="{00000007-3251-4AAB-A04C-9ECDE96A5F74}"/>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Sheet1!$I$1</c15:sqref>
                        </c15:formulaRef>
                      </c:ext>
                    </c:extLst>
                    <c:strCache>
                      <c:ptCount val="1"/>
                      <c:pt idx="0">
                        <c:v>joon 6</c:v>
                      </c:pt>
                    </c:strCache>
                  </c:strRef>
                </c:tx>
                <c:spPr>
                  <a:ln>
                    <a:solidFill>
                      <a:schemeClr val="accent3"/>
                    </a:solidFill>
                  </a:ln>
                </c:spPr>
                <c:marker>
                  <c:symbol val="circle"/>
                  <c:size val="10"/>
                  <c:spPr>
                    <a:solidFill>
                      <a:schemeClr val="accent3"/>
                    </a:solidFill>
                    <a:ln>
                      <a:solidFill>
                        <a:schemeClr val="accent3"/>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5</c:v>
                      </c:pt>
                      <c:pt idx="2">
                        <c:v>11</c:v>
                      </c:pt>
                      <c:pt idx="3">
                        <c:v>10</c:v>
                      </c:pt>
                      <c:pt idx="4">
                        <c:v>7</c:v>
                      </c:pt>
                      <c:pt idx="5">
                        <c:v>3</c:v>
                      </c:pt>
                      <c:pt idx="6">
                        <c:v>1</c:v>
                      </c:pt>
                      <c:pt idx="7">
                        <c:v>1</c:v>
                      </c:pt>
                      <c:pt idx="9">
                        <c:v>12</c:v>
                      </c:pt>
                      <c:pt idx="10">
                        <c:v>4</c:v>
                      </c:pt>
                      <c:pt idx="12">
                        <c:v>6</c:v>
                      </c:pt>
                      <c:pt idx="13">
                        <c:v>4</c:v>
                      </c:pt>
                      <c:pt idx="15">
                        <c:v>6</c:v>
                      </c:pt>
                      <c:pt idx="16">
                        <c:v>4</c:v>
                      </c:pt>
                      <c:pt idx="18">
                        <c:v>8</c:v>
                      </c:pt>
                      <c:pt idx="20">
                        <c:v>4</c:v>
                      </c:pt>
                      <c:pt idx="21">
                        <c:v>15</c:v>
                      </c:pt>
                      <c:pt idx="22">
                        <c:v>66</c:v>
                      </c:pt>
                      <c:pt idx="24">
                        <c:v>22</c:v>
                      </c:pt>
                      <c:pt idx="25" formatCode="0.00">
                        <c:v>5</c:v>
                      </c:pt>
                      <c:pt idx="26" formatCode="0.00">
                        <c:v>5</c:v>
                      </c:pt>
                      <c:pt idx="27" formatCode="0.00">
                        <c:v>5</c:v>
                      </c:pt>
                      <c:pt idx="28" formatCode="0.00">
                        <c:v>5</c:v>
                      </c:pt>
                      <c:pt idx="29" formatCode="0.00">
                        <c:v>5</c:v>
                      </c:pt>
                      <c:pt idx="30" formatCode="0.00">
                        <c:v>5</c:v>
                      </c:pt>
                      <c:pt idx="31" formatCode="0.00">
                        <c:v>5</c:v>
                      </c:pt>
                      <c:pt idx="32" formatCode="0.00">
                        <c:v>5</c:v>
                      </c:pt>
                      <c:pt idx="33" formatCode="0.00">
                        <c:v>5</c:v>
                      </c:pt>
                      <c:pt idx="34" formatCode="0.00">
                        <c:v>5</c:v>
                      </c:pt>
                      <c:pt idx="35" formatCode="0.00">
                        <c:v>5</c:v>
                      </c:pt>
                      <c:pt idx="36" formatCode="0.00">
                        <c:v>5</c:v>
                      </c:pt>
                      <c:pt idx="37" formatCode="0.00">
                        <c:v>5</c:v>
                      </c:pt>
                      <c:pt idx="38" formatCode="0.00">
                        <c:v>5</c:v>
                      </c:pt>
                      <c:pt idx="39" formatCode="0.00">
                        <c:v>5</c:v>
                      </c:pt>
                      <c:pt idx="40" formatCode="0.00">
                        <c:v>5</c:v>
                      </c:pt>
                      <c:pt idx="41" formatCode="0.00">
                        <c:v>5</c:v>
                      </c:pt>
                      <c:pt idx="42" formatCode="0.00">
                        <c:v>5</c:v>
                      </c:pt>
                      <c:pt idx="43" formatCode="0.00">
                        <c:v>5</c:v>
                      </c:pt>
                      <c:pt idx="44" formatCode="0.00">
                        <c:v>5</c:v>
                      </c:pt>
                      <c:pt idx="45" formatCode="0.00">
                        <c:v>5</c:v>
                      </c:pt>
                      <c:pt idx="46" formatCode="0.00">
                        <c:v>5</c:v>
                      </c:pt>
                      <c:pt idx="47" formatCode="0.00">
                        <c:v>5</c:v>
                      </c:pt>
                      <c:pt idx="48" formatCode="0.00">
                        <c:v>5</c:v>
                      </c:pt>
                      <c:pt idx="49" formatCode="0.00">
                        <c:v>5</c:v>
                      </c:pt>
                      <c:pt idx="50" formatCode="0.00">
                        <c:v>5</c:v>
                      </c:pt>
                      <c:pt idx="51" formatCode="0.00">
                        <c:v>5</c:v>
                      </c:pt>
                      <c:pt idx="52" formatCode="0.00">
                        <c:v>5</c:v>
                      </c:pt>
                      <c:pt idx="53" formatCode="0.00">
                        <c:v>5</c:v>
                      </c:pt>
                      <c:pt idx="54" formatCode="0.00">
                        <c:v>5</c:v>
                      </c:pt>
                      <c:pt idx="55" formatCode="0.00">
                        <c:v>5</c:v>
                      </c:pt>
                      <c:pt idx="56" formatCode="0.00">
                        <c:v>5</c:v>
                      </c:pt>
                      <c:pt idx="57" formatCode="0.00">
                        <c:v>5</c:v>
                      </c:pt>
                      <c:pt idx="58" formatCode="0.00">
                        <c:v>5</c:v>
                      </c:pt>
                      <c:pt idx="59" formatCode="0.00">
                        <c:v>5</c:v>
                      </c:pt>
                      <c:pt idx="60" formatCode="0.00">
                        <c:v>5</c:v>
                      </c:pt>
                      <c:pt idx="61" formatCode="0.00">
                        <c:v>5</c:v>
                      </c:pt>
                      <c:pt idx="62" formatCode="0.00">
                        <c:v>5</c:v>
                      </c:pt>
                      <c:pt idx="63" formatCode="0.00">
                        <c:v>5</c:v>
                      </c:pt>
                      <c:pt idx="64" formatCode="0.00">
                        <c:v>5</c:v>
                      </c:pt>
                      <c:pt idx="65" formatCode="0.00">
                        <c:v>5</c:v>
                      </c:pt>
                      <c:pt idx="66" formatCode="0.00">
                        <c:v>5</c:v>
                      </c:pt>
                      <c:pt idx="67" formatCode="0.00">
                        <c:v>5</c:v>
                      </c:pt>
                      <c:pt idx="68" formatCode="0.00">
                        <c:v>5</c:v>
                      </c:pt>
                      <c:pt idx="69" formatCode="0.00">
                        <c:v>5</c:v>
                      </c:pt>
                    </c:numCache>
                  </c:numRef>
                </c:xVal>
                <c:yVal>
                  <c:numRef>
                    <c:extLst xmlns:c15="http://schemas.microsoft.com/office/drawing/2012/chart">
                      <c:ext xmlns:c15="http://schemas.microsoft.com/office/drawing/2012/chart" uri="{02D57815-91ED-43cb-92C2-25804820EDAC}">
                        <c15:formulaRef>
                          <c15:sqref>Sheet1!$I$2:$I$248</c15:sqref>
                        </c15:formulaRef>
                      </c:ext>
                    </c:extLst>
                    <c:numCache>
                      <c:formatCode>General</c:formatCode>
                      <c:ptCount val="247"/>
                      <c:pt idx="172">
                        <c:v>1</c:v>
                      </c:pt>
                      <c:pt idx="173">
                        <c:v>2</c:v>
                      </c:pt>
                      <c:pt idx="174">
                        <c:v>3</c:v>
                      </c:pt>
                      <c:pt idx="175">
                        <c:v>4</c:v>
                      </c:pt>
                      <c:pt idx="176">
                        <c:v>5</c:v>
                      </c:pt>
                      <c:pt idx="177">
                        <c:v>6</c:v>
                      </c:pt>
                      <c:pt idx="178">
                        <c:v>7</c:v>
                      </c:pt>
                      <c:pt idx="179">
                        <c:v>8</c:v>
                      </c:pt>
                      <c:pt idx="180">
                        <c:v>9</c:v>
                      </c:pt>
                      <c:pt idx="181">
                        <c:v>10</c:v>
                      </c:pt>
                      <c:pt idx="182">
                        <c:v>11</c:v>
                      </c:pt>
                      <c:pt idx="183">
                        <c:v>12</c:v>
                      </c:pt>
                      <c:pt idx="184">
                        <c:v>13</c:v>
                      </c:pt>
                      <c:pt idx="185">
                        <c:v>14</c:v>
                      </c:pt>
                      <c:pt idx="186">
                        <c:v>15</c:v>
                      </c:pt>
                      <c:pt idx="187">
                        <c:v>16</c:v>
                      </c:pt>
                      <c:pt idx="188">
                        <c:v>17</c:v>
                      </c:pt>
                      <c:pt idx="189">
                        <c:v>18</c:v>
                      </c:pt>
                      <c:pt idx="190">
                        <c:v>19</c:v>
                      </c:pt>
                      <c:pt idx="191">
                        <c:v>20</c:v>
                      </c:pt>
                      <c:pt idx="192">
                        <c:v>21</c:v>
                      </c:pt>
                    </c:numCache>
                  </c:numRef>
                </c:yVal>
                <c:smooth val="0"/>
                <c:extLst xmlns:c15="http://schemas.microsoft.com/office/drawing/2012/chart">
                  <c:ext xmlns:c16="http://schemas.microsoft.com/office/drawing/2014/chart" uri="{C3380CC4-5D6E-409C-BE32-E72D297353CC}">
                    <c16:uniqueId val="{00000008-3251-4AAB-A04C-9ECDE96A5F74}"/>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Sheet1!$J$1</c15:sqref>
                        </c15:formulaRef>
                      </c:ext>
                    </c:extLst>
                    <c:strCache>
                      <c:ptCount val="1"/>
                      <c:pt idx="0">
                        <c:v>joon 7</c:v>
                      </c:pt>
                    </c:strCache>
                  </c:strRef>
                </c:tx>
                <c:spPr>
                  <a:ln>
                    <a:solidFill>
                      <a:schemeClr val="tx2"/>
                    </a:solidFill>
                  </a:ln>
                </c:spPr>
                <c:marker>
                  <c:symbol val="circle"/>
                  <c:size val="10"/>
                  <c:spPr>
                    <a:solidFill>
                      <a:schemeClr val="tx2"/>
                    </a:solidFill>
                    <a:ln>
                      <a:solidFill>
                        <a:schemeClr val="tx2"/>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5</c:v>
                      </c:pt>
                      <c:pt idx="2">
                        <c:v>11</c:v>
                      </c:pt>
                      <c:pt idx="3">
                        <c:v>10</c:v>
                      </c:pt>
                      <c:pt idx="4">
                        <c:v>7</c:v>
                      </c:pt>
                      <c:pt idx="5">
                        <c:v>3</c:v>
                      </c:pt>
                      <c:pt idx="6">
                        <c:v>1</c:v>
                      </c:pt>
                      <c:pt idx="7">
                        <c:v>1</c:v>
                      </c:pt>
                      <c:pt idx="9">
                        <c:v>12</c:v>
                      </c:pt>
                      <c:pt idx="10">
                        <c:v>4</c:v>
                      </c:pt>
                      <c:pt idx="12">
                        <c:v>6</c:v>
                      </c:pt>
                      <c:pt idx="13">
                        <c:v>4</c:v>
                      </c:pt>
                      <c:pt idx="15">
                        <c:v>6</c:v>
                      </c:pt>
                      <c:pt idx="16">
                        <c:v>4</c:v>
                      </c:pt>
                      <c:pt idx="18">
                        <c:v>8</c:v>
                      </c:pt>
                      <c:pt idx="20">
                        <c:v>4</c:v>
                      </c:pt>
                      <c:pt idx="21">
                        <c:v>15</c:v>
                      </c:pt>
                      <c:pt idx="22">
                        <c:v>66</c:v>
                      </c:pt>
                      <c:pt idx="24">
                        <c:v>22</c:v>
                      </c:pt>
                      <c:pt idx="25" formatCode="0.00">
                        <c:v>5</c:v>
                      </c:pt>
                      <c:pt idx="26" formatCode="0.00">
                        <c:v>5</c:v>
                      </c:pt>
                      <c:pt idx="27" formatCode="0.00">
                        <c:v>5</c:v>
                      </c:pt>
                      <c:pt idx="28" formatCode="0.00">
                        <c:v>5</c:v>
                      </c:pt>
                      <c:pt idx="29" formatCode="0.00">
                        <c:v>5</c:v>
                      </c:pt>
                      <c:pt idx="30" formatCode="0.00">
                        <c:v>5</c:v>
                      </c:pt>
                      <c:pt idx="31" formatCode="0.00">
                        <c:v>5</c:v>
                      </c:pt>
                      <c:pt idx="32" formatCode="0.00">
                        <c:v>5</c:v>
                      </c:pt>
                      <c:pt idx="33" formatCode="0.00">
                        <c:v>5</c:v>
                      </c:pt>
                      <c:pt idx="34" formatCode="0.00">
                        <c:v>5</c:v>
                      </c:pt>
                      <c:pt idx="35" formatCode="0.00">
                        <c:v>5</c:v>
                      </c:pt>
                      <c:pt idx="36" formatCode="0.00">
                        <c:v>5</c:v>
                      </c:pt>
                      <c:pt idx="37" formatCode="0.00">
                        <c:v>5</c:v>
                      </c:pt>
                      <c:pt idx="38" formatCode="0.00">
                        <c:v>5</c:v>
                      </c:pt>
                      <c:pt idx="39" formatCode="0.00">
                        <c:v>5</c:v>
                      </c:pt>
                      <c:pt idx="40" formatCode="0.00">
                        <c:v>5</c:v>
                      </c:pt>
                      <c:pt idx="41" formatCode="0.00">
                        <c:v>5</c:v>
                      </c:pt>
                      <c:pt idx="42" formatCode="0.00">
                        <c:v>5</c:v>
                      </c:pt>
                      <c:pt idx="43" formatCode="0.00">
                        <c:v>5</c:v>
                      </c:pt>
                      <c:pt idx="44" formatCode="0.00">
                        <c:v>5</c:v>
                      </c:pt>
                      <c:pt idx="45" formatCode="0.00">
                        <c:v>5</c:v>
                      </c:pt>
                      <c:pt idx="46" formatCode="0.00">
                        <c:v>5</c:v>
                      </c:pt>
                      <c:pt idx="47" formatCode="0.00">
                        <c:v>5</c:v>
                      </c:pt>
                      <c:pt idx="48" formatCode="0.00">
                        <c:v>5</c:v>
                      </c:pt>
                      <c:pt idx="49" formatCode="0.00">
                        <c:v>5</c:v>
                      </c:pt>
                      <c:pt idx="50" formatCode="0.00">
                        <c:v>5</c:v>
                      </c:pt>
                      <c:pt idx="51" formatCode="0.00">
                        <c:v>5</c:v>
                      </c:pt>
                      <c:pt idx="52" formatCode="0.00">
                        <c:v>5</c:v>
                      </c:pt>
                      <c:pt idx="53" formatCode="0.00">
                        <c:v>5</c:v>
                      </c:pt>
                      <c:pt idx="54" formatCode="0.00">
                        <c:v>5</c:v>
                      </c:pt>
                      <c:pt idx="55" formatCode="0.00">
                        <c:v>5</c:v>
                      </c:pt>
                      <c:pt idx="56" formatCode="0.00">
                        <c:v>5</c:v>
                      </c:pt>
                      <c:pt idx="57" formatCode="0.00">
                        <c:v>5</c:v>
                      </c:pt>
                      <c:pt idx="58" formatCode="0.00">
                        <c:v>5</c:v>
                      </c:pt>
                      <c:pt idx="59" formatCode="0.00">
                        <c:v>5</c:v>
                      </c:pt>
                      <c:pt idx="60" formatCode="0.00">
                        <c:v>5</c:v>
                      </c:pt>
                      <c:pt idx="61" formatCode="0.00">
                        <c:v>5</c:v>
                      </c:pt>
                      <c:pt idx="62" formatCode="0.00">
                        <c:v>5</c:v>
                      </c:pt>
                      <c:pt idx="63" formatCode="0.00">
                        <c:v>5</c:v>
                      </c:pt>
                      <c:pt idx="64" formatCode="0.00">
                        <c:v>5</c:v>
                      </c:pt>
                      <c:pt idx="65" formatCode="0.00">
                        <c:v>5</c:v>
                      </c:pt>
                      <c:pt idx="66" formatCode="0.00">
                        <c:v>5</c:v>
                      </c:pt>
                      <c:pt idx="67" formatCode="0.00">
                        <c:v>5</c:v>
                      </c:pt>
                      <c:pt idx="68" formatCode="0.00">
                        <c:v>5</c:v>
                      </c:pt>
                      <c:pt idx="69" formatCode="0.00">
                        <c:v>5</c:v>
                      </c:pt>
                    </c:numCache>
                  </c:numRef>
                </c:xVal>
                <c:yVal>
                  <c:numRef>
                    <c:extLst xmlns:c15="http://schemas.microsoft.com/office/drawing/2012/chart">
                      <c:ext xmlns:c15="http://schemas.microsoft.com/office/drawing/2012/chart" uri="{02D57815-91ED-43cb-92C2-25804820EDAC}">
                        <c15:formulaRef>
                          <c15:sqref>Sheet1!$J$2:$J$248</c15:sqref>
                        </c15:formulaRef>
                      </c:ext>
                    </c:extLst>
                    <c:numCache>
                      <c:formatCode>General</c:formatCode>
                      <c:ptCount val="247"/>
                      <c:pt idx="193">
                        <c:v>1</c:v>
                      </c:pt>
                      <c:pt idx="194">
                        <c:v>2</c:v>
                      </c:pt>
                      <c:pt idx="195">
                        <c:v>3</c:v>
                      </c:pt>
                      <c:pt idx="196">
                        <c:v>4</c:v>
                      </c:pt>
                      <c:pt idx="197">
                        <c:v>5</c:v>
                      </c:pt>
                      <c:pt idx="198">
                        <c:v>6</c:v>
                      </c:pt>
                      <c:pt idx="199">
                        <c:v>7</c:v>
                      </c:pt>
                      <c:pt idx="200">
                        <c:v>8</c:v>
                      </c:pt>
                      <c:pt idx="201">
                        <c:v>9</c:v>
                      </c:pt>
                      <c:pt idx="202">
                        <c:v>10</c:v>
                      </c:pt>
                      <c:pt idx="203">
                        <c:v>11</c:v>
                      </c:pt>
                      <c:pt idx="204">
                        <c:v>12</c:v>
                      </c:pt>
                      <c:pt idx="205">
                        <c:v>13</c:v>
                      </c:pt>
                      <c:pt idx="206">
                        <c:v>14</c:v>
                      </c:pt>
                      <c:pt idx="207">
                        <c:v>15</c:v>
                      </c:pt>
                      <c:pt idx="208">
                        <c:v>16</c:v>
                      </c:pt>
                      <c:pt idx="209">
                        <c:v>17</c:v>
                      </c:pt>
                      <c:pt idx="210">
                        <c:v>18</c:v>
                      </c:pt>
                      <c:pt idx="211">
                        <c:v>19</c:v>
                      </c:pt>
                      <c:pt idx="212">
                        <c:v>20</c:v>
                      </c:pt>
                      <c:pt idx="213">
                        <c:v>21</c:v>
                      </c:pt>
                    </c:numCache>
                  </c:numRef>
                </c:yVal>
                <c:smooth val="0"/>
                <c:extLst xmlns:c15="http://schemas.microsoft.com/office/drawing/2012/chart">
                  <c:ext xmlns:c16="http://schemas.microsoft.com/office/drawing/2014/chart" uri="{C3380CC4-5D6E-409C-BE32-E72D297353CC}">
                    <c16:uniqueId val="{00000009-3251-4AAB-A04C-9ECDE96A5F74}"/>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Sheet1!$K$1</c15:sqref>
                        </c15:formulaRef>
                      </c:ext>
                    </c:extLst>
                    <c:strCache>
                      <c:ptCount val="1"/>
                      <c:pt idx="0">
                        <c:v>joon 8</c:v>
                      </c:pt>
                    </c:strCache>
                  </c:strRef>
                </c:tx>
                <c:spPr>
                  <a:ln>
                    <a:solidFill>
                      <a:srgbClr val="131C6B"/>
                    </a:solidFill>
                  </a:ln>
                </c:spPr>
                <c:marker>
                  <c:symbol val="circle"/>
                  <c:size val="10"/>
                  <c:spPr>
                    <a:solidFill>
                      <a:srgbClr val="131C6B"/>
                    </a:solidFill>
                    <a:ln>
                      <a:solidFill>
                        <a:srgbClr val="131C6B"/>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5</c:v>
                      </c:pt>
                      <c:pt idx="2">
                        <c:v>11</c:v>
                      </c:pt>
                      <c:pt idx="3">
                        <c:v>10</c:v>
                      </c:pt>
                      <c:pt idx="4">
                        <c:v>7</c:v>
                      </c:pt>
                      <c:pt idx="5">
                        <c:v>3</c:v>
                      </c:pt>
                      <c:pt idx="6">
                        <c:v>1</c:v>
                      </c:pt>
                      <c:pt idx="7">
                        <c:v>1</c:v>
                      </c:pt>
                      <c:pt idx="9">
                        <c:v>12</c:v>
                      </c:pt>
                      <c:pt idx="10">
                        <c:v>4</c:v>
                      </c:pt>
                      <c:pt idx="12">
                        <c:v>6</c:v>
                      </c:pt>
                      <c:pt idx="13">
                        <c:v>4</c:v>
                      </c:pt>
                      <c:pt idx="15">
                        <c:v>6</c:v>
                      </c:pt>
                      <c:pt idx="16">
                        <c:v>4</c:v>
                      </c:pt>
                      <c:pt idx="18">
                        <c:v>8</c:v>
                      </c:pt>
                      <c:pt idx="20">
                        <c:v>4</c:v>
                      </c:pt>
                      <c:pt idx="21">
                        <c:v>15</c:v>
                      </c:pt>
                      <c:pt idx="22">
                        <c:v>66</c:v>
                      </c:pt>
                      <c:pt idx="24">
                        <c:v>22</c:v>
                      </c:pt>
                      <c:pt idx="25" formatCode="0.00">
                        <c:v>5</c:v>
                      </c:pt>
                      <c:pt idx="26" formatCode="0.00">
                        <c:v>5</c:v>
                      </c:pt>
                      <c:pt idx="27" formatCode="0.00">
                        <c:v>5</c:v>
                      </c:pt>
                      <c:pt idx="28" formatCode="0.00">
                        <c:v>5</c:v>
                      </c:pt>
                      <c:pt idx="29" formatCode="0.00">
                        <c:v>5</c:v>
                      </c:pt>
                      <c:pt idx="30" formatCode="0.00">
                        <c:v>5</c:v>
                      </c:pt>
                      <c:pt idx="31" formatCode="0.00">
                        <c:v>5</c:v>
                      </c:pt>
                      <c:pt idx="32" formatCode="0.00">
                        <c:v>5</c:v>
                      </c:pt>
                      <c:pt idx="33" formatCode="0.00">
                        <c:v>5</c:v>
                      </c:pt>
                      <c:pt idx="34" formatCode="0.00">
                        <c:v>5</c:v>
                      </c:pt>
                      <c:pt idx="35" formatCode="0.00">
                        <c:v>5</c:v>
                      </c:pt>
                      <c:pt idx="36" formatCode="0.00">
                        <c:v>5</c:v>
                      </c:pt>
                      <c:pt idx="37" formatCode="0.00">
                        <c:v>5</c:v>
                      </c:pt>
                      <c:pt idx="38" formatCode="0.00">
                        <c:v>5</c:v>
                      </c:pt>
                      <c:pt idx="39" formatCode="0.00">
                        <c:v>5</c:v>
                      </c:pt>
                      <c:pt idx="40" formatCode="0.00">
                        <c:v>5</c:v>
                      </c:pt>
                      <c:pt idx="41" formatCode="0.00">
                        <c:v>5</c:v>
                      </c:pt>
                      <c:pt idx="42" formatCode="0.00">
                        <c:v>5</c:v>
                      </c:pt>
                      <c:pt idx="43" formatCode="0.00">
                        <c:v>5</c:v>
                      </c:pt>
                      <c:pt idx="44" formatCode="0.00">
                        <c:v>5</c:v>
                      </c:pt>
                      <c:pt idx="45" formatCode="0.00">
                        <c:v>5</c:v>
                      </c:pt>
                      <c:pt idx="46" formatCode="0.00">
                        <c:v>5</c:v>
                      </c:pt>
                      <c:pt idx="47" formatCode="0.00">
                        <c:v>5</c:v>
                      </c:pt>
                      <c:pt idx="48" formatCode="0.00">
                        <c:v>5</c:v>
                      </c:pt>
                      <c:pt idx="49" formatCode="0.00">
                        <c:v>5</c:v>
                      </c:pt>
                      <c:pt idx="50" formatCode="0.00">
                        <c:v>5</c:v>
                      </c:pt>
                      <c:pt idx="51" formatCode="0.00">
                        <c:v>5</c:v>
                      </c:pt>
                      <c:pt idx="52" formatCode="0.00">
                        <c:v>5</c:v>
                      </c:pt>
                      <c:pt idx="53" formatCode="0.00">
                        <c:v>5</c:v>
                      </c:pt>
                      <c:pt idx="54" formatCode="0.00">
                        <c:v>5</c:v>
                      </c:pt>
                      <c:pt idx="55" formatCode="0.00">
                        <c:v>5</c:v>
                      </c:pt>
                      <c:pt idx="56" formatCode="0.00">
                        <c:v>5</c:v>
                      </c:pt>
                      <c:pt idx="57" formatCode="0.00">
                        <c:v>5</c:v>
                      </c:pt>
                      <c:pt idx="58" formatCode="0.00">
                        <c:v>5</c:v>
                      </c:pt>
                      <c:pt idx="59" formatCode="0.00">
                        <c:v>5</c:v>
                      </c:pt>
                      <c:pt idx="60" formatCode="0.00">
                        <c:v>5</c:v>
                      </c:pt>
                      <c:pt idx="61" formatCode="0.00">
                        <c:v>5</c:v>
                      </c:pt>
                      <c:pt idx="62" formatCode="0.00">
                        <c:v>5</c:v>
                      </c:pt>
                      <c:pt idx="63" formatCode="0.00">
                        <c:v>5</c:v>
                      </c:pt>
                      <c:pt idx="64" formatCode="0.00">
                        <c:v>5</c:v>
                      </c:pt>
                      <c:pt idx="65" formatCode="0.00">
                        <c:v>5</c:v>
                      </c:pt>
                      <c:pt idx="66" formatCode="0.00">
                        <c:v>5</c:v>
                      </c:pt>
                      <c:pt idx="67" formatCode="0.00">
                        <c:v>5</c:v>
                      </c:pt>
                      <c:pt idx="68" formatCode="0.00">
                        <c:v>5</c:v>
                      </c:pt>
                      <c:pt idx="69" formatCode="0.00">
                        <c:v>5</c:v>
                      </c:pt>
                    </c:numCache>
                  </c:numRef>
                </c:xVal>
                <c:yVal>
                  <c:numRef>
                    <c:extLst xmlns:c15="http://schemas.microsoft.com/office/drawing/2012/chart">
                      <c:ext xmlns:c15="http://schemas.microsoft.com/office/drawing/2012/chart" uri="{02D57815-91ED-43cb-92C2-25804820EDAC}">
                        <c15:formulaRef>
                          <c15:sqref>Sheet1!$K$2:$K$248</c15:sqref>
                        </c15:formulaRef>
                      </c:ext>
                    </c:extLst>
                    <c:numCache>
                      <c:formatCode>General</c:formatCode>
                      <c:ptCount val="247"/>
                      <c:pt idx="214">
                        <c:v>1</c:v>
                      </c:pt>
                      <c:pt idx="215">
                        <c:v>2</c:v>
                      </c:pt>
                      <c:pt idx="216">
                        <c:v>3</c:v>
                      </c:pt>
                      <c:pt idx="217">
                        <c:v>4</c:v>
                      </c:pt>
                      <c:pt idx="218">
                        <c:v>5</c:v>
                      </c:pt>
                      <c:pt idx="219">
                        <c:v>6</c:v>
                      </c:pt>
                      <c:pt idx="220">
                        <c:v>7</c:v>
                      </c:pt>
                      <c:pt idx="221">
                        <c:v>8</c:v>
                      </c:pt>
                      <c:pt idx="222">
                        <c:v>9</c:v>
                      </c:pt>
                      <c:pt idx="223">
                        <c:v>10</c:v>
                      </c:pt>
                      <c:pt idx="224">
                        <c:v>11</c:v>
                      </c:pt>
                      <c:pt idx="225">
                        <c:v>12</c:v>
                      </c:pt>
                      <c:pt idx="226">
                        <c:v>13</c:v>
                      </c:pt>
                      <c:pt idx="227">
                        <c:v>14</c:v>
                      </c:pt>
                      <c:pt idx="228">
                        <c:v>15</c:v>
                      </c:pt>
                      <c:pt idx="229">
                        <c:v>16</c:v>
                      </c:pt>
                      <c:pt idx="230">
                        <c:v>17</c:v>
                      </c:pt>
                      <c:pt idx="231">
                        <c:v>18</c:v>
                      </c:pt>
                      <c:pt idx="232">
                        <c:v>19</c:v>
                      </c:pt>
                      <c:pt idx="233">
                        <c:v>20</c:v>
                      </c:pt>
                      <c:pt idx="234">
                        <c:v>21</c:v>
                      </c:pt>
                    </c:numCache>
                  </c:numRef>
                </c:yVal>
                <c:smooth val="0"/>
                <c:extLst xmlns:c15="http://schemas.microsoft.com/office/drawing/2012/chart">
                  <c:ext xmlns:c16="http://schemas.microsoft.com/office/drawing/2014/chart" uri="{C3380CC4-5D6E-409C-BE32-E72D297353CC}">
                    <c16:uniqueId val="{0000000A-3251-4AAB-A04C-9ECDE96A5F74}"/>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Sheet1!$L$1</c15:sqref>
                        </c15:formulaRef>
                      </c:ext>
                    </c:extLst>
                    <c:strCache>
                      <c:ptCount val="1"/>
                      <c:pt idx="0">
                        <c:v>joon 9</c:v>
                      </c:pt>
                    </c:strCache>
                  </c:strRef>
                </c:tx>
                <c:spPr>
                  <a:ln>
                    <a:solidFill>
                      <a:schemeClr val="accent5">
                        <a:lumMod val="60000"/>
                        <a:lumOff val="40000"/>
                      </a:schemeClr>
                    </a:solidFill>
                  </a:ln>
                </c:spPr>
                <c:marker>
                  <c:symbol val="circle"/>
                  <c:size val="10"/>
                  <c:spPr>
                    <a:solidFill>
                      <a:schemeClr val="accent5">
                        <a:lumMod val="60000"/>
                        <a:lumOff val="40000"/>
                      </a:schemeClr>
                    </a:solidFill>
                    <a:ln>
                      <a:solidFill>
                        <a:schemeClr val="accent5">
                          <a:lumMod val="60000"/>
                          <a:lumOff val="40000"/>
                        </a:schemeClr>
                      </a:solidFill>
                    </a:ln>
                  </c:spPr>
                </c:marker>
                <c:dLbls>
                  <c:delete val="1"/>
                </c:dLbls>
                <c:xVal>
                  <c:numRef>
                    <c:extLst xmlns:c15="http://schemas.microsoft.com/office/drawing/2012/chart">
                      <c:ext xmlns:c15="http://schemas.microsoft.com/office/drawing/2012/chart" uri="{02D57815-91ED-43cb-92C2-25804820EDAC}">
                        <c15:formulaRef>
                          <c15:sqref>Sheet1!$B$2:$B$248</c15:sqref>
                        </c15:formulaRef>
                      </c:ext>
                    </c:extLst>
                    <c:numCache>
                      <c:formatCode>General</c:formatCode>
                      <c:ptCount val="247"/>
                      <c:pt idx="0">
                        <c:v>5</c:v>
                      </c:pt>
                      <c:pt idx="2">
                        <c:v>11</c:v>
                      </c:pt>
                      <c:pt idx="3">
                        <c:v>10</c:v>
                      </c:pt>
                      <c:pt idx="4">
                        <c:v>7</c:v>
                      </c:pt>
                      <c:pt idx="5">
                        <c:v>3</c:v>
                      </c:pt>
                      <c:pt idx="6">
                        <c:v>1</c:v>
                      </c:pt>
                      <c:pt idx="7">
                        <c:v>1</c:v>
                      </c:pt>
                      <c:pt idx="9">
                        <c:v>12</c:v>
                      </c:pt>
                      <c:pt idx="10">
                        <c:v>4</c:v>
                      </c:pt>
                      <c:pt idx="12">
                        <c:v>6</c:v>
                      </c:pt>
                      <c:pt idx="13">
                        <c:v>4</c:v>
                      </c:pt>
                      <c:pt idx="15">
                        <c:v>6</c:v>
                      </c:pt>
                      <c:pt idx="16">
                        <c:v>4</c:v>
                      </c:pt>
                      <c:pt idx="18">
                        <c:v>8</c:v>
                      </c:pt>
                      <c:pt idx="20">
                        <c:v>4</c:v>
                      </c:pt>
                      <c:pt idx="21">
                        <c:v>15</c:v>
                      </c:pt>
                      <c:pt idx="22">
                        <c:v>66</c:v>
                      </c:pt>
                      <c:pt idx="24">
                        <c:v>22</c:v>
                      </c:pt>
                      <c:pt idx="25" formatCode="0.00">
                        <c:v>5</c:v>
                      </c:pt>
                      <c:pt idx="26" formatCode="0.00">
                        <c:v>5</c:v>
                      </c:pt>
                      <c:pt idx="27" formatCode="0.00">
                        <c:v>5</c:v>
                      </c:pt>
                      <c:pt idx="28" formatCode="0.00">
                        <c:v>5</c:v>
                      </c:pt>
                      <c:pt idx="29" formatCode="0.00">
                        <c:v>5</c:v>
                      </c:pt>
                      <c:pt idx="30" formatCode="0.00">
                        <c:v>5</c:v>
                      </c:pt>
                      <c:pt idx="31" formatCode="0.00">
                        <c:v>5</c:v>
                      </c:pt>
                      <c:pt idx="32" formatCode="0.00">
                        <c:v>5</c:v>
                      </c:pt>
                      <c:pt idx="33" formatCode="0.00">
                        <c:v>5</c:v>
                      </c:pt>
                      <c:pt idx="34" formatCode="0.00">
                        <c:v>5</c:v>
                      </c:pt>
                      <c:pt idx="35" formatCode="0.00">
                        <c:v>5</c:v>
                      </c:pt>
                      <c:pt idx="36" formatCode="0.00">
                        <c:v>5</c:v>
                      </c:pt>
                      <c:pt idx="37" formatCode="0.00">
                        <c:v>5</c:v>
                      </c:pt>
                      <c:pt idx="38" formatCode="0.00">
                        <c:v>5</c:v>
                      </c:pt>
                      <c:pt idx="39" formatCode="0.00">
                        <c:v>5</c:v>
                      </c:pt>
                      <c:pt idx="40" formatCode="0.00">
                        <c:v>5</c:v>
                      </c:pt>
                      <c:pt idx="41" formatCode="0.00">
                        <c:v>5</c:v>
                      </c:pt>
                      <c:pt idx="42" formatCode="0.00">
                        <c:v>5</c:v>
                      </c:pt>
                      <c:pt idx="43" formatCode="0.00">
                        <c:v>5</c:v>
                      </c:pt>
                      <c:pt idx="44" formatCode="0.00">
                        <c:v>5</c:v>
                      </c:pt>
                      <c:pt idx="45" formatCode="0.00">
                        <c:v>5</c:v>
                      </c:pt>
                      <c:pt idx="46" formatCode="0.00">
                        <c:v>5</c:v>
                      </c:pt>
                      <c:pt idx="47" formatCode="0.00">
                        <c:v>5</c:v>
                      </c:pt>
                      <c:pt idx="48" formatCode="0.00">
                        <c:v>5</c:v>
                      </c:pt>
                      <c:pt idx="49" formatCode="0.00">
                        <c:v>5</c:v>
                      </c:pt>
                      <c:pt idx="50" formatCode="0.00">
                        <c:v>5</c:v>
                      </c:pt>
                      <c:pt idx="51" formatCode="0.00">
                        <c:v>5</c:v>
                      </c:pt>
                      <c:pt idx="52" formatCode="0.00">
                        <c:v>5</c:v>
                      </c:pt>
                      <c:pt idx="53" formatCode="0.00">
                        <c:v>5</c:v>
                      </c:pt>
                      <c:pt idx="54" formatCode="0.00">
                        <c:v>5</c:v>
                      </c:pt>
                      <c:pt idx="55" formatCode="0.00">
                        <c:v>5</c:v>
                      </c:pt>
                      <c:pt idx="56" formatCode="0.00">
                        <c:v>5</c:v>
                      </c:pt>
                      <c:pt idx="57" formatCode="0.00">
                        <c:v>5</c:v>
                      </c:pt>
                      <c:pt idx="58" formatCode="0.00">
                        <c:v>5</c:v>
                      </c:pt>
                      <c:pt idx="59" formatCode="0.00">
                        <c:v>5</c:v>
                      </c:pt>
                      <c:pt idx="60" formatCode="0.00">
                        <c:v>5</c:v>
                      </c:pt>
                      <c:pt idx="61" formatCode="0.00">
                        <c:v>5</c:v>
                      </c:pt>
                      <c:pt idx="62" formatCode="0.00">
                        <c:v>5</c:v>
                      </c:pt>
                      <c:pt idx="63" formatCode="0.00">
                        <c:v>5</c:v>
                      </c:pt>
                      <c:pt idx="64" formatCode="0.00">
                        <c:v>5</c:v>
                      </c:pt>
                      <c:pt idx="65" formatCode="0.00">
                        <c:v>5</c:v>
                      </c:pt>
                      <c:pt idx="66" formatCode="0.00">
                        <c:v>5</c:v>
                      </c:pt>
                      <c:pt idx="67" formatCode="0.00">
                        <c:v>5</c:v>
                      </c:pt>
                      <c:pt idx="68" formatCode="0.00">
                        <c:v>5</c:v>
                      </c:pt>
                      <c:pt idx="69" formatCode="0.00">
                        <c:v>5</c:v>
                      </c:pt>
                    </c:numCache>
                  </c:numRef>
                </c:xVal>
                <c:yVal>
                  <c:numRef>
                    <c:extLst xmlns:c15="http://schemas.microsoft.com/office/drawing/2012/chart">
                      <c:ext xmlns:c15="http://schemas.microsoft.com/office/drawing/2012/chart" uri="{02D57815-91ED-43cb-92C2-25804820EDAC}">
                        <c15:formulaRef>
                          <c15:sqref>Sheet1!$L$2:$L$248</c15:sqref>
                        </c15:formulaRef>
                      </c:ext>
                    </c:extLst>
                    <c:numCache>
                      <c:formatCode>General</c:formatCode>
                      <c:ptCount val="247"/>
                      <c:pt idx="235">
                        <c:v>1</c:v>
                      </c:pt>
                      <c:pt idx="236">
                        <c:v>2</c:v>
                      </c:pt>
                      <c:pt idx="237">
                        <c:v>3</c:v>
                      </c:pt>
                      <c:pt idx="238">
                        <c:v>4</c:v>
                      </c:pt>
                      <c:pt idx="239">
                        <c:v>5</c:v>
                      </c:pt>
                      <c:pt idx="240">
                        <c:v>6</c:v>
                      </c:pt>
                      <c:pt idx="241">
                        <c:v>7</c:v>
                      </c:pt>
                      <c:pt idx="242">
                        <c:v>8</c:v>
                      </c:pt>
                      <c:pt idx="243">
                        <c:v>9</c:v>
                      </c:pt>
                      <c:pt idx="244">
                        <c:v>10</c:v>
                      </c:pt>
                      <c:pt idx="245">
                        <c:v>11</c:v>
                      </c:pt>
                      <c:pt idx="246">
                        <c:v>13</c:v>
                      </c:pt>
                    </c:numCache>
                  </c:numRef>
                </c:yVal>
                <c:smooth val="0"/>
                <c:extLst xmlns:c15="http://schemas.microsoft.com/office/drawing/2012/chart">
                  <c:ext xmlns:c16="http://schemas.microsoft.com/office/drawing/2014/chart" uri="{C3380CC4-5D6E-409C-BE32-E72D297353CC}">
                    <c16:uniqueId val="{0000000B-3251-4AAB-A04C-9ECDE96A5F74}"/>
                  </c:ext>
                </c:extLst>
              </c15:ser>
            </c15:filteredScatterSeries>
            <c15:filteredScatterSeries>
              <c15:ser>
                <c:idx val="12"/>
                <c:order val="10"/>
                <c:tx>
                  <c:strRef>
                    <c:extLst xmlns:c15="http://schemas.microsoft.com/office/drawing/2012/chart">
                      <c:ext xmlns:c15="http://schemas.microsoft.com/office/drawing/2012/chart" uri="{02D57815-91ED-43cb-92C2-25804820EDAC}">
                        <c15:formulaRef>
                          <c15:sqref>Sheet1!$M$1</c15:sqref>
                        </c15:formulaRef>
                      </c:ext>
                    </c:extLst>
                    <c:strCache>
                      <c:ptCount val="1"/>
                      <c:pt idx="0">
                        <c:v>joon 10</c:v>
                      </c:pt>
                    </c:strCache>
                  </c:strRef>
                </c:tx>
                <c:spPr>
                  <a:ln>
                    <a:solidFill>
                      <a:schemeClr val="tx2">
                        <a:lumMod val="75000"/>
                      </a:schemeClr>
                    </a:solidFill>
                  </a:ln>
                </c:spPr>
                <c:marker>
                  <c:symbol val="circle"/>
                  <c:size val="10"/>
                  <c:spPr>
                    <a:solidFill>
                      <a:schemeClr val="tx2">
                        <a:lumMod val="75000"/>
                      </a:schemeClr>
                    </a:solidFill>
                    <a:ln>
                      <a:solidFill>
                        <a:schemeClr val="tx2">
                          <a:lumMod val="75000"/>
                        </a:schemeClr>
                      </a:solidFill>
                    </a:ln>
                  </c:spPr>
                </c:marker>
                <c:dLbls>
                  <c:delete val="1"/>
                </c:dLbls>
                <c:xVal>
                  <c:numRef>
                    <c:extLst xmlns:c15="http://schemas.microsoft.com/office/drawing/2012/chart">
                      <c:ext xmlns:c15="http://schemas.microsoft.com/office/drawing/2012/chart" uri="{02D57815-91ED-43cb-92C2-25804820EDAC}">
                        <c15:formulaRef>
                          <c15:sqref>Sheet1!$B$2:$B$261</c15:sqref>
                        </c15:formulaRef>
                      </c:ext>
                    </c:extLst>
                    <c:numCache>
                      <c:formatCode>General</c:formatCode>
                      <c:ptCount val="260"/>
                      <c:pt idx="0">
                        <c:v>5</c:v>
                      </c:pt>
                      <c:pt idx="2">
                        <c:v>11</c:v>
                      </c:pt>
                      <c:pt idx="3">
                        <c:v>10</c:v>
                      </c:pt>
                      <c:pt idx="4">
                        <c:v>7</c:v>
                      </c:pt>
                      <c:pt idx="5">
                        <c:v>3</c:v>
                      </c:pt>
                      <c:pt idx="6">
                        <c:v>1</c:v>
                      </c:pt>
                      <c:pt idx="7">
                        <c:v>1</c:v>
                      </c:pt>
                      <c:pt idx="9">
                        <c:v>12</c:v>
                      </c:pt>
                      <c:pt idx="10">
                        <c:v>4</c:v>
                      </c:pt>
                      <c:pt idx="12">
                        <c:v>6</c:v>
                      </c:pt>
                      <c:pt idx="13">
                        <c:v>4</c:v>
                      </c:pt>
                      <c:pt idx="15">
                        <c:v>6</c:v>
                      </c:pt>
                      <c:pt idx="16">
                        <c:v>4</c:v>
                      </c:pt>
                      <c:pt idx="18">
                        <c:v>8</c:v>
                      </c:pt>
                      <c:pt idx="20">
                        <c:v>4</c:v>
                      </c:pt>
                      <c:pt idx="21">
                        <c:v>15</c:v>
                      </c:pt>
                      <c:pt idx="22">
                        <c:v>66</c:v>
                      </c:pt>
                      <c:pt idx="24">
                        <c:v>22</c:v>
                      </c:pt>
                      <c:pt idx="25" formatCode="0.00">
                        <c:v>5</c:v>
                      </c:pt>
                      <c:pt idx="26" formatCode="0.00">
                        <c:v>5</c:v>
                      </c:pt>
                      <c:pt idx="27" formatCode="0.00">
                        <c:v>5</c:v>
                      </c:pt>
                      <c:pt idx="28" formatCode="0.00">
                        <c:v>5</c:v>
                      </c:pt>
                      <c:pt idx="29" formatCode="0.00">
                        <c:v>5</c:v>
                      </c:pt>
                      <c:pt idx="30" formatCode="0.00">
                        <c:v>5</c:v>
                      </c:pt>
                      <c:pt idx="31" formatCode="0.00">
                        <c:v>5</c:v>
                      </c:pt>
                      <c:pt idx="32" formatCode="0.00">
                        <c:v>5</c:v>
                      </c:pt>
                      <c:pt idx="33" formatCode="0.00">
                        <c:v>5</c:v>
                      </c:pt>
                      <c:pt idx="34" formatCode="0.00">
                        <c:v>5</c:v>
                      </c:pt>
                      <c:pt idx="35" formatCode="0.00">
                        <c:v>5</c:v>
                      </c:pt>
                      <c:pt idx="36" formatCode="0.00">
                        <c:v>5</c:v>
                      </c:pt>
                      <c:pt idx="37" formatCode="0.00">
                        <c:v>5</c:v>
                      </c:pt>
                      <c:pt idx="38" formatCode="0.00">
                        <c:v>5</c:v>
                      </c:pt>
                      <c:pt idx="39" formatCode="0.00">
                        <c:v>5</c:v>
                      </c:pt>
                      <c:pt idx="40" formatCode="0.00">
                        <c:v>5</c:v>
                      </c:pt>
                      <c:pt idx="41" formatCode="0.00">
                        <c:v>5</c:v>
                      </c:pt>
                      <c:pt idx="42" formatCode="0.00">
                        <c:v>5</c:v>
                      </c:pt>
                      <c:pt idx="43" formatCode="0.00">
                        <c:v>5</c:v>
                      </c:pt>
                      <c:pt idx="44" formatCode="0.00">
                        <c:v>5</c:v>
                      </c:pt>
                      <c:pt idx="45" formatCode="0.00">
                        <c:v>5</c:v>
                      </c:pt>
                      <c:pt idx="46" formatCode="0.00">
                        <c:v>5</c:v>
                      </c:pt>
                      <c:pt idx="47" formatCode="0.00">
                        <c:v>5</c:v>
                      </c:pt>
                      <c:pt idx="48" formatCode="0.00">
                        <c:v>5</c:v>
                      </c:pt>
                      <c:pt idx="49" formatCode="0.00">
                        <c:v>5</c:v>
                      </c:pt>
                      <c:pt idx="50" formatCode="0.00">
                        <c:v>5</c:v>
                      </c:pt>
                      <c:pt idx="51" formatCode="0.00">
                        <c:v>5</c:v>
                      </c:pt>
                      <c:pt idx="52" formatCode="0.00">
                        <c:v>5</c:v>
                      </c:pt>
                      <c:pt idx="53" formatCode="0.00">
                        <c:v>5</c:v>
                      </c:pt>
                      <c:pt idx="54" formatCode="0.00">
                        <c:v>5</c:v>
                      </c:pt>
                      <c:pt idx="55" formatCode="0.00">
                        <c:v>5</c:v>
                      </c:pt>
                      <c:pt idx="56" formatCode="0.00">
                        <c:v>5</c:v>
                      </c:pt>
                      <c:pt idx="57" formatCode="0.00">
                        <c:v>5</c:v>
                      </c:pt>
                      <c:pt idx="58" formatCode="0.00">
                        <c:v>5</c:v>
                      </c:pt>
                      <c:pt idx="59" formatCode="0.00">
                        <c:v>5</c:v>
                      </c:pt>
                      <c:pt idx="60" formatCode="0.00">
                        <c:v>5</c:v>
                      </c:pt>
                      <c:pt idx="61" formatCode="0.00">
                        <c:v>5</c:v>
                      </c:pt>
                      <c:pt idx="62" formatCode="0.00">
                        <c:v>5</c:v>
                      </c:pt>
                      <c:pt idx="63" formatCode="0.00">
                        <c:v>5</c:v>
                      </c:pt>
                      <c:pt idx="64" formatCode="0.00">
                        <c:v>5</c:v>
                      </c:pt>
                      <c:pt idx="65" formatCode="0.00">
                        <c:v>5</c:v>
                      </c:pt>
                      <c:pt idx="66" formatCode="0.00">
                        <c:v>5</c:v>
                      </c:pt>
                      <c:pt idx="67" formatCode="0.00">
                        <c:v>5</c:v>
                      </c:pt>
                      <c:pt idx="68" formatCode="0.00">
                        <c:v>5</c:v>
                      </c:pt>
                      <c:pt idx="69" formatCode="0.00">
                        <c:v>5</c:v>
                      </c:pt>
                    </c:numCache>
                  </c:numRef>
                </c:xVal>
                <c:yVal>
                  <c:numRef>
                    <c:extLst xmlns:c15="http://schemas.microsoft.com/office/drawing/2012/chart">
                      <c:ext xmlns:c15="http://schemas.microsoft.com/office/drawing/2012/chart" uri="{02D57815-91ED-43cb-92C2-25804820EDAC}">
                        <c15:formulaRef>
                          <c15:sqref>Sheet1!$M$2:$M$261</c15:sqref>
                        </c15:formulaRef>
                      </c:ext>
                    </c:extLst>
                    <c:numCache>
                      <c:formatCode>General</c:formatCode>
                      <c:ptCount val="260"/>
                      <c:pt idx="247">
                        <c:v>1</c:v>
                      </c:pt>
                      <c:pt idx="248">
                        <c:v>2</c:v>
                      </c:pt>
                      <c:pt idx="249">
                        <c:v>3</c:v>
                      </c:pt>
                      <c:pt idx="250">
                        <c:v>4</c:v>
                      </c:pt>
                      <c:pt idx="251">
                        <c:v>5</c:v>
                      </c:pt>
                      <c:pt idx="252">
                        <c:v>6</c:v>
                      </c:pt>
                      <c:pt idx="253">
                        <c:v>7</c:v>
                      </c:pt>
                      <c:pt idx="254">
                        <c:v>8</c:v>
                      </c:pt>
                      <c:pt idx="255">
                        <c:v>9</c:v>
                      </c:pt>
                      <c:pt idx="256">
                        <c:v>10</c:v>
                      </c:pt>
                      <c:pt idx="257">
                        <c:v>11</c:v>
                      </c:pt>
                      <c:pt idx="258">
                        <c:v>12</c:v>
                      </c:pt>
                      <c:pt idx="259">
                        <c:v>13</c:v>
                      </c:pt>
                    </c:numCache>
                  </c:numRef>
                </c:yVal>
                <c:smooth val="0"/>
                <c:extLst xmlns:c15="http://schemas.microsoft.com/office/drawing/2012/chart">
                  <c:ext xmlns:c16="http://schemas.microsoft.com/office/drawing/2014/chart" uri="{C3380CC4-5D6E-409C-BE32-E72D297353CC}">
                    <c16:uniqueId val="{0000000C-3251-4AAB-A04C-9ECDE96A5F74}"/>
                  </c:ext>
                </c:extLst>
              </c15:ser>
            </c15:filteredScatterSeries>
            <c15:filteredScatterSeries>
              <c15:ser>
                <c:idx val="13"/>
                <c:order val="11"/>
                <c:tx>
                  <c:strRef>
                    <c:extLst xmlns:c15="http://schemas.microsoft.com/office/drawing/2012/chart">
                      <c:ext xmlns:c15="http://schemas.microsoft.com/office/drawing/2012/chart" uri="{02D57815-91ED-43cb-92C2-25804820EDAC}">
                        <c15:formulaRef>
                          <c15:sqref>Sheet1!$N$1</c15:sqref>
                        </c15:formulaRef>
                      </c:ext>
                    </c:extLst>
                    <c:strCache>
                      <c:ptCount val="1"/>
                      <c:pt idx="0">
                        <c:v>joon 11</c:v>
                      </c:pt>
                    </c:strCache>
                  </c:strRef>
                </c:tx>
                <c:spPr>
                  <a:ln>
                    <a:solidFill>
                      <a:schemeClr val="accent4">
                        <a:lumMod val="40000"/>
                        <a:lumOff val="60000"/>
                      </a:schemeClr>
                    </a:solidFill>
                  </a:ln>
                </c:spPr>
                <c:marker>
                  <c:symbol val="circle"/>
                  <c:size val="10"/>
                  <c:spPr>
                    <a:solidFill>
                      <a:schemeClr val="accent4">
                        <a:lumMod val="40000"/>
                        <a:lumOff val="60000"/>
                      </a:schemeClr>
                    </a:solidFill>
                    <a:ln>
                      <a:solidFill>
                        <a:schemeClr val="accent4">
                          <a:lumMod val="40000"/>
                          <a:lumOff val="60000"/>
                        </a:schemeClr>
                      </a:solidFill>
                    </a:ln>
                  </c:spPr>
                </c:marker>
                <c:dLbls>
                  <c:delete val="1"/>
                </c:dLbls>
                <c:xVal>
                  <c:numRef>
                    <c:extLst xmlns:c15="http://schemas.microsoft.com/office/drawing/2012/chart">
                      <c:ext xmlns:c15="http://schemas.microsoft.com/office/drawing/2012/chart" uri="{02D57815-91ED-43cb-92C2-25804820EDAC}">
                        <c15:formulaRef>
                          <c15:sqref>Sheet1!$B$2:$B$274</c15:sqref>
                        </c15:formulaRef>
                      </c:ext>
                    </c:extLst>
                    <c:numCache>
                      <c:formatCode>General</c:formatCode>
                      <c:ptCount val="273"/>
                      <c:pt idx="0">
                        <c:v>5</c:v>
                      </c:pt>
                      <c:pt idx="2">
                        <c:v>11</c:v>
                      </c:pt>
                      <c:pt idx="3">
                        <c:v>10</c:v>
                      </c:pt>
                      <c:pt idx="4">
                        <c:v>7</c:v>
                      </c:pt>
                      <c:pt idx="5">
                        <c:v>3</c:v>
                      </c:pt>
                      <c:pt idx="6">
                        <c:v>1</c:v>
                      </c:pt>
                      <c:pt idx="7">
                        <c:v>1</c:v>
                      </c:pt>
                      <c:pt idx="9">
                        <c:v>12</c:v>
                      </c:pt>
                      <c:pt idx="10">
                        <c:v>4</c:v>
                      </c:pt>
                      <c:pt idx="12">
                        <c:v>6</c:v>
                      </c:pt>
                      <c:pt idx="13">
                        <c:v>4</c:v>
                      </c:pt>
                      <c:pt idx="15">
                        <c:v>6</c:v>
                      </c:pt>
                      <c:pt idx="16">
                        <c:v>4</c:v>
                      </c:pt>
                      <c:pt idx="18">
                        <c:v>8</c:v>
                      </c:pt>
                      <c:pt idx="20">
                        <c:v>4</c:v>
                      </c:pt>
                      <c:pt idx="21">
                        <c:v>15</c:v>
                      </c:pt>
                      <c:pt idx="22">
                        <c:v>66</c:v>
                      </c:pt>
                      <c:pt idx="24">
                        <c:v>22</c:v>
                      </c:pt>
                      <c:pt idx="25" formatCode="0.00">
                        <c:v>5</c:v>
                      </c:pt>
                      <c:pt idx="26" formatCode="0.00">
                        <c:v>5</c:v>
                      </c:pt>
                      <c:pt idx="27" formatCode="0.00">
                        <c:v>5</c:v>
                      </c:pt>
                      <c:pt idx="28" formatCode="0.00">
                        <c:v>5</c:v>
                      </c:pt>
                      <c:pt idx="29" formatCode="0.00">
                        <c:v>5</c:v>
                      </c:pt>
                      <c:pt idx="30" formatCode="0.00">
                        <c:v>5</c:v>
                      </c:pt>
                      <c:pt idx="31" formatCode="0.00">
                        <c:v>5</c:v>
                      </c:pt>
                      <c:pt idx="32" formatCode="0.00">
                        <c:v>5</c:v>
                      </c:pt>
                      <c:pt idx="33" formatCode="0.00">
                        <c:v>5</c:v>
                      </c:pt>
                      <c:pt idx="34" formatCode="0.00">
                        <c:v>5</c:v>
                      </c:pt>
                      <c:pt idx="35" formatCode="0.00">
                        <c:v>5</c:v>
                      </c:pt>
                      <c:pt idx="36" formatCode="0.00">
                        <c:v>5</c:v>
                      </c:pt>
                      <c:pt idx="37" formatCode="0.00">
                        <c:v>5</c:v>
                      </c:pt>
                      <c:pt idx="38" formatCode="0.00">
                        <c:v>5</c:v>
                      </c:pt>
                      <c:pt idx="39" formatCode="0.00">
                        <c:v>5</c:v>
                      </c:pt>
                      <c:pt idx="40" formatCode="0.00">
                        <c:v>5</c:v>
                      </c:pt>
                      <c:pt idx="41" formatCode="0.00">
                        <c:v>5</c:v>
                      </c:pt>
                      <c:pt idx="42" formatCode="0.00">
                        <c:v>5</c:v>
                      </c:pt>
                      <c:pt idx="43" formatCode="0.00">
                        <c:v>5</c:v>
                      </c:pt>
                      <c:pt idx="44" formatCode="0.00">
                        <c:v>5</c:v>
                      </c:pt>
                      <c:pt idx="45" formatCode="0.00">
                        <c:v>5</c:v>
                      </c:pt>
                      <c:pt idx="46" formatCode="0.00">
                        <c:v>5</c:v>
                      </c:pt>
                      <c:pt idx="47" formatCode="0.00">
                        <c:v>5</c:v>
                      </c:pt>
                      <c:pt idx="48" formatCode="0.00">
                        <c:v>5</c:v>
                      </c:pt>
                      <c:pt idx="49" formatCode="0.00">
                        <c:v>5</c:v>
                      </c:pt>
                      <c:pt idx="50" formatCode="0.00">
                        <c:v>5</c:v>
                      </c:pt>
                      <c:pt idx="51" formatCode="0.00">
                        <c:v>5</c:v>
                      </c:pt>
                      <c:pt idx="52" formatCode="0.00">
                        <c:v>5</c:v>
                      </c:pt>
                      <c:pt idx="53" formatCode="0.00">
                        <c:v>5</c:v>
                      </c:pt>
                      <c:pt idx="54" formatCode="0.00">
                        <c:v>5</c:v>
                      </c:pt>
                      <c:pt idx="55" formatCode="0.00">
                        <c:v>5</c:v>
                      </c:pt>
                      <c:pt idx="56" formatCode="0.00">
                        <c:v>5</c:v>
                      </c:pt>
                      <c:pt idx="57" formatCode="0.00">
                        <c:v>5</c:v>
                      </c:pt>
                      <c:pt idx="58" formatCode="0.00">
                        <c:v>5</c:v>
                      </c:pt>
                      <c:pt idx="59" formatCode="0.00">
                        <c:v>5</c:v>
                      </c:pt>
                      <c:pt idx="60" formatCode="0.00">
                        <c:v>5</c:v>
                      </c:pt>
                      <c:pt idx="61" formatCode="0.00">
                        <c:v>5</c:v>
                      </c:pt>
                      <c:pt idx="62" formatCode="0.00">
                        <c:v>5</c:v>
                      </c:pt>
                      <c:pt idx="63" formatCode="0.00">
                        <c:v>5</c:v>
                      </c:pt>
                      <c:pt idx="64" formatCode="0.00">
                        <c:v>5</c:v>
                      </c:pt>
                      <c:pt idx="65" formatCode="0.00">
                        <c:v>5</c:v>
                      </c:pt>
                      <c:pt idx="66" formatCode="0.00">
                        <c:v>5</c:v>
                      </c:pt>
                      <c:pt idx="67" formatCode="0.00">
                        <c:v>5</c:v>
                      </c:pt>
                      <c:pt idx="68" formatCode="0.00">
                        <c:v>5</c:v>
                      </c:pt>
                      <c:pt idx="69" formatCode="0.00">
                        <c:v>5</c:v>
                      </c:pt>
                    </c:numCache>
                  </c:numRef>
                </c:xVal>
                <c:yVal>
                  <c:numRef>
                    <c:extLst xmlns:c15="http://schemas.microsoft.com/office/drawing/2012/chart">
                      <c:ext xmlns:c15="http://schemas.microsoft.com/office/drawing/2012/chart" uri="{02D57815-91ED-43cb-92C2-25804820EDAC}">
                        <c15:formulaRef>
                          <c15:sqref>Sheet1!$N$2:$N$274</c15:sqref>
                        </c15:formulaRef>
                      </c:ext>
                    </c:extLst>
                    <c:numCache>
                      <c:formatCode>General</c:formatCode>
                      <c:ptCount val="273"/>
                      <c:pt idx="260">
                        <c:v>1</c:v>
                      </c:pt>
                      <c:pt idx="261">
                        <c:v>2</c:v>
                      </c:pt>
                      <c:pt idx="262">
                        <c:v>3</c:v>
                      </c:pt>
                      <c:pt idx="263">
                        <c:v>4</c:v>
                      </c:pt>
                      <c:pt idx="264">
                        <c:v>5</c:v>
                      </c:pt>
                      <c:pt idx="265">
                        <c:v>6</c:v>
                      </c:pt>
                      <c:pt idx="266">
                        <c:v>7</c:v>
                      </c:pt>
                      <c:pt idx="267">
                        <c:v>8</c:v>
                      </c:pt>
                      <c:pt idx="268">
                        <c:v>9</c:v>
                      </c:pt>
                      <c:pt idx="269">
                        <c:v>10</c:v>
                      </c:pt>
                      <c:pt idx="270">
                        <c:v>11</c:v>
                      </c:pt>
                      <c:pt idx="271">
                        <c:v>12</c:v>
                      </c:pt>
                      <c:pt idx="272">
                        <c:v>13</c:v>
                      </c:pt>
                    </c:numCache>
                  </c:numRef>
                </c:yVal>
                <c:smooth val="0"/>
                <c:extLst xmlns:c15="http://schemas.microsoft.com/office/drawing/2012/chart">
                  <c:ext xmlns:c16="http://schemas.microsoft.com/office/drawing/2014/chart" uri="{C3380CC4-5D6E-409C-BE32-E72D297353CC}">
                    <c16:uniqueId val="{0000000D-3251-4AAB-A04C-9ECDE96A5F74}"/>
                  </c:ext>
                </c:extLst>
              </c15:ser>
            </c15:filteredScatterSeries>
          </c:ext>
        </c:extLst>
      </c:scatterChart>
      <c:valAx>
        <c:axId val="1071154416"/>
        <c:scaling>
          <c:orientation val="minMax"/>
          <c:max val="80"/>
          <c:min val="0"/>
        </c:scaling>
        <c:delete val="0"/>
        <c:axPos val="t"/>
        <c:numFmt formatCode="0\%" sourceLinked="0"/>
        <c:majorTickMark val="none"/>
        <c:minorTickMark val="none"/>
        <c:tickLblPos val="none"/>
        <c:spPr>
          <a:ln>
            <a:noFill/>
          </a:ln>
        </c:spPr>
        <c:txPr>
          <a:bodyPr rot="0" vert="horz"/>
          <a:lstStyle/>
          <a:p>
            <a:pPr>
              <a:defRPr/>
            </a:pPr>
            <a:endParaRPr lang="et-EE"/>
          </a:p>
        </c:txPr>
        <c:crossAx val="1071155200"/>
        <c:crossesAt val="0"/>
        <c:crossBetween val="midCat"/>
        <c:majorUnit val="20"/>
        <c:minorUnit val="20"/>
      </c:valAx>
      <c:valAx>
        <c:axId val="1071155200"/>
        <c:scaling>
          <c:orientation val="maxMin"/>
          <c:max val="36.5"/>
          <c:min val="0.5"/>
        </c:scaling>
        <c:delete val="0"/>
        <c:axPos val="l"/>
        <c:numFmt formatCode="General" sourceLinked="1"/>
        <c:majorTickMark val="none"/>
        <c:minorTickMark val="none"/>
        <c:tickLblPos val="none"/>
        <c:spPr>
          <a:ln>
            <a:noFill/>
          </a:ln>
        </c:spPr>
        <c:crossAx val="1071154416"/>
        <c:crosses val="autoZero"/>
        <c:crossBetween val="midCat"/>
        <c:majorUnit val="1"/>
      </c:valAx>
      <c:valAx>
        <c:axId val="1071155592"/>
        <c:scaling>
          <c:orientation val="minMax"/>
        </c:scaling>
        <c:delete val="1"/>
        <c:axPos val="b"/>
        <c:numFmt formatCode="General" sourceLinked="1"/>
        <c:majorTickMark val="out"/>
        <c:minorTickMark val="none"/>
        <c:tickLblPos val="none"/>
        <c:crossAx val="1071160296"/>
        <c:crosses val="max"/>
        <c:crossBetween val="between"/>
      </c:valAx>
      <c:catAx>
        <c:axId val="1071160296"/>
        <c:scaling>
          <c:orientation val="maxMin"/>
        </c:scaling>
        <c:delete val="1"/>
        <c:axPos val="l"/>
        <c:numFmt formatCode="General" sourceLinked="1"/>
        <c:majorTickMark val="out"/>
        <c:minorTickMark val="none"/>
        <c:tickLblPos val="none"/>
        <c:crossAx val="1071155592"/>
        <c:crosses val="autoZero"/>
        <c:auto val="1"/>
        <c:lblAlgn val="ctr"/>
        <c:lblOffset val="100"/>
        <c:noMultiLvlLbl val="0"/>
      </c:catAx>
      <c:spPr>
        <a:ln>
          <a:noFill/>
        </a:ln>
      </c:spPr>
    </c:plotArea>
    <c:plotVisOnly val="1"/>
    <c:dispBlanksAs val="gap"/>
    <c:showDLblsOverMax val="0"/>
  </c:chart>
  <c:txPr>
    <a:bodyPr/>
    <a:lstStyle/>
    <a:p>
      <a:pPr>
        <a:defRPr sz="1000"/>
      </a:pPr>
      <a:endParaRPr lang="et-EE"/>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04954077056154"/>
          <c:y val="0.52705482984375718"/>
          <c:w val="0.72562782442807772"/>
          <c:h val="0.37110582150004573"/>
        </c:manualLayout>
      </c:layout>
      <c:barChart>
        <c:barDir val="bar"/>
        <c:grouping val="percentStacked"/>
        <c:varyColors val="0"/>
        <c:ser>
          <c:idx val="0"/>
          <c:order val="0"/>
          <c:tx>
            <c:strRef>
              <c:f>Sheet1!$A$2</c:f>
              <c:strCache>
                <c:ptCount val="1"/>
                <c:pt idx="0">
                  <c:v>Jah, tekkis huvi reklaamitava hasartmängu vastu</c:v>
                </c:pt>
              </c:strCache>
            </c:strRef>
          </c:tx>
          <c:spPr>
            <a:solidFill>
              <a:srgbClr val="40155C"/>
            </a:solidFill>
            <a:ln>
              <a:noFill/>
            </a:ln>
          </c:spPr>
          <c:invertIfNegative val="0"/>
          <c:dPt>
            <c:idx val="0"/>
            <c:invertIfNegative val="0"/>
            <c:bubble3D val="0"/>
            <c:spPr>
              <a:solidFill>
                <a:srgbClr val="40155C"/>
              </a:solidFill>
              <a:ln w="6350">
                <a:noFill/>
              </a:ln>
            </c:spPr>
            <c:extLst>
              <c:ext xmlns:c16="http://schemas.microsoft.com/office/drawing/2014/chart" uri="{C3380CC4-5D6E-409C-BE32-E72D297353CC}">
                <c16:uniqueId val="{00000001-7D26-499C-9625-3EA729ABD87B}"/>
              </c:ext>
            </c:extLst>
          </c:dPt>
          <c:dPt>
            <c:idx val="3"/>
            <c:invertIfNegative val="0"/>
            <c:bubble3D val="0"/>
            <c:spPr>
              <a:solidFill>
                <a:srgbClr val="40155C"/>
              </a:solidFill>
              <a:ln w="6350">
                <a:noFill/>
              </a:ln>
            </c:spPr>
            <c:extLst>
              <c:ext xmlns:c16="http://schemas.microsoft.com/office/drawing/2014/chart" uri="{C3380CC4-5D6E-409C-BE32-E72D297353CC}">
                <c16:uniqueId val="{00000003-7D26-499C-9625-3EA729ABD87B}"/>
              </c:ext>
            </c:extLst>
          </c:dPt>
          <c:dPt>
            <c:idx val="4"/>
            <c:invertIfNegative val="0"/>
            <c:bubble3D val="0"/>
            <c:spPr>
              <a:solidFill>
                <a:srgbClr val="40155C"/>
              </a:solidFill>
              <a:ln w="6350">
                <a:noFill/>
              </a:ln>
            </c:spPr>
            <c:extLst>
              <c:ext xmlns:c16="http://schemas.microsoft.com/office/drawing/2014/chart" uri="{C3380CC4-5D6E-409C-BE32-E72D297353CC}">
                <c16:uniqueId val="{00000005-7D26-499C-9625-3EA729ABD87B}"/>
              </c:ext>
            </c:extLst>
          </c:dPt>
          <c:dPt>
            <c:idx val="5"/>
            <c:invertIfNegative val="0"/>
            <c:bubble3D val="0"/>
            <c:spPr>
              <a:solidFill>
                <a:srgbClr val="40155C"/>
              </a:solidFill>
              <a:ln w="6350">
                <a:noFill/>
              </a:ln>
            </c:spPr>
            <c:extLst>
              <c:ext xmlns:c16="http://schemas.microsoft.com/office/drawing/2014/chart" uri="{C3380CC4-5D6E-409C-BE32-E72D297353CC}">
                <c16:uniqueId val="{00000007-7D26-499C-9625-3EA729ABD87B}"/>
              </c:ext>
            </c:extLst>
          </c:dPt>
          <c:dLbls>
            <c:numFmt formatCode="#,##0" sourceLinked="0"/>
            <c:spPr>
              <a:noFill/>
              <a:ln>
                <a:noFill/>
              </a:ln>
              <a:effectLst/>
            </c:spPr>
            <c:txPr>
              <a:bodyPr wrap="square" lIns="38100" tIns="19050" rIns="38100" bIns="19050" anchor="ctr">
                <a:spAutoFit/>
              </a:bodyPr>
              <a:lstStyle/>
              <a:p>
                <a:pPr>
                  <a:defRPr>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2023</c:v>
                </c:pt>
                <c:pt idx="1">
                  <c:v>2021</c:v>
                </c:pt>
              </c:strCache>
            </c:strRef>
          </c:cat>
          <c:val>
            <c:numRef>
              <c:f>Sheet1!$B$2:$C$2</c:f>
              <c:numCache>
                <c:formatCode>General</c:formatCode>
                <c:ptCount val="2"/>
                <c:pt idx="0">
                  <c:v>3</c:v>
                </c:pt>
                <c:pt idx="1">
                  <c:v>4</c:v>
                </c:pt>
              </c:numCache>
            </c:numRef>
          </c:val>
          <c:extLst>
            <c:ext xmlns:c16="http://schemas.microsoft.com/office/drawing/2014/chart" uri="{C3380CC4-5D6E-409C-BE32-E72D297353CC}">
              <c16:uniqueId val="{00000008-7D26-499C-9625-3EA729ABD87B}"/>
            </c:ext>
          </c:extLst>
        </c:ser>
        <c:ser>
          <c:idx val="1"/>
          <c:order val="1"/>
          <c:tx>
            <c:strRef>
              <c:f>Sheet1!$A$3</c:f>
              <c:strCache>
                <c:ptCount val="1"/>
                <c:pt idx="0">
                  <c:v>Jah, tõusis huvi hasartmängude vastu üleüldiselt</c:v>
                </c:pt>
              </c:strCache>
            </c:strRef>
          </c:tx>
          <c:spPr>
            <a:solidFill>
              <a:srgbClr val="601F89"/>
            </a:solidFill>
            <a:ln>
              <a:noFill/>
            </a:ln>
          </c:spPr>
          <c:invertIfNegative val="0"/>
          <c:dPt>
            <c:idx val="0"/>
            <c:invertIfNegative val="0"/>
            <c:bubble3D val="0"/>
            <c:spPr>
              <a:solidFill>
                <a:srgbClr val="601F89"/>
              </a:solidFill>
              <a:ln w="6350">
                <a:noFill/>
              </a:ln>
            </c:spPr>
            <c:extLst>
              <c:ext xmlns:c16="http://schemas.microsoft.com/office/drawing/2014/chart" uri="{C3380CC4-5D6E-409C-BE32-E72D297353CC}">
                <c16:uniqueId val="{0000000A-7D26-499C-9625-3EA729ABD87B}"/>
              </c:ext>
            </c:extLst>
          </c:dPt>
          <c:dLbls>
            <c:numFmt formatCode="#,##0" sourceLinked="0"/>
            <c:spPr>
              <a:noFill/>
              <a:ln>
                <a:noFill/>
              </a:ln>
              <a:effectLst/>
            </c:spPr>
            <c:txPr>
              <a:bodyPr wrap="square" lIns="38100" tIns="19050" rIns="38100" bIns="19050" anchor="ctr">
                <a:spAutoFit/>
              </a:bodyPr>
              <a:lstStyle/>
              <a:p>
                <a:pPr>
                  <a:defRPr>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2023</c:v>
                </c:pt>
                <c:pt idx="1">
                  <c:v>2021</c:v>
                </c:pt>
              </c:strCache>
            </c:strRef>
          </c:cat>
          <c:val>
            <c:numRef>
              <c:f>Sheet1!$B$3:$C$3</c:f>
              <c:numCache>
                <c:formatCode>General</c:formatCode>
                <c:ptCount val="2"/>
                <c:pt idx="0">
                  <c:v>2</c:v>
                </c:pt>
                <c:pt idx="1">
                  <c:v>2</c:v>
                </c:pt>
              </c:numCache>
            </c:numRef>
          </c:val>
          <c:extLst>
            <c:ext xmlns:c16="http://schemas.microsoft.com/office/drawing/2014/chart" uri="{C3380CC4-5D6E-409C-BE32-E72D297353CC}">
              <c16:uniqueId val="{0000000B-7D26-499C-9625-3EA729ABD87B}"/>
            </c:ext>
          </c:extLst>
        </c:ser>
        <c:ser>
          <c:idx val="2"/>
          <c:order val="2"/>
          <c:tx>
            <c:strRef>
              <c:f>Sheet1!$A$4</c:f>
              <c:strCache>
                <c:ptCount val="1"/>
                <c:pt idx="0">
                  <c:v>Jah, hakkasin hasartmänge mängima</c:v>
                </c:pt>
              </c:strCache>
            </c:strRef>
          </c:tx>
          <c:spPr>
            <a:solidFill>
              <a:srgbClr val="802AB7"/>
            </a:solidFill>
          </c:spPr>
          <c:invertIfNegative val="0"/>
          <c:cat>
            <c:strRef>
              <c:f>Sheet1!$B$1:$C$1</c:f>
              <c:strCache>
                <c:ptCount val="2"/>
                <c:pt idx="0">
                  <c:v>2023</c:v>
                </c:pt>
                <c:pt idx="1">
                  <c:v>2021</c:v>
                </c:pt>
              </c:strCache>
            </c:strRef>
          </c:cat>
          <c:val>
            <c:numRef>
              <c:f>Sheet1!$B$4:$C$4</c:f>
              <c:numCache>
                <c:formatCode>General</c:formatCode>
                <c:ptCount val="2"/>
                <c:pt idx="0">
                  <c:v>1</c:v>
                </c:pt>
                <c:pt idx="1">
                  <c:v>0</c:v>
                </c:pt>
              </c:numCache>
            </c:numRef>
          </c:val>
          <c:extLst>
            <c:ext xmlns:c16="http://schemas.microsoft.com/office/drawing/2014/chart" uri="{C3380CC4-5D6E-409C-BE32-E72D297353CC}">
              <c16:uniqueId val="{0000000C-7D26-499C-9625-3EA729ABD87B}"/>
            </c:ext>
          </c:extLst>
        </c:ser>
        <c:ser>
          <c:idx val="3"/>
          <c:order val="3"/>
          <c:tx>
            <c:strRef>
              <c:f>Sheet1!$A$5</c:f>
              <c:strCache>
                <c:ptCount val="1"/>
                <c:pt idx="0">
                  <c:v>Jah, mängisin hasartmänge tavapärasest enam</c:v>
                </c:pt>
              </c:strCache>
            </c:strRef>
          </c:tx>
          <c:spPr>
            <a:solidFill>
              <a:srgbClr val="B574DF"/>
            </a:solidFill>
          </c:spPr>
          <c:invertIfNegative val="0"/>
          <c:cat>
            <c:strRef>
              <c:f>Sheet1!$B$1:$C$1</c:f>
              <c:strCache>
                <c:ptCount val="2"/>
                <c:pt idx="0">
                  <c:v>2023</c:v>
                </c:pt>
                <c:pt idx="1">
                  <c:v>2021</c:v>
                </c:pt>
              </c:strCache>
            </c:strRef>
          </c:cat>
          <c:val>
            <c:numRef>
              <c:f>Sheet1!$B$5:$C$5</c:f>
              <c:numCache>
                <c:formatCode>General</c:formatCode>
                <c:ptCount val="2"/>
                <c:pt idx="0">
                  <c:v>0</c:v>
                </c:pt>
                <c:pt idx="1">
                  <c:v>0</c:v>
                </c:pt>
              </c:numCache>
            </c:numRef>
          </c:val>
          <c:extLst>
            <c:ext xmlns:c16="http://schemas.microsoft.com/office/drawing/2014/chart" uri="{C3380CC4-5D6E-409C-BE32-E72D297353CC}">
              <c16:uniqueId val="{0000000D-7D26-499C-9625-3EA729ABD87B}"/>
            </c:ext>
          </c:extLst>
        </c:ser>
        <c:ser>
          <c:idx val="4"/>
          <c:order val="4"/>
          <c:tx>
            <c:strRef>
              <c:f>Sheet1!$A$6</c:f>
              <c:strCache>
                <c:ptCount val="1"/>
                <c:pt idx="0">
                  <c:v>Jah, hasartmänge mängides tegin tavapärasest suuremaid panuseid</c:v>
                </c:pt>
              </c:strCache>
            </c:strRef>
          </c:tx>
          <c:spPr>
            <a:solidFill>
              <a:srgbClr val="CEA2EA"/>
            </a:solidFill>
          </c:spPr>
          <c:invertIfNegative val="0"/>
          <c:cat>
            <c:strRef>
              <c:f>Sheet1!$B$1:$C$1</c:f>
              <c:strCache>
                <c:ptCount val="2"/>
                <c:pt idx="0">
                  <c:v>2023</c:v>
                </c:pt>
                <c:pt idx="1">
                  <c:v>2021</c:v>
                </c:pt>
              </c:strCache>
            </c:strRef>
          </c:cat>
          <c:val>
            <c:numRef>
              <c:f>Sheet1!$B$6:$C$6</c:f>
              <c:numCache>
                <c:formatCode>General</c:formatCode>
                <c:ptCount val="2"/>
                <c:pt idx="0">
                  <c:v>0</c:v>
                </c:pt>
                <c:pt idx="1">
                  <c:v>0</c:v>
                </c:pt>
              </c:numCache>
            </c:numRef>
          </c:val>
          <c:extLst>
            <c:ext xmlns:c16="http://schemas.microsoft.com/office/drawing/2014/chart" uri="{C3380CC4-5D6E-409C-BE32-E72D297353CC}">
              <c16:uniqueId val="{0000000E-7D26-499C-9625-3EA729ABD87B}"/>
            </c:ext>
          </c:extLst>
        </c:ser>
        <c:ser>
          <c:idx val="5"/>
          <c:order val="5"/>
          <c:tx>
            <c:strRef>
              <c:f>Sheet1!$A$7</c:f>
              <c:strCache>
                <c:ptCount val="1"/>
                <c:pt idx="0">
                  <c:v>Ei mõjutanud</c:v>
                </c:pt>
              </c:strCache>
            </c:strRef>
          </c:tx>
          <c:spPr>
            <a:solidFill>
              <a:srgbClr val="A6A6A6"/>
            </a:solidFill>
          </c:spPr>
          <c:invertIfNegative val="0"/>
          <c:cat>
            <c:strRef>
              <c:f>Sheet1!$B$1:$C$1</c:f>
              <c:strCache>
                <c:ptCount val="2"/>
                <c:pt idx="0">
                  <c:v>2023</c:v>
                </c:pt>
                <c:pt idx="1">
                  <c:v>2021</c:v>
                </c:pt>
              </c:strCache>
            </c:strRef>
          </c:cat>
          <c:val>
            <c:numRef>
              <c:f>Sheet1!$B$7:$C$7</c:f>
              <c:numCache>
                <c:formatCode>General</c:formatCode>
                <c:ptCount val="2"/>
                <c:pt idx="0">
                  <c:v>95</c:v>
                </c:pt>
                <c:pt idx="1">
                  <c:v>94</c:v>
                </c:pt>
              </c:numCache>
            </c:numRef>
          </c:val>
          <c:extLst>
            <c:ext xmlns:c16="http://schemas.microsoft.com/office/drawing/2014/chart" uri="{C3380CC4-5D6E-409C-BE32-E72D297353CC}">
              <c16:uniqueId val="{0000000F-7D26-499C-9625-3EA729ABD87B}"/>
            </c:ext>
          </c:extLst>
        </c:ser>
        <c:dLbls>
          <c:showLegendKey val="0"/>
          <c:showVal val="0"/>
          <c:showCatName val="0"/>
          <c:showSerName val="0"/>
          <c:showPercent val="0"/>
          <c:showBubbleSize val="0"/>
        </c:dLbls>
        <c:gapWidth val="100"/>
        <c:overlap val="100"/>
        <c:axId val="832965320"/>
        <c:axId val="832967480"/>
      </c:barChart>
      <c:valAx>
        <c:axId val="832967480"/>
        <c:scaling>
          <c:orientation val="minMax"/>
          <c:max val="1"/>
          <c:min val="0"/>
        </c:scaling>
        <c:delete val="0"/>
        <c:axPos val="t"/>
        <c:numFmt formatCode="0%" sourceLinked="0"/>
        <c:majorTickMark val="out"/>
        <c:minorTickMark val="none"/>
        <c:tickLblPos val="high"/>
        <c:spPr>
          <a:ln>
            <a:noFill/>
          </a:ln>
        </c:spPr>
        <c:txPr>
          <a:bodyPr/>
          <a:lstStyle/>
          <a:p>
            <a:pPr>
              <a:defRPr>
                <a:solidFill>
                  <a:srgbClr val="333333"/>
                </a:solidFill>
              </a:defRPr>
            </a:pPr>
            <a:endParaRPr lang="et-EE"/>
          </a:p>
        </c:txPr>
        <c:crossAx val="832965320"/>
        <c:crosses val="autoZero"/>
        <c:crossBetween val="between"/>
      </c:valAx>
      <c:catAx>
        <c:axId val="832965320"/>
        <c:scaling>
          <c:orientation val="maxMin"/>
        </c:scaling>
        <c:delete val="0"/>
        <c:axPos val="l"/>
        <c:numFmt formatCode="General" sourceLinked="1"/>
        <c:majorTickMark val="out"/>
        <c:minorTickMark val="none"/>
        <c:tickLblPos val="nextTo"/>
        <c:spPr>
          <a:ln>
            <a:noFill/>
          </a:ln>
        </c:spPr>
        <c:txPr>
          <a:bodyPr/>
          <a:lstStyle/>
          <a:p>
            <a:pPr>
              <a:defRPr>
                <a:solidFill>
                  <a:srgbClr val="333333"/>
                </a:solidFill>
              </a:defRPr>
            </a:pPr>
            <a:endParaRPr lang="et-EE"/>
          </a:p>
        </c:txPr>
        <c:crossAx val="832967480"/>
        <c:crosses val="autoZero"/>
        <c:auto val="1"/>
        <c:lblAlgn val="ctr"/>
        <c:lblOffset val="100"/>
        <c:noMultiLvlLbl val="0"/>
      </c:catAx>
      <c:spPr>
        <a:ln w="12700"/>
      </c:spPr>
    </c:plotArea>
    <c:legend>
      <c:legendPos val="t"/>
      <c:overlay val="0"/>
      <c:txPr>
        <a:bodyPr/>
        <a:lstStyle/>
        <a:p>
          <a:pPr>
            <a:defRPr>
              <a:solidFill>
                <a:schemeClr val="tx1">
                  <a:lumMod val="50000"/>
                </a:schemeClr>
              </a:solidFill>
            </a:defRPr>
          </a:pPr>
          <a:endParaRPr lang="et-EE"/>
        </a:p>
      </c:txPr>
    </c:legend>
    <c:plotVisOnly val="1"/>
    <c:dispBlanksAs val="gap"/>
    <c:showDLblsOverMax val="0"/>
  </c:chart>
  <c:txPr>
    <a:bodyPr/>
    <a:lstStyle/>
    <a:p>
      <a:pPr>
        <a:defRPr sz="1000">
          <a:solidFill>
            <a:schemeClr val="tx1"/>
          </a:solidFill>
          <a:latin typeface="+mn-lt"/>
        </a:defRPr>
      </a:pPr>
      <a:endParaRPr lang="et-EE"/>
    </a:p>
  </c:txPr>
  <c:externalData r:id="rId2">
    <c:autoUpdate val="0"/>
  </c:externalData>
  <c:userShapes r:id="rId3"/>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32584216148545E-2"/>
          <c:y val="3.1253413373508544E-2"/>
          <c:w val="0.70651281262734889"/>
          <c:h val="0.73327827608025897"/>
        </c:manualLayout>
      </c:layout>
      <c:barChart>
        <c:barDir val="bar"/>
        <c:grouping val="clustered"/>
        <c:varyColors val="0"/>
        <c:ser>
          <c:idx val="0"/>
          <c:order val="0"/>
          <c:tx>
            <c:strRef>
              <c:f>Sheet1!$B$1</c:f>
              <c:strCache>
                <c:ptCount val="1"/>
                <c:pt idx="0">
                  <c:v>Column2</c:v>
                </c:pt>
              </c:strCache>
            </c:strRef>
          </c:tx>
          <c:spPr>
            <a:solidFill>
              <a:schemeClr val="bg2">
                <a:lumMod val="75000"/>
              </a:schemeClr>
            </a:solidFill>
          </c:spPr>
          <c:invertIfNegative val="0"/>
          <c:dLbls>
            <c:numFmt formatCode="0\%" sourceLinked="0"/>
            <c:spPr>
              <a:noFill/>
              <a:ln>
                <a:noFill/>
              </a:ln>
              <a:effectLst/>
            </c:spPr>
            <c:txPr>
              <a:bodyPr wrap="square" lIns="38100" tIns="19050" rIns="38100" bIns="19050" anchor="ctr">
                <a:spAutoFit/>
              </a:bodyPr>
              <a:lstStyle/>
              <a:p>
                <a:pPr>
                  <a:defRPr sz="1000">
                    <a:solidFill>
                      <a:schemeClr val="tx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15-19</c:v>
                </c:pt>
                <c:pt idx="1">
                  <c:v>20-29</c:v>
                </c:pt>
                <c:pt idx="2">
                  <c:v>30-39</c:v>
                </c:pt>
                <c:pt idx="3">
                  <c:v>40-49</c:v>
                </c:pt>
                <c:pt idx="4">
                  <c:v>50-59</c:v>
                </c:pt>
                <c:pt idx="5">
                  <c:v>60-74</c:v>
                </c:pt>
                <c:pt idx="7">
                  <c:v>15-20</c:v>
                </c:pt>
                <c:pt idx="8">
                  <c:v>21-74</c:v>
                </c:pt>
                <c:pt idx="10">
                  <c:v>MEES</c:v>
                </c:pt>
                <c:pt idx="11">
                  <c:v>NAINE</c:v>
                </c:pt>
                <c:pt idx="13">
                  <c:v>Eestlane</c:v>
                </c:pt>
                <c:pt idx="14">
                  <c:v>Muu rahvus</c:v>
                </c:pt>
              </c:strCache>
            </c:strRef>
          </c:cat>
          <c:val>
            <c:numRef>
              <c:f>Sheet1!$B$2:$B$16</c:f>
              <c:numCache>
                <c:formatCode>General</c:formatCode>
                <c:ptCount val="15"/>
                <c:pt idx="0">
                  <c:v>7</c:v>
                </c:pt>
                <c:pt idx="1">
                  <c:v>13</c:v>
                </c:pt>
                <c:pt idx="2">
                  <c:v>20</c:v>
                </c:pt>
                <c:pt idx="3">
                  <c:v>19</c:v>
                </c:pt>
                <c:pt idx="4">
                  <c:v>17</c:v>
                </c:pt>
                <c:pt idx="5">
                  <c:v>23</c:v>
                </c:pt>
                <c:pt idx="7">
                  <c:v>11</c:v>
                </c:pt>
                <c:pt idx="8">
                  <c:v>89</c:v>
                </c:pt>
                <c:pt idx="10">
                  <c:v>49</c:v>
                </c:pt>
                <c:pt idx="11">
                  <c:v>51</c:v>
                </c:pt>
                <c:pt idx="13">
                  <c:v>66</c:v>
                </c:pt>
                <c:pt idx="14">
                  <c:v>34</c:v>
                </c:pt>
              </c:numCache>
            </c:numRef>
          </c:val>
          <c:extLst>
            <c:ext xmlns:c16="http://schemas.microsoft.com/office/drawing/2014/chart" uri="{C3380CC4-5D6E-409C-BE32-E72D297353CC}">
              <c16:uniqueId val="{00000000-DF61-4C2B-A73B-E29D8E341B77}"/>
            </c:ext>
          </c:extLst>
        </c:ser>
        <c:dLbls>
          <c:showLegendKey val="0"/>
          <c:showVal val="0"/>
          <c:showCatName val="0"/>
          <c:showSerName val="0"/>
          <c:showPercent val="0"/>
          <c:showBubbleSize val="0"/>
        </c:dLbls>
        <c:gapWidth val="40"/>
        <c:axId val="879597272"/>
        <c:axId val="879603936"/>
      </c:barChart>
      <c:catAx>
        <c:axId val="879597272"/>
        <c:scaling>
          <c:orientation val="maxMin"/>
        </c:scaling>
        <c:delete val="1"/>
        <c:axPos val="l"/>
        <c:numFmt formatCode="General" sourceLinked="0"/>
        <c:majorTickMark val="out"/>
        <c:minorTickMark val="none"/>
        <c:tickLblPos val="nextTo"/>
        <c:crossAx val="879603936"/>
        <c:crosses val="autoZero"/>
        <c:auto val="1"/>
        <c:lblAlgn val="ctr"/>
        <c:lblOffset val="100"/>
        <c:noMultiLvlLbl val="0"/>
      </c:catAx>
      <c:valAx>
        <c:axId val="879603936"/>
        <c:scaling>
          <c:orientation val="minMax"/>
          <c:max val="110"/>
          <c:min val="0"/>
        </c:scaling>
        <c:delete val="0"/>
        <c:axPos val="t"/>
        <c:numFmt formatCode="General" sourceLinked="1"/>
        <c:majorTickMark val="out"/>
        <c:minorTickMark val="none"/>
        <c:tickLblPos val="none"/>
        <c:spPr>
          <a:ln>
            <a:noFill/>
          </a:ln>
        </c:spPr>
        <c:crossAx val="879597272"/>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32584216148545E-2"/>
          <c:y val="3.1253413373508544E-2"/>
          <c:w val="0.70651281262734889"/>
          <c:h val="0.9310579701724242"/>
        </c:manualLayout>
      </c:layout>
      <c:barChart>
        <c:barDir val="bar"/>
        <c:grouping val="clustered"/>
        <c:varyColors val="0"/>
        <c:ser>
          <c:idx val="0"/>
          <c:order val="0"/>
          <c:tx>
            <c:strRef>
              <c:f>Sheet1!$B$1</c:f>
              <c:strCache>
                <c:ptCount val="1"/>
                <c:pt idx="0">
                  <c:v>Column2</c:v>
                </c:pt>
              </c:strCache>
            </c:strRef>
          </c:tx>
          <c:spPr>
            <a:solidFill>
              <a:schemeClr val="bg2">
                <a:lumMod val="75000"/>
              </a:schemeClr>
            </a:solidFill>
          </c:spPr>
          <c:invertIfNegative val="0"/>
          <c:dLbls>
            <c:numFmt formatCode="0\%" sourceLinked="0"/>
            <c:spPr>
              <a:noFill/>
              <a:ln>
                <a:noFill/>
              </a:ln>
              <a:effectLst/>
            </c:spPr>
            <c:txPr>
              <a:bodyPr wrap="square" lIns="38100" tIns="19050" rIns="38100" bIns="19050" anchor="ctr">
                <a:spAutoFit/>
              </a:bodyPr>
              <a:lstStyle/>
              <a:p>
                <a:pPr>
                  <a:defRPr sz="1000">
                    <a:solidFill>
                      <a:schemeClr val="tx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Tallinn</c:v>
                </c:pt>
                <c:pt idx="1">
                  <c:v>Tartu, Pärnu, Narva, Kohtla-Järve</c:v>
                </c:pt>
                <c:pt idx="2">
                  <c:v>Muud linn</c:v>
                </c:pt>
                <c:pt idx="3">
                  <c:v>maa-asula (alevik, küla)</c:v>
                </c:pt>
                <c:pt idx="5">
                  <c:v>Põhja-Eesti</c:v>
                </c:pt>
                <c:pt idx="6">
                  <c:v>Lääne-Eesti</c:v>
                </c:pt>
                <c:pt idx="7">
                  <c:v>Kesk-Eesti</c:v>
                </c:pt>
                <c:pt idx="8">
                  <c:v>Kirde-Eesti</c:v>
                </c:pt>
                <c:pt idx="9">
                  <c:v>Lõuna-Eesti</c:v>
                </c:pt>
                <c:pt idx="11">
                  <c:v>Jah</c:v>
                </c:pt>
                <c:pt idx="12">
                  <c:v>Ei</c:v>
                </c:pt>
                <c:pt idx="14">
                  <c:v>kuni 600 eurot</c:v>
                </c:pt>
                <c:pt idx="15">
                  <c:v>601-1000 eurot</c:v>
                </c:pt>
                <c:pt idx="16">
                  <c:v>1001-1500 eurot</c:v>
                </c:pt>
                <c:pt idx="17">
                  <c:v>üle 1500 euro</c:v>
                </c:pt>
                <c:pt idx="18">
                  <c:v>puudus/keeldus</c:v>
                </c:pt>
              </c:strCache>
            </c:strRef>
          </c:cat>
          <c:val>
            <c:numRef>
              <c:f>Sheet1!$B$2:$B$20</c:f>
              <c:numCache>
                <c:formatCode>General</c:formatCode>
                <c:ptCount val="19"/>
                <c:pt idx="0">
                  <c:v>34</c:v>
                </c:pt>
                <c:pt idx="1">
                  <c:v>17</c:v>
                </c:pt>
                <c:pt idx="2">
                  <c:v>17</c:v>
                </c:pt>
                <c:pt idx="3">
                  <c:v>33</c:v>
                </c:pt>
                <c:pt idx="5">
                  <c:v>47</c:v>
                </c:pt>
                <c:pt idx="6">
                  <c:v>11</c:v>
                </c:pt>
                <c:pt idx="7">
                  <c:v>9</c:v>
                </c:pt>
                <c:pt idx="8">
                  <c:v>10</c:v>
                </c:pt>
                <c:pt idx="9">
                  <c:v>23</c:v>
                </c:pt>
                <c:pt idx="11">
                  <c:v>87</c:v>
                </c:pt>
                <c:pt idx="12">
                  <c:v>13</c:v>
                </c:pt>
                <c:pt idx="14">
                  <c:v>18</c:v>
                </c:pt>
                <c:pt idx="15">
                  <c:v>25</c:v>
                </c:pt>
                <c:pt idx="16">
                  <c:v>18</c:v>
                </c:pt>
                <c:pt idx="17">
                  <c:v>15</c:v>
                </c:pt>
                <c:pt idx="18">
                  <c:v>24</c:v>
                </c:pt>
              </c:numCache>
            </c:numRef>
          </c:val>
          <c:extLst>
            <c:ext xmlns:c16="http://schemas.microsoft.com/office/drawing/2014/chart" uri="{C3380CC4-5D6E-409C-BE32-E72D297353CC}">
              <c16:uniqueId val="{00000000-1BD6-454C-B382-F1A2FDA277AE}"/>
            </c:ext>
          </c:extLst>
        </c:ser>
        <c:dLbls>
          <c:showLegendKey val="0"/>
          <c:showVal val="0"/>
          <c:showCatName val="0"/>
          <c:showSerName val="0"/>
          <c:showPercent val="0"/>
          <c:showBubbleSize val="0"/>
        </c:dLbls>
        <c:gapWidth val="40"/>
        <c:axId val="879597272"/>
        <c:axId val="879603936"/>
      </c:barChart>
      <c:catAx>
        <c:axId val="879597272"/>
        <c:scaling>
          <c:orientation val="maxMin"/>
        </c:scaling>
        <c:delete val="1"/>
        <c:axPos val="l"/>
        <c:numFmt formatCode="General" sourceLinked="0"/>
        <c:majorTickMark val="out"/>
        <c:minorTickMark val="none"/>
        <c:tickLblPos val="nextTo"/>
        <c:crossAx val="879603936"/>
        <c:crosses val="autoZero"/>
        <c:auto val="1"/>
        <c:lblAlgn val="ctr"/>
        <c:lblOffset val="100"/>
        <c:noMultiLvlLbl val="0"/>
      </c:catAx>
      <c:valAx>
        <c:axId val="879603936"/>
        <c:scaling>
          <c:orientation val="minMax"/>
          <c:max val="110"/>
          <c:min val="0"/>
        </c:scaling>
        <c:delete val="0"/>
        <c:axPos val="t"/>
        <c:numFmt formatCode="General" sourceLinked="1"/>
        <c:majorTickMark val="out"/>
        <c:minorTickMark val="none"/>
        <c:tickLblPos val="none"/>
        <c:spPr>
          <a:ln>
            <a:noFill/>
          </a:ln>
        </c:spPr>
        <c:crossAx val="879597272"/>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735717898608532E-2"/>
          <c:y val="4.6572297225165218E-2"/>
          <c:w val="0.86875712053155374"/>
          <c:h val="0.91653763309670699"/>
        </c:manualLayout>
      </c:layout>
      <c:barChart>
        <c:barDir val="bar"/>
        <c:grouping val="clustered"/>
        <c:varyColors val="0"/>
        <c:ser>
          <c:idx val="0"/>
          <c:order val="0"/>
          <c:tx>
            <c:strRef>
              <c:f>Sheet1!$B$1</c:f>
              <c:strCache>
                <c:ptCount val="1"/>
                <c:pt idx="0">
                  <c:v>hasartmängud kokku</c:v>
                </c:pt>
              </c:strCache>
            </c:strRef>
          </c:tx>
          <c:spPr>
            <a:solidFill>
              <a:srgbClr val="802AB7">
                <a:lumMod val="60000"/>
                <a:lumOff val="40000"/>
              </a:srgbClr>
            </a:solidFill>
            <a:ln w="6350">
              <a:noFill/>
            </a:ln>
          </c:spPr>
          <c:invertIfNegative val="0"/>
          <c:dPt>
            <c:idx val="0"/>
            <c:invertIfNegative val="0"/>
            <c:bubble3D val="0"/>
            <c:extLst>
              <c:ext xmlns:c16="http://schemas.microsoft.com/office/drawing/2014/chart" uri="{C3380CC4-5D6E-409C-BE32-E72D297353CC}">
                <c16:uniqueId val="{00000000-2091-4FB5-BF8F-2841BCF4C105}"/>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numCache>
            </c:numRef>
          </c:val>
          <c:extLst>
            <c:ext xmlns:c16="http://schemas.microsoft.com/office/drawing/2014/chart" uri="{C3380CC4-5D6E-409C-BE32-E72D297353CC}">
              <c16:uniqueId val="{00000004-2091-4FB5-BF8F-2841BCF4C105}"/>
            </c:ext>
          </c:extLst>
        </c:ser>
        <c:ser>
          <c:idx val="1"/>
          <c:order val="1"/>
          <c:tx>
            <c:strRef>
              <c:f>Sheet1!$C$1</c:f>
              <c:strCache>
                <c:ptCount val="1"/>
                <c:pt idx="0">
                  <c:v>hasartmängud 2 aasta jooksul kokku</c:v>
                </c:pt>
              </c:strCache>
            </c:strRef>
          </c:tx>
          <c:spPr>
            <a:solidFill>
              <a:srgbClr val="802AB7">
                <a:lumMod val="75000"/>
              </a:srgbClr>
            </a:solidFill>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numCache>
            </c:numRef>
          </c:val>
          <c:extLst>
            <c:ext xmlns:c16="http://schemas.microsoft.com/office/drawing/2014/chart" uri="{C3380CC4-5D6E-409C-BE32-E72D297353CC}">
              <c16:uniqueId val="{00000005-2091-4FB5-BF8F-2841BCF4C105}"/>
            </c:ext>
          </c:extLst>
        </c:ser>
        <c:dLbls>
          <c:dLblPos val="outEnd"/>
          <c:showLegendKey val="0"/>
          <c:showVal val="1"/>
          <c:showCatName val="0"/>
          <c:showSerName val="0"/>
          <c:showPercent val="0"/>
          <c:showBubbleSize val="0"/>
        </c:dLbls>
        <c:gapWidth val="50"/>
        <c:overlap val="10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00"/>
          <c:min val="0"/>
        </c:scaling>
        <c:delete val="0"/>
        <c:axPos val="t"/>
        <c:numFmt formatCode="General" sourceLinked="1"/>
        <c:majorTickMark val="none"/>
        <c:minorTickMark val="none"/>
        <c:tickLblPos val="none"/>
        <c:spPr>
          <a:ln>
            <a:noFill/>
          </a:ln>
        </c:spPr>
        <c:crossAx val="352427984"/>
        <c:crosses val="autoZero"/>
        <c:crossBetween val="between"/>
      </c:valAx>
    </c:plotArea>
    <c:legend>
      <c:legendPos val="t"/>
      <c:overlay val="0"/>
    </c:legend>
    <c:plotVisOnly val="1"/>
    <c:dispBlanksAs val="gap"/>
    <c:showDLblsOverMax val="0"/>
  </c:chart>
  <c:txPr>
    <a:bodyPr/>
    <a:lstStyle/>
    <a:p>
      <a:pPr>
        <a:defRPr sz="1200">
          <a:solidFill>
            <a:schemeClr val="tx1"/>
          </a:solidFill>
        </a:defRPr>
      </a:pPr>
      <a:endParaRPr lang="et-EE"/>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735717898608532E-2"/>
          <c:y val="2.4136477391747343E-2"/>
          <c:w val="0.87739505273037532"/>
          <c:h val="0.93897347374613471"/>
        </c:manualLayout>
      </c:layout>
      <c:barChart>
        <c:barDir val="bar"/>
        <c:grouping val="clustered"/>
        <c:varyColors val="0"/>
        <c:ser>
          <c:idx val="0"/>
          <c:order val="0"/>
          <c:tx>
            <c:strRef>
              <c:f>Sheet1!$B$1</c:f>
              <c:strCache>
                <c:ptCount val="1"/>
                <c:pt idx="0">
                  <c:v>hasartmängud kokku</c:v>
                </c:pt>
              </c:strCache>
            </c:strRef>
          </c:tx>
          <c:spPr>
            <a:solidFill>
              <a:srgbClr val="802AB7">
                <a:lumMod val="60000"/>
                <a:lumOff val="40000"/>
              </a:srgbClr>
            </a:solidFill>
            <a:ln w="6350">
              <a:noFill/>
            </a:ln>
          </c:spPr>
          <c:invertIfNegative val="0"/>
          <c:dPt>
            <c:idx val="0"/>
            <c:invertIfNegative val="0"/>
            <c:bubble3D val="0"/>
            <c:extLst>
              <c:ext xmlns:c16="http://schemas.microsoft.com/office/drawing/2014/chart" uri="{C3380CC4-5D6E-409C-BE32-E72D297353CC}">
                <c16:uniqueId val="{00000000-009A-41F6-A114-D082974BDC03}"/>
              </c:ext>
            </c:extLst>
          </c:dPt>
          <c:dPt>
            <c:idx val="1"/>
            <c:invertIfNegative val="0"/>
            <c:bubble3D val="0"/>
            <c:extLst>
              <c:ext xmlns:c16="http://schemas.microsoft.com/office/drawing/2014/chart" uri="{C3380CC4-5D6E-409C-BE32-E72D297353CC}">
                <c16:uniqueId val="{00000001-009A-41F6-A114-D082974BDC03}"/>
              </c:ext>
            </c:extLst>
          </c:dPt>
          <c:dPt>
            <c:idx val="2"/>
            <c:invertIfNegative val="0"/>
            <c:bubble3D val="0"/>
            <c:extLst>
              <c:ext xmlns:c16="http://schemas.microsoft.com/office/drawing/2014/chart" uri="{C3380CC4-5D6E-409C-BE32-E72D297353CC}">
                <c16:uniqueId val="{00000002-009A-41F6-A114-D082974BDC03}"/>
              </c:ext>
            </c:extLst>
          </c:dPt>
          <c:dPt>
            <c:idx val="3"/>
            <c:invertIfNegative val="0"/>
            <c:bubble3D val="0"/>
            <c:extLst>
              <c:ext xmlns:c16="http://schemas.microsoft.com/office/drawing/2014/chart" uri="{C3380CC4-5D6E-409C-BE32-E72D297353CC}">
                <c16:uniqueId val="{00000003-009A-41F6-A114-D082974BDC03}"/>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Kokku</c:v>
                </c:pt>
                <c:pt idx="1">
                  <c:v>VanusHasart</c:v>
                </c:pt>
                <c:pt idx="2">
                  <c:v>15-19</c:v>
                </c:pt>
                <c:pt idx="3">
                  <c:v>20-29</c:v>
                </c:pt>
                <c:pt idx="4">
                  <c:v>30-39</c:v>
                </c:pt>
                <c:pt idx="5">
                  <c:v>40-49</c:v>
                </c:pt>
                <c:pt idx="6">
                  <c:v>50-59</c:v>
                </c:pt>
                <c:pt idx="7">
                  <c:v>60-74</c:v>
                </c:pt>
                <c:pt idx="8">
                  <c:v>VanHasGR</c:v>
                </c:pt>
                <c:pt idx="9">
                  <c:v>15-20</c:v>
                </c:pt>
                <c:pt idx="10">
                  <c:v>21-74</c:v>
                </c:pt>
                <c:pt idx="11">
                  <c:v>Sugu</c:v>
                </c:pt>
                <c:pt idx="12">
                  <c:v>Mees</c:v>
                </c:pt>
                <c:pt idx="13">
                  <c:v>Naine</c:v>
                </c:pt>
                <c:pt idx="14">
                  <c:v>Rahvus2</c:v>
                </c:pt>
                <c:pt idx="15">
                  <c:v>Eestlane</c:v>
                </c:pt>
                <c:pt idx="16">
                  <c:v>Muu rahvus</c:v>
                </c:pt>
              </c:strCache>
            </c:strRef>
          </c:cat>
          <c:val>
            <c:numRef>
              <c:f>Sheet1!$B$2:$B$18</c:f>
              <c:numCache>
                <c:formatCode>General</c:formatCode>
                <c:ptCount val="17"/>
                <c:pt idx="0" formatCode="0">
                  <c:v>70</c:v>
                </c:pt>
                <c:pt idx="2" formatCode="0">
                  <c:v>58</c:v>
                </c:pt>
                <c:pt idx="3" formatCode="0">
                  <c:v>81</c:v>
                </c:pt>
                <c:pt idx="4" formatCode="0">
                  <c:v>85</c:v>
                </c:pt>
                <c:pt idx="5" formatCode="0">
                  <c:v>76</c:v>
                </c:pt>
                <c:pt idx="6" formatCode="0">
                  <c:v>72</c:v>
                </c:pt>
                <c:pt idx="7" formatCode="0">
                  <c:v>46</c:v>
                </c:pt>
                <c:pt idx="9" formatCode="0">
                  <c:v>60</c:v>
                </c:pt>
                <c:pt idx="10" formatCode="0">
                  <c:v>71</c:v>
                </c:pt>
                <c:pt idx="12" formatCode="0">
                  <c:v>73</c:v>
                </c:pt>
                <c:pt idx="13" formatCode="0">
                  <c:v>68</c:v>
                </c:pt>
                <c:pt idx="15" formatCode="0">
                  <c:v>73</c:v>
                </c:pt>
                <c:pt idx="16" formatCode="0">
                  <c:v>64</c:v>
                </c:pt>
              </c:numCache>
            </c:numRef>
          </c:val>
          <c:extLst>
            <c:ext xmlns:c16="http://schemas.microsoft.com/office/drawing/2014/chart" uri="{C3380CC4-5D6E-409C-BE32-E72D297353CC}">
              <c16:uniqueId val="{00000004-009A-41F6-A114-D082974BDC03}"/>
            </c:ext>
          </c:extLst>
        </c:ser>
        <c:ser>
          <c:idx val="1"/>
          <c:order val="1"/>
          <c:tx>
            <c:strRef>
              <c:f>Sheet1!$C$1</c:f>
              <c:strCache>
                <c:ptCount val="1"/>
                <c:pt idx="0">
                  <c:v>hasartmängud 2 aasta jooksul kokku</c:v>
                </c:pt>
              </c:strCache>
            </c:strRef>
          </c:tx>
          <c:spPr>
            <a:solidFill>
              <a:srgbClr val="802AB7">
                <a:lumMod val="75000"/>
              </a:srgbClr>
            </a:solidFill>
          </c:spPr>
          <c:invertIfNegative val="0"/>
          <c:dLbls>
            <c:numFmt formatCode="0\%" sourceLinked="0"/>
            <c:spPr>
              <a:noFill/>
              <a:ln>
                <a:noFill/>
              </a:ln>
              <a:effectLst/>
            </c:spPr>
            <c:txPr>
              <a:bodyPr/>
              <a:lstStyle/>
              <a:p>
                <a:pPr>
                  <a:defRPr>
                    <a:solidFill>
                      <a:schemeClr val="bg1"/>
                    </a:solidFill>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Kokku</c:v>
                </c:pt>
                <c:pt idx="1">
                  <c:v>VanusHasart</c:v>
                </c:pt>
                <c:pt idx="2">
                  <c:v>15-19</c:v>
                </c:pt>
                <c:pt idx="3">
                  <c:v>20-29</c:v>
                </c:pt>
                <c:pt idx="4">
                  <c:v>30-39</c:v>
                </c:pt>
                <c:pt idx="5">
                  <c:v>40-49</c:v>
                </c:pt>
                <c:pt idx="6">
                  <c:v>50-59</c:v>
                </c:pt>
                <c:pt idx="7">
                  <c:v>60-74</c:v>
                </c:pt>
                <c:pt idx="8">
                  <c:v>VanHasGR</c:v>
                </c:pt>
                <c:pt idx="9">
                  <c:v>15-20</c:v>
                </c:pt>
                <c:pt idx="10">
                  <c:v>21-74</c:v>
                </c:pt>
                <c:pt idx="11">
                  <c:v>Sugu</c:v>
                </c:pt>
                <c:pt idx="12">
                  <c:v>Mees</c:v>
                </c:pt>
                <c:pt idx="13">
                  <c:v>Naine</c:v>
                </c:pt>
                <c:pt idx="14">
                  <c:v>Rahvus2</c:v>
                </c:pt>
                <c:pt idx="15">
                  <c:v>Eestlane</c:v>
                </c:pt>
                <c:pt idx="16">
                  <c:v>Muu rahvus</c:v>
                </c:pt>
              </c:strCache>
            </c:strRef>
          </c:cat>
          <c:val>
            <c:numRef>
              <c:f>Sheet1!$C$2:$C$18</c:f>
              <c:numCache>
                <c:formatCode>General</c:formatCode>
                <c:ptCount val="17"/>
                <c:pt idx="0" formatCode="0">
                  <c:v>50.11</c:v>
                </c:pt>
                <c:pt idx="2" formatCode="0">
                  <c:v>46.16</c:v>
                </c:pt>
                <c:pt idx="3" formatCode="0">
                  <c:v>59</c:v>
                </c:pt>
                <c:pt idx="4" formatCode="0">
                  <c:v>64.36</c:v>
                </c:pt>
                <c:pt idx="5" formatCode="0">
                  <c:v>54.21</c:v>
                </c:pt>
                <c:pt idx="6" formatCode="0">
                  <c:v>51.02</c:v>
                </c:pt>
                <c:pt idx="7" formatCode="0">
                  <c:v>27.98</c:v>
                </c:pt>
                <c:pt idx="9" formatCode="0">
                  <c:v>45.66</c:v>
                </c:pt>
                <c:pt idx="10" formatCode="0">
                  <c:v>50.47</c:v>
                </c:pt>
                <c:pt idx="12" formatCode="0">
                  <c:v>53.32</c:v>
                </c:pt>
                <c:pt idx="13" formatCode="0">
                  <c:v>47.09</c:v>
                </c:pt>
                <c:pt idx="15" formatCode="0">
                  <c:v>54.03</c:v>
                </c:pt>
                <c:pt idx="16" formatCode="0">
                  <c:v>41.93</c:v>
                </c:pt>
              </c:numCache>
            </c:numRef>
          </c:val>
          <c:extLst>
            <c:ext xmlns:c16="http://schemas.microsoft.com/office/drawing/2014/chart" uri="{C3380CC4-5D6E-409C-BE32-E72D297353CC}">
              <c16:uniqueId val="{00000005-009A-41F6-A114-D082974BDC03}"/>
            </c:ext>
          </c:extLst>
        </c:ser>
        <c:dLbls>
          <c:dLblPos val="outEnd"/>
          <c:showLegendKey val="0"/>
          <c:showVal val="1"/>
          <c:showCatName val="0"/>
          <c:showSerName val="0"/>
          <c:showPercent val="0"/>
          <c:showBubbleSize val="0"/>
        </c:dLbls>
        <c:gapWidth val="50"/>
        <c:overlap val="10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10"/>
          <c:min val="0"/>
        </c:scaling>
        <c:delete val="0"/>
        <c:axPos val="t"/>
        <c:numFmt formatCode="0"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735717898608532E-2"/>
          <c:y val="2.4136477391747343E-2"/>
          <c:w val="0.87739505273037532"/>
          <c:h val="0.93897347374613471"/>
        </c:manualLayout>
      </c:layout>
      <c:barChart>
        <c:barDir val="bar"/>
        <c:grouping val="clustered"/>
        <c:varyColors val="0"/>
        <c:ser>
          <c:idx val="0"/>
          <c:order val="0"/>
          <c:tx>
            <c:strRef>
              <c:f>Sheet1!$B$1</c:f>
              <c:strCache>
                <c:ptCount val="1"/>
                <c:pt idx="0">
                  <c:v>hasartmängud kokku</c:v>
                </c:pt>
              </c:strCache>
            </c:strRef>
          </c:tx>
          <c:spPr>
            <a:solidFill>
              <a:srgbClr val="802AB7">
                <a:lumMod val="60000"/>
                <a:lumOff val="40000"/>
              </a:srgbClr>
            </a:solidFill>
            <a:ln w="6350">
              <a:noFill/>
            </a:ln>
          </c:spPr>
          <c:invertIfNegative val="0"/>
          <c:dPt>
            <c:idx val="0"/>
            <c:invertIfNegative val="0"/>
            <c:bubble3D val="0"/>
            <c:extLst>
              <c:ext xmlns:c16="http://schemas.microsoft.com/office/drawing/2014/chart" uri="{C3380CC4-5D6E-409C-BE32-E72D297353CC}">
                <c16:uniqueId val="{00000000-D1FB-42FA-A4D5-22FC1E0A177A}"/>
              </c:ext>
            </c:extLst>
          </c:dPt>
          <c:dPt>
            <c:idx val="1"/>
            <c:invertIfNegative val="0"/>
            <c:bubble3D val="0"/>
            <c:extLst>
              <c:ext xmlns:c16="http://schemas.microsoft.com/office/drawing/2014/chart" uri="{C3380CC4-5D6E-409C-BE32-E72D297353CC}">
                <c16:uniqueId val="{00000001-D1FB-42FA-A4D5-22FC1E0A177A}"/>
              </c:ext>
            </c:extLst>
          </c:dPt>
          <c:dPt>
            <c:idx val="2"/>
            <c:invertIfNegative val="0"/>
            <c:bubble3D val="0"/>
            <c:extLst>
              <c:ext xmlns:c16="http://schemas.microsoft.com/office/drawing/2014/chart" uri="{C3380CC4-5D6E-409C-BE32-E72D297353CC}">
                <c16:uniqueId val="{00000002-D1FB-42FA-A4D5-22FC1E0A177A}"/>
              </c:ext>
            </c:extLst>
          </c:dPt>
          <c:dPt>
            <c:idx val="3"/>
            <c:invertIfNegative val="0"/>
            <c:bubble3D val="0"/>
            <c:extLst>
              <c:ext xmlns:c16="http://schemas.microsoft.com/office/drawing/2014/chart" uri="{C3380CC4-5D6E-409C-BE32-E72D297353CC}">
                <c16:uniqueId val="{00000003-D1FB-42FA-A4D5-22FC1E0A177A}"/>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Kokku</c:v>
                </c:pt>
                <c:pt idx="1">
                  <c:v>VanusHasart</c:v>
                </c:pt>
                <c:pt idx="2">
                  <c:v>15-19</c:v>
                </c:pt>
                <c:pt idx="3">
                  <c:v>20-29</c:v>
                </c:pt>
                <c:pt idx="4">
                  <c:v>30-39</c:v>
                </c:pt>
                <c:pt idx="5">
                  <c:v>40-49</c:v>
                </c:pt>
                <c:pt idx="6">
                  <c:v>50-59</c:v>
                </c:pt>
                <c:pt idx="7">
                  <c:v>60-74</c:v>
                </c:pt>
                <c:pt idx="8">
                  <c:v>VanHasGR</c:v>
                </c:pt>
                <c:pt idx="9">
                  <c:v>15-20</c:v>
                </c:pt>
                <c:pt idx="10">
                  <c:v>21-74</c:v>
                </c:pt>
                <c:pt idx="11">
                  <c:v>Sugu</c:v>
                </c:pt>
                <c:pt idx="12">
                  <c:v>Mees</c:v>
                </c:pt>
                <c:pt idx="13">
                  <c:v>Naine</c:v>
                </c:pt>
                <c:pt idx="14">
                  <c:v>Rahvus2</c:v>
                </c:pt>
                <c:pt idx="15">
                  <c:v>Eestlane</c:v>
                </c:pt>
                <c:pt idx="16">
                  <c:v>Muu rahvus</c:v>
                </c:pt>
              </c:strCache>
            </c:strRef>
          </c:cat>
          <c:val>
            <c:numRef>
              <c:f>Sheet1!$B$2:$B$18</c:f>
              <c:numCache>
                <c:formatCode>General</c:formatCode>
                <c:ptCount val="17"/>
                <c:pt idx="0" formatCode="0">
                  <c:v>84</c:v>
                </c:pt>
                <c:pt idx="2" formatCode="0">
                  <c:v>73</c:v>
                </c:pt>
                <c:pt idx="3" formatCode="0">
                  <c:v>91</c:v>
                </c:pt>
                <c:pt idx="4" formatCode="0">
                  <c:v>91</c:v>
                </c:pt>
                <c:pt idx="5" formatCode="0">
                  <c:v>88</c:v>
                </c:pt>
                <c:pt idx="6" formatCode="0">
                  <c:v>83</c:v>
                </c:pt>
                <c:pt idx="7" formatCode="0">
                  <c:v>76</c:v>
                </c:pt>
                <c:pt idx="9" formatCode="0">
                  <c:v>73</c:v>
                </c:pt>
                <c:pt idx="10" formatCode="0">
                  <c:v>85</c:v>
                </c:pt>
                <c:pt idx="12" formatCode="0">
                  <c:v>86</c:v>
                </c:pt>
                <c:pt idx="13" formatCode="0">
                  <c:v>83</c:v>
                </c:pt>
                <c:pt idx="15" formatCode="0">
                  <c:v>87</c:v>
                </c:pt>
                <c:pt idx="16" formatCode="0">
                  <c:v>78</c:v>
                </c:pt>
              </c:numCache>
            </c:numRef>
          </c:val>
          <c:extLst>
            <c:ext xmlns:c16="http://schemas.microsoft.com/office/drawing/2014/chart" uri="{C3380CC4-5D6E-409C-BE32-E72D297353CC}">
              <c16:uniqueId val="{00000004-D1FB-42FA-A4D5-22FC1E0A177A}"/>
            </c:ext>
          </c:extLst>
        </c:ser>
        <c:ser>
          <c:idx val="1"/>
          <c:order val="1"/>
          <c:tx>
            <c:strRef>
              <c:f>Sheet1!$C$1</c:f>
              <c:strCache>
                <c:ptCount val="1"/>
                <c:pt idx="0">
                  <c:v>hasartmängud 2 aasta jooksul kokku</c:v>
                </c:pt>
              </c:strCache>
            </c:strRef>
          </c:tx>
          <c:spPr>
            <a:solidFill>
              <a:srgbClr val="802AB7">
                <a:lumMod val="75000"/>
              </a:srgbClr>
            </a:solidFill>
          </c:spPr>
          <c:invertIfNegative val="0"/>
          <c:dLbls>
            <c:numFmt formatCode="0\%" sourceLinked="0"/>
            <c:spPr>
              <a:noFill/>
              <a:ln>
                <a:noFill/>
              </a:ln>
              <a:effectLst/>
            </c:spPr>
            <c:txPr>
              <a:bodyPr/>
              <a:lstStyle/>
              <a:p>
                <a:pPr>
                  <a:defRPr>
                    <a:solidFill>
                      <a:schemeClr val="bg1"/>
                    </a:solidFill>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Kokku</c:v>
                </c:pt>
                <c:pt idx="1">
                  <c:v>VanusHasart</c:v>
                </c:pt>
                <c:pt idx="2">
                  <c:v>15-19</c:v>
                </c:pt>
                <c:pt idx="3">
                  <c:v>20-29</c:v>
                </c:pt>
                <c:pt idx="4">
                  <c:v>30-39</c:v>
                </c:pt>
                <c:pt idx="5">
                  <c:v>40-49</c:v>
                </c:pt>
                <c:pt idx="6">
                  <c:v>50-59</c:v>
                </c:pt>
                <c:pt idx="7">
                  <c:v>60-74</c:v>
                </c:pt>
                <c:pt idx="8">
                  <c:v>VanHasGR</c:v>
                </c:pt>
                <c:pt idx="9">
                  <c:v>15-20</c:v>
                </c:pt>
                <c:pt idx="10">
                  <c:v>21-74</c:v>
                </c:pt>
                <c:pt idx="11">
                  <c:v>Sugu</c:v>
                </c:pt>
                <c:pt idx="12">
                  <c:v>Mees</c:v>
                </c:pt>
                <c:pt idx="13">
                  <c:v>Naine</c:v>
                </c:pt>
                <c:pt idx="14">
                  <c:v>Rahvus2</c:v>
                </c:pt>
                <c:pt idx="15">
                  <c:v>Eestlane</c:v>
                </c:pt>
                <c:pt idx="16">
                  <c:v>Muu rahvus</c:v>
                </c:pt>
              </c:strCache>
            </c:strRef>
          </c:cat>
          <c:val>
            <c:numRef>
              <c:f>Sheet1!$C$2:$C$18</c:f>
              <c:numCache>
                <c:formatCode>General</c:formatCode>
                <c:ptCount val="17"/>
                <c:pt idx="0" formatCode="0">
                  <c:v>65</c:v>
                </c:pt>
                <c:pt idx="2" formatCode="0">
                  <c:v>58</c:v>
                </c:pt>
                <c:pt idx="3" formatCode="0">
                  <c:v>74</c:v>
                </c:pt>
                <c:pt idx="4" formatCode="0">
                  <c:v>73</c:v>
                </c:pt>
                <c:pt idx="5" formatCode="0">
                  <c:v>68</c:v>
                </c:pt>
                <c:pt idx="6" formatCode="0">
                  <c:v>65</c:v>
                </c:pt>
                <c:pt idx="7" formatCode="0">
                  <c:v>53</c:v>
                </c:pt>
                <c:pt idx="9" formatCode="0">
                  <c:v>60</c:v>
                </c:pt>
                <c:pt idx="10" formatCode="0">
                  <c:v>67</c:v>
                </c:pt>
                <c:pt idx="12" formatCode="0">
                  <c:v>67</c:v>
                </c:pt>
                <c:pt idx="13" formatCode="0">
                  <c:v>64</c:v>
                </c:pt>
                <c:pt idx="15" formatCode="0">
                  <c:v>69</c:v>
                </c:pt>
                <c:pt idx="16" formatCode="0">
                  <c:v>55</c:v>
                </c:pt>
              </c:numCache>
            </c:numRef>
          </c:val>
          <c:extLst>
            <c:ext xmlns:c16="http://schemas.microsoft.com/office/drawing/2014/chart" uri="{C3380CC4-5D6E-409C-BE32-E72D297353CC}">
              <c16:uniqueId val="{00000005-D1FB-42FA-A4D5-22FC1E0A177A}"/>
            </c:ext>
          </c:extLst>
        </c:ser>
        <c:dLbls>
          <c:dLblPos val="outEnd"/>
          <c:showLegendKey val="0"/>
          <c:showVal val="1"/>
          <c:showCatName val="0"/>
          <c:showSerName val="0"/>
          <c:showPercent val="0"/>
          <c:showBubbleSize val="0"/>
        </c:dLbls>
        <c:gapWidth val="50"/>
        <c:overlap val="10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10"/>
          <c:min val="0"/>
        </c:scaling>
        <c:delete val="0"/>
        <c:axPos val="t"/>
        <c:numFmt formatCode="0"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735717898608532E-2"/>
          <c:y val="2.4136477391747343E-2"/>
          <c:w val="0.87739505273037532"/>
          <c:h val="0.93897347374613471"/>
        </c:manualLayout>
      </c:layout>
      <c:barChart>
        <c:barDir val="bar"/>
        <c:grouping val="clustered"/>
        <c:varyColors val="0"/>
        <c:ser>
          <c:idx val="0"/>
          <c:order val="0"/>
          <c:tx>
            <c:strRef>
              <c:f>Sheet1!$B$1</c:f>
              <c:strCache>
                <c:ptCount val="1"/>
                <c:pt idx="0">
                  <c:v>hasartmängud kokku</c:v>
                </c:pt>
              </c:strCache>
            </c:strRef>
          </c:tx>
          <c:spPr>
            <a:solidFill>
              <a:srgbClr val="802AB7">
                <a:lumMod val="60000"/>
                <a:lumOff val="40000"/>
              </a:srgbClr>
            </a:solidFill>
            <a:ln w="6350">
              <a:noFill/>
            </a:ln>
          </c:spPr>
          <c:invertIfNegative val="0"/>
          <c:dPt>
            <c:idx val="0"/>
            <c:invertIfNegative val="0"/>
            <c:bubble3D val="0"/>
            <c:extLst>
              <c:ext xmlns:c16="http://schemas.microsoft.com/office/drawing/2014/chart" uri="{C3380CC4-5D6E-409C-BE32-E72D297353CC}">
                <c16:uniqueId val="{00000000-82BE-4A83-A19B-6DB60F5909BB}"/>
              </c:ext>
            </c:extLst>
          </c:dPt>
          <c:dPt>
            <c:idx val="1"/>
            <c:invertIfNegative val="0"/>
            <c:bubble3D val="0"/>
            <c:extLst>
              <c:ext xmlns:c16="http://schemas.microsoft.com/office/drawing/2014/chart" uri="{C3380CC4-5D6E-409C-BE32-E72D297353CC}">
                <c16:uniqueId val="{00000001-82BE-4A83-A19B-6DB60F5909BB}"/>
              </c:ext>
            </c:extLst>
          </c:dPt>
          <c:dPt>
            <c:idx val="2"/>
            <c:invertIfNegative val="0"/>
            <c:bubble3D val="0"/>
            <c:extLst>
              <c:ext xmlns:c16="http://schemas.microsoft.com/office/drawing/2014/chart" uri="{C3380CC4-5D6E-409C-BE32-E72D297353CC}">
                <c16:uniqueId val="{00000002-82BE-4A83-A19B-6DB60F5909BB}"/>
              </c:ext>
            </c:extLst>
          </c:dPt>
          <c:dPt>
            <c:idx val="3"/>
            <c:invertIfNegative val="0"/>
            <c:bubble3D val="0"/>
            <c:extLst>
              <c:ext xmlns:c16="http://schemas.microsoft.com/office/drawing/2014/chart" uri="{C3380CC4-5D6E-409C-BE32-E72D297353CC}">
                <c16:uniqueId val="{00000003-82BE-4A83-A19B-6DB60F5909BB}"/>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Kokku</c:v>
                </c:pt>
                <c:pt idx="1">
                  <c:v>VanusHasart</c:v>
                </c:pt>
                <c:pt idx="2">
                  <c:v>15-19</c:v>
                </c:pt>
                <c:pt idx="3">
                  <c:v>20-29</c:v>
                </c:pt>
                <c:pt idx="4">
                  <c:v>30-39</c:v>
                </c:pt>
                <c:pt idx="5">
                  <c:v>40-49</c:v>
                </c:pt>
                <c:pt idx="6">
                  <c:v>50-59</c:v>
                </c:pt>
                <c:pt idx="7">
                  <c:v>60-74</c:v>
                </c:pt>
                <c:pt idx="8">
                  <c:v>VanHasGR</c:v>
                </c:pt>
                <c:pt idx="9">
                  <c:v>15-20</c:v>
                </c:pt>
                <c:pt idx="10">
                  <c:v>21-74</c:v>
                </c:pt>
                <c:pt idx="11">
                  <c:v>Sugu</c:v>
                </c:pt>
                <c:pt idx="12">
                  <c:v>Mees</c:v>
                </c:pt>
                <c:pt idx="13">
                  <c:v>Naine</c:v>
                </c:pt>
                <c:pt idx="14">
                  <c:v>Rahvus2</c:v>
                </c:pt>
                <c:pt idx="15">
                  <c:v>Eestlane</c:v>
                </c:pt>
                <c:pt idx="16">
                  <c:v>Muu rahvus</c:v>
                </c:pt>
              </c:strCache>
            </c:strRef>
          </c:cat>
          <c:val>
            <c:numRef>
              <c:f>Sheet1!$B$2:$B$18</c:f>
              <c:numCache>
                <c:formatCode>General</c:formatCode>
                <c:ptCount val="17"/>
                <c:pt idx="0">
                  <c:v>65</c:v>
                </c:pt>
                <c:pt idx="2">
                  <c:v>52</c:v>
                </c:pt>
                <c:pt idx="3">
                  <c:v>72</c:v>
                </c:pt>
                <c:pt idx="4">
                  <c:v>81</c:v>
                </c:pt>
                <c:pt idx="5">
                  <c:v>76</c:v>
                </c:pt>
                <c:pt idx="6">
                  <c:v>64</c:v>
                </c:pt>
                <c:pt idx="7">
                  <c:v>45</c:v>
                </c:pt>
                <c:pt idx="9">
                  <c:v>59</c:v>
                </c:pt>
                <c:pt idx="10">
                  <c:v>66</c:v>
                </c:pt>
                <c:pt idx="12">
                  <c:v>69</c:v>
                </c:pt>
                <c:pt idx="13">
                  <c:v>61</c:v>
                </c:pt>
                <c:pt idx="15">
                  <c:v>67</c:v>
                </c:pt>
                <c:pt idx="16">
                  <c:v>62</c:v>
                </c:pt>
              </c:numCache>
            </c:numRef>
          </c:val>
          <c:extLst>
            <c:ext xmlns:c16="http://schemas.microsoft.com/office/drawing/2014/chart" uri="{C3380CC4-5D6E-409C-BE32-E72D297353CC}">
              <c16:uniqueId val="{00000004-82BE-4A83-A19B-6DB60F5909BB}"/>
            </c:ext>
          </c:extLst>
        </c:ser>
        <c:ser>
          <c:idx val="1"/>
          <c:order val="1"/>
          <c:tx>
            <c:strRef>
              <c:f>Sheet1!$C$1</c:f>
              <c:strCache>
                <c:ptCount val="1"/>
                <c:pt idx="0">
                  <c:v>hasartmängud 2 aasta jooksul kokku</c:v>
                </c:pt>
              </c:strCache>
            </c:strRef>
          </c:tx>
          <c:spPr>
            <a:solidFill>
              <a:srgbClr val="802AB7">
                <a:lumMod val="75000"/>
              </a:srgbClr>
            </a:solidFill>
          </c:spPr>
          <c:invertIfNegative val="0"/>
          <c:dLbls>
            <c:numFmt formatCode="0\%" sourceLinked="0"/>
            <c:spPr>
              <a:noFill/>
              <a:ln>
                <a:noFill/>
              </a:ln>
              <a:effectLst/>
            </c:spPr>
            <c:txPr>
              <a:bodyPr/>
              <a:lstStyle/>
              <a:p>
                <a:pPr>
                  <a:defRPr>
                    <a:solidFill>
                      <a:schemeClr val="bg1"/>
                    </a:solidFill>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Kokku</c:v>
                </c:pt>
                <c:pt idx="1">
                  <c:v>VanusHasart</c:v>
                </c:pt>
                <c:pt idx="2">
                  <c:v>15-19</c:v>
                </c:pt>
                <c:pt idx="3">
                  <c:v>20-29</c:v>
                </c:pt>
                <c:pt idx="4">
                  <c:v>30-39</c:v>
                </c:pt>
                <c:pt idx="5">
                  <c:v>40-49</c:v>
                </c:pt>
                <c:pt idx="6">
                  <c:v>50-59</c:v>
                </c:pt>
                <c:pt idx="7">
                  <c:v>60-74</c:v>
                </c:pt>
                <c:pt idx="8">
                  <c:v>VanHasGR</c:v>
                </c:pt>
                <c:pt idx="9">
                  <c:v>15-20</c:v>
                </c:pt>
                <c:pt idx="10">
                  <c:v>21-74</c:v>
                </c:pt>
                <c:pt idx="11">
                  <c:v>Sugu</c:v>
                </c:pt>
                <c:pt idx="12">
                  <c:v>Mees</c:v>
                </c:pt>
                <c:pt idx="13">
                  <c:v>Naine</c:v>
                </c:pt>
                <c:pt idx="14">
                  <c:v>Rahvus2</c:v>
                </c:pt>
                <c:pt idx="15">
                  <c:v>Eestlane</c:v>
                </c:pt>
                <c:pt idx="16">
                  <c:v>Muu rahvus</c:v>
                </c:pt>
              </c:strCache>
            </c:strRef>
          </c:cat>
          <c:val>
            <c:numRef>
              <c:f>Sheet1!$C$2:$C$18</c:f>
              <c:numCache>
                <c:formatCode>General</c:formatCode>
                <c:ptCount val="17"/>
                <c:pt idx="0">
                  <c:v>47</c:v>
                </c:pt>
                <c:pt idx="2">
                  <c:v>42</c:v>
                </c:pt>
                <c:pt idx="3">
                  <c:v>56</c:v>
                </c:pt>
                <c:pt idx="4">
                  <c:v>63</c:v>
                </c:pt>
                <c:pt idx="5">
                  <c:v>53</c:v>
                </c:pt>
                <c:pt idx="6">
                  <c:v>39</c:v>
                </c:pt>
                <c:pt idx="7">
                  <c:v>29</c:v>
                </c:pt>
                <c:pt idx="9">
                  <c:v>47</c:v>
                </c:pt>
                <c:pt idx="10">
                  <c:v>47</c:v>
                </c:pt>
                <c:pt idx="12">
                  <c:v>50</c:v>
                </c:pt>
                <c:pt idx="13">
                  <c:v>44</c:v>
                </c:pt>
                <c:pt idx="15">
                  <c:v>50</c:v>
                </c:pt>
                <c:pt idx="16">
                  <c:v>40</c:v>
                </c:pt>
              </c:numCache>
            </c:numRef>
          </c:val>
          <c:extLst>
            <c:ext xmlns:c16="http://schemas.microsoft.com/office/drawing/2014/chart" uri="{C3380CC4-5D6E-409C-BE32-E72D297353CC}">
              <c16:uniqueId val="{00000005-82BE-4A83-A19B-6DB60F5909BB}"/>
            </c:ext>
          </c:extLst>
        </c:ser>
        <c:dLbls>
          <c:dLblPos val="outEnd"/>
          <c:showLegendKey val="0"/>
          <c:showVal val="1"/>
          <c:showCatName val="0"/>
          <c:showSerName val="0"/>
          <c:showPercent val="0"/>
          <c:showBubbleSize val="0"/>
        </c:dLbls>
        <c:gapWidth val="50"/>
        <c:overlap val="10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1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735717898608532E-2"/>
          <c:y val="2.1415682414698163E-2"/>
          <c:w val="0.87739505273037532"/>
          <c:h val="0.95701819665834453"/>
        </c:manualLayout>
      </c:layout>
      <c:barChart>
        <c:barDir val="bar"/>
        <c:grouping val="clustered"/>
        <c:varyColors val="0"/>
        <c:ser>
          <c:idx val="0"/>
          <c:order val="0"/>
          <c:tx>
            <c:strRef>
              <c:f>Sheet1!$B$1</c:f>
              <c:strCache>
                <c:ptCount val="1"/>
                <c:pt idx="0">
                  <c:v>hasartmängud kokku</c:v>
                </c:pt>
              </c:strCache>
            </c:strRef>
          </c:tx>
          <c:spPr>
            <a:solidFill>
              <a:srgbClr val="802AB7">
                <a:lumMod val="60000"/>
                <a:lumOff val="40000"/>
              </a:srgbClr>
            </a:solidFill>
            <a:ln w="6350">
              <a:noFill/>
            </a:ln>
          </c:spPr>
          <c:invertIfNegative val="0"/>
          <c:dPt>
            <c:idx val="0"/>
            <c:invertIfNegative val="0"/>
            <c:bubble3D val="0"/>
            <c:extLst>
              <c:ext xmlns:c16="http://schemas.microsoft.com/office/drawing/2014/chart" uri="{C3380CC4-5D6E-409C-BE32-E72D297353CC}">
                <c16:uniqueId val="{00000000-3F57-46D5-8AED-DAB46916163F}"/>
              </c:ext>
            </c:extLst>
          </c:dPt>
          <c:dPt>
            <c:idx val="1"/>
            <c:invertIfNegative val="0"/>
            <c:bubble3D val="0"/>
            <c:extLst>
              <c:ext xmlns:c16="http://schemas.microsoft.com/office/drawing/2014/chart" uri="{C3380CC4-5D6E-409C-BE32-E72D297353CC}">
                <c16:uniqueId val="{00000001-3F57-46D5-8AED-DAB46916163F}"/>
              </c:ext>
            </c:extLst>
          </c:dPt>
          <c:dPt>
            <c:idx val="2"/>
            <c:invertIfNegative val="0"/>
            <c:bubble3D val="0"/>
            <c:extLst>
              <c:ext xmlns:c16="http://schemas.microsoft.com/office/drawing/2014/chart" uri="{C3380CC4-5D6E-409C-BE32-E72D297353CC}">
                <c16:uniqueId val="{00000002-3F57-46D5-8AED-DAB46916163F}"/>
              </c:ext>
            </c:extLst>
          </c:dPt>
          <c:dPt>
            <c:idx val="3"/>
            <c:invertIfNegative val="0"/>
            <c:bubble3D val="0"/>
            <c:extLst>
              <c:ext xmlns:c16="http://schemas.microsoft.com/office/drawing/2014/chart" uri="{C3380CC4-5D6E-409C-BE32-E72D297353CC}">
                <c16:uniqueId val="{00000003-3F57-46D5-8AED-DAB46916163F}"/>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Kokku</c:v>
                </c:pt>
                <c:pt idx="1">
                  <c:v>Elukoht</c:v>
                </c:pt>
                <c:pt idx="2">
                  <c:v>Tallinn</c:v>
                </c:pt>
                <c:pt idx="3">
                  <c:v>Tartu, Pärnu, Narva, Kohtla-Järve</c:v>
                </c:pt>
                <c:pt idx="4">
                  <c:v>Muud linn</c:v>
                </c:pt>
                <c:pt idx="5">
                  <c:v>maa-asula (alevik, küla)</c:v>
                </c:pt>
                <c:pt idx="6">
                  <c:v>Piirkond (NUTS)</c:v>
                </c:pt>
                <c:pt idx="7">
                  <c:v>Põhja-Eesti</c:v>
                </c:pt>
                <c:pt idx="8">
                  <c:v>Kesk-Eesti</c:v>
                </c:pt>
                <c:pt idx="9">
                  <c:v>Kirde-Eesti</c:v>
                </c:pt>
                <c:pt idx="10">
                  <c:v>Lääne-Eesti</c:v>
                </c:pt>
                <c:pt idx="11">
                  <c:v>Lõuna-Eesti</c:v>
                </c:pt>
                <c:pt idx="12">
                  <c:v>Regulaarne isiklik sisetulek</c:v>
                </c:pt>
                <c:pt idx="13">
                  <c:v>Jah</c:v>
                </c:pt>
                <c:pt idx="14">
                  <c:v>Ei</c:v>
                </c:pt>
                <c:pt idx="15">
                  <c:v>Pere sissetulek ühe inimese kohta</c:v>
                </c:pt>
                <c:pt idx="16">
                  <c:v>kuni 500 eurot kuus</c:v>
                </c:pt>
                <c:pt idx="17">
                  <c:v>501 - 800 eurot kuus</c:v>
                </c:pt>
                <c:pt idx="18">
                  <c:v>801 - 1300 eurot kuus</c:v>
                </c:pt>
                <c:pt idx="19">
                  <c:v>üle 1300 euro kuus</c:v>
                </c:pt>
              </c:strCache>
            </c:strRef>
          </c:cat>
          <c:val>
            <c:numRef>
              <c:f>Sheet1!$B$2:$B$21</c:f>
              <c:numCache>
                <c:formatCode>General</c:formatCode>
                <c:ptCount val="20"/>
                <c:pt idx="0">
                  <c:v>72</c:v>
                </c:pt>
                <c:pt idx="2">
                  <c:v>71</c:v>
                </c:pt>
                <c:pt idx="3">
                  <c:v>72</c:v>
                </c:pt>
                <c:pt idx="4">
                  <c:v>71</c:v>
                </c:pt>
                <c:pt idx="5">
                  <c:v>72</c:v>
                </c:pt>
                <c:pt idx="7">
                  <c:v>72</c:v>
                </c:pt>
                <c:pt idx="8">
                  <c:v>69</c:v>
                </c:pt>
                <c:pt idx="9">
                  <c:v>72</c:v>
                </c:pt>
                <c:pt idx="10">
                  <c:v>75</c:v>
                </c:pt>
                <c:pt idx="11">
                  <c:v>71</c:v>
                </c:pt>
                <c:pt idx="13">
                  <c:v>72</c:v>
                </c:pt>
                <c:pt idx="14">
                  <c:v>72</c:v>
                </c:pt>
                <c:pt idx="16">
                  <c:v>71</c:v>
                </c:pt>
                <c:pt idx="17">
                  <c:v>67</c:v>
                </c:pt>
                <c:pt idx="18">
                  <c:v>75</c:v>
                </c:pt>
                <c:pt idx="19">
                  <c:v>78</c:v>
                </c:pt>
              </c:numCache>
            </c:numRef>
          </c:val>
          <c:extLst>
            <c:ext xmlns:c16="http://schemas.microsoft.com/office/drawing/2014/chart" uri="{C3380CC4-5D6E-409C-BE32-E72D297353CC}">
              <c16:uniqueId val="{00000004-3F57-46D5-8AED-DAB46916163F}"/>
            </c:ext>
          </c:extLst>
        </c:ser>
        <c:ser>
          <c:idx val="1"/>
          <c:order val="1"/>
          <c:tx>
            <c:strRef>
              <c:f>Sheet1!$C$1</c:f>
              <c:strCache>
                <c:ptCount val="1"/>
                <c:pt idx="0">
                  <c:v>hasartmängud 2 aasta jooksul kokku</c:v>
                </c:pt>
              </c:strCache>
            </c:strRef>
          </c:tx>
          <c:spPr>
            <a:solidFill>
              <a:srgbClr val="802AB7">
                <a:lumMod val="75000"/>
              </a:srgbClr>
            </a:solidFill>
          </c:spPr>
          <c:invertIfNegative val="0"/>
          <c:dLbls>
            <c:numFmt formatCode="0\%" sourceLinked="0"/>
            <c:spPr>
              <a:noFill/>
              <a:ln>
                <a:noFill/>
              </a:ln>
              <a:effectLst/>
            </c:spPr>
            <c:txPr>
              <a:bodyPr/>
              <a:lstStyle/>
              <a:p>
                <a:pPr>
                  <a:defRPr>
                    <a:solidFill>
                      <a:schemeClr val="bg1"/>
                    </a:solidFill>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Kokku</c:v>
                </c:pt>
                <c:pt idx="1">
                  <c:v>Elukoht</c:v>
                </c:pt>
                <c:pt idx="2">
                  <c:v>Tallinn</c:v>
                </c:pt>
                <c:pt idx="3">
                  <c:v>Tartu, Pärnu, Narva, Kohtla-Järve</c:v>
                </c:pt>
                <c:pt idx="4">
                  <c:v>Muud linn</c:v>
                </c:pt>
                <c:pt idx="5">
                  <c:v>maa-asula (alevik, küla)</c:v>
                </c:pt>
                <c:pt idx="6">
                  <c:v>Piirkond (NUTS)</c:v>
                </c:pt>
                <c:pt idx="7">
                  <c:v>Põhja-Eesti</c:v>
                </c:pt>
                <c:pt idx="8">
                  <c:v>Kesk-Eesti</c:v>
                </c:pt>
                <c:pt idx="9">
                  <c:v>Kirde-Eesti</c:v>
                </c:pt>
                <c:pt idx="10">
                  <c:v>Lääne-Eesti</c:v>
                </c:pt>
                <c:pt idx="11">
                  <c:v>Lõuna-Eesti</c:v>
                </c:pt>
                <c:pt idx="12">
                  <c:v>Regulaarne isiklik sisetulek</c:v>
                </c:pt>
                <c:pt idx="13">
                  <c:v>Jah</c:v>
                </c:pt>
                <c:pt idx="14">
                  <c:v>Ei</c:v>
                </c:pt>
                <c:pt idx="15">
                  <c:v>Pere sissetulek ühe inimese kohta</c:v>
                </c:pt>
                <c:pt idx="16">
                  <c:v>kuni 500 eurot kuus</c:v>
                </c:pt>
                <c:pt idx="17">
                  <c:v>501 - 800 eurot kuus</c:v>
                </c:pt>
                <c:pt idx="18">
                  <c:v>801 - 1300 eurot kuus</c:v>
                </c:pt>
                <c:pt idx="19">
                  <c:v>üle 1300 euro kuus</c:v>
                </c:pt>
              </c:strCache>
            </c:strRef>
          </c:cat>
          <c:val>
            <c:numRef>
              <c:f>Sheet1!$C$2:$C$21</c:f>
              <c:numCache>
                <c:formatCode>General</c:formatCode>
                <c:ptCount val="20"/>
                <c:pt idx="0">
                  <c:v>49</c:v>
                </c:pt>
                <c:pt idx="2">
                  <c:v>46</c:v>
                </c:pt>
                <c:pt idx="3">
                  <c:v>47</c:v>
                </c:pt>
                <c:pt idx="4">
                  <c:v>51</c:v>
                </c:pt>
                <c:pt idx="5">
                  <c:v>53</c:v>
                </c:pt>
                <c:pt idx="7">
                  <c:v>48</c:v>
                </c:pt>
                <c:pt idx="8">
                  <c:v>50</c:v>
                </c:pt>
                <c:pt idx="9">
                  <c:v>45</c:v>
                </c:pt>
                <c:pt idx="10">
                  <c:v>53</c:v>
                </c:pt>
                <c:pt idx="11">
                  <c:v>53</c:v>
                </c:pt>
                <c:pt idx="13">
                  <c:v>49</c:v>
                </c:pt>
                <c:pt idx="14">
                  <c:v>51</c:v>
                </c:pt>
                <c:pt idx="16">
                  <c:v>51</c:v>
                </c:pt>
                <c:pt idx="17">
                  <c:v>45</c:v>
                </c:pt>
                <c:pt idx="18">
                  <c:v>52</c:v>
                </c:pt>
                <c:pt idx="19">
                  <c:v>55</c:v>
                </c:pt>
              </c:numCache>
            </c:numRef>
          </c:val>
          <c:extLst>
            <c:ext xmlns:c16="http://schemas.microsoft.com/office/drawing/2014/chart" uri="{C3380CC4-5D6E-409C-BE32-E72D297353CC}">
              <c16:uniqueId val="{00000006-3F57-46D5-8AED-DAB46916163F}"/>
            </c:ext>
          </c:extLst>
        </c:ser>
        <c:dLbls>
          <c:dLblPos val="outEnd"/>
          <c:showLegendKey val="0"/>
          <c:showVal val="1"/>
          <c:showCatName val="0"/>
          <c:showSerName val="0"/>
          <c:showPercent val="0"/>
          <c:showBubbleSize val="0"/>
        </c:dLbls>
        <c:gapWidth val="50"/>
        <c:overlap val="10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1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735717898608532E-2"/>
          <c:y val="2.1415682414698163E-2"/>
          <c:w val="0.87739505273037532"/>
          <c:h val="0.95701819665834453"/>
        </c:manualLayout>
      </c:layout>
      <c:barChart>
        <c:barDir val="bar"/>
        <c:grouping val="clustered"/>
        <c:varyColors val="0"/>
        <c:ser>
          <c:idx val="0"/>
          <c:order val="0"/>
          <c:tx>
            <c:strRef>
              <c:f>Sheet1!$B$1</c:f>
              <c:strCache>
                <c:ptCount val="1"/>
                <c:pt idx="0">
                  <c:v>hasartmängud kokku</c:v>
                </c:pt>
              </c:strCache>
            </c:strRef>
          </c:tx>
          <c:spPr>
            <a:solidFill>
              <a:srgbClr val="802AB7">
                <a:lumMod val="60000"/>
                <a:lumOff val="40000"/>
              </a:srgbClr>
            </a:solidFill>
            <a:ln w="6350">
              <a:noFill/>
            </a:ln>
          </c:spPr>
          <c:invertIfNegative val="0"/>
          <c:dPt>
            <c:idx val="0"/>
            <c:invertIfNegative val="0"/>
            <c:bubble3D val="0"/>
            <c:extLst>
              <c:ext xmlns:c16="http://schemas.microsoft.com/office/drawing/2014/chart" uri="{C3380CC4-5D6E-409C-BE32-E72D297353CC}">
                <c16:uniqueId val="{00000000-FF92-466D-A396-FAD72A6FC866}"/>
              </c:ext>
            </c:extLst>
          </c:dPt>
          <c:dPt>
            <c:idx val="1"/>
            <c:invertIfNegative val="0"/>
            <c:bubble3D val="0"/>
            <c:extLst>
              <c:ext xmlns:c16="http://schemas.microsoft.com/office/drawing/2014/chart" uri="{C3380CC4-5D6E-409C-BE32-E72D297353CC}">
                <c16:uniqueId val="{00000001-FF92-466D-A396-FAD72A6FC866}"/>
              </c:ext>
            </c:extLst>
          </c:dPt>
          <c:dPt>
            <c:idx val="2"/>
            <c:invertIfNegative val="0"/>
            <c:bubble3D val="0"/>
            <c:extLst>
              <c:ext xmlns:c16="http://schemas.microsoft.com/office/drawing/2014/chart" uri="{C3380CC4-5D6E-409C-BE32-E72D297353CC}">
                <c16:uniqueId val="{00000002-FF92-466D-A396-FAD72A6FC866}"/>
              </c:ext>
            </c:extLst>
          </c:dPt>
          <c:dPt>
            <c:idx val="3"/>
            <c:invertIfNegative val="0"/>
            <c:bubble3D val="0"/>
            <c:extLst>
              <c:ext xmlns:c16="http://schemas.microsoft.com/office/drawing/2014/chart" uri="{C3380CC4-5D6E-409C-BE32-E72D297353CC}">
                <c16:uniqueId val="{00000003-FF92-466D-A396-FAD72A6FC866}"/>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Kokku</c:v>
                </c:pt>
                <c:pt idx="1">
                  <c:v>Elukoht</c:v>
                </c:pt>
                <c:pt idx="2">
                  <c:v>Tallinn</c:v>
                </c:pt>
                <c:pt idx="3">
                  <c:v>Tartu, Pärnu, Narva, Kohtla-Järve</c:v>
                </c:pt>
                <c:pt idx="4">
                  <c:v>Muud linn</c:v>
                </c:pt>
                <c:pt idx="5">
                  <c:v>maa-asula (alevik, küla)</c:v>
                </c:pt>
                <c:pt idx="6">
                  <c:v>Piirkond (NUTS)</c:v>
                </c:pt>
                <c:pt idx="7">
                  <c:v>Põhja-Eesti</c:v>
                </c:pt>
                <c:pt idx="8">
                  <c:v>Kesk-Eesti</c:v>
                </c:pt>
                <c:pt idx="9">
                  <c:v>Kirde-Eesti</c:v>
                </c:pt>
                <c:pt idx="10">
                  <c:v>Lääne-Eesti</c:v>
                </c:pt>
                <c:pt idx="11">
                  <c:v>Lõuna-Eesti</c:v>
                </c:pt>
                <c:pt idx="12">
                  <c:v>Regulaarne isiklik sisetulek</c:v>
                </c:pt>
                <c:pt idx="13">
                  <c:v>Jah</c:v>
                </c:pt>
                <c:pt idx="14">
                  <c:v>Ei</c:v>
                </c:pt>
                <c:pt idx="15">
                  <c:v>Pere sissetulek ühe inimese kohta</c:v>
                </c:pt>
                <c:pt idx="16">
                  <c:v>kuni 500 eurot kuus</c:v>
                </c:pt>
                <c:pt idx="17">
                  <c:v>501 - 800 eurot kuus</c:v>
                </c:pt>
                <c:pt idx="18">
                  <c:v>801 - 1300 eurot kuus</c:v>
                </c:pt>
                <c:pt idx="19">
                  <c:v>üle 1300 euro kuus</c:v>
                </c:pt>
              </c:strCache>
            </c:strRef>
          </c:cat>
          <c:val>
            <c:numRef>
              <c:f>Sheet1!$B$2:$B$21</c:f>
              <c:numCache>
                <c:formatCode>General</c:formatCode>
                <c:ptCount val="20"/>
                <c:pt idx="0" formatCode="0">
                  <c:v>70</c:v>
                </c:pt>
                <c:pt idx="2" formatCode="0">
                  <c:v>70.180000000000007</c:v>
                </c:pt>
                <c:pt idx="3" formatCode="0">
                  <c:v>72.959999999999994</c:v>
                </c:pt>
                <c:pt idx="4" formatCode="0">
                  <c:v>63.12</c:v>
                </c:pt>
                <c:pt idx="5" formatCode="0">
                  <c:v>72.400000000000006</c:v>
                </c:pt>
                <c:pt idx="7" formatCode="0">
                  <c:v>70.69</c:v>
                </c:pt>
                <c:pt idx="8" formatCode="0">
                  <c:v>72.08</c:v>
                </c:pt>
                <c:pt idx="9" formatCode="0">
                  <c:v>63.31</c:v>
                </c:pt>
                <c:pt idx="10" formatCode="0">
                  <c:v>71.16</c:v>
                </c:pt>
                <c:pt idx="11" formatCode="0">
                  <c:v>71.010000000000005</c:v>
                </c:pt>
                <c:pt idx="13" formatCode="0">
                  <c:v>70.400000000000006</c:v>
                </c:pt>
                <c:pt idx="14" formatCode="0">
                  <c:v>68.38</c:v>
                </c:pt>
                <c:pt idx="16" formatCode="0">
                  <c:v>64.06</c:v>
                </c:pt>
                <c:pt idx="17" formatCode="0">
                  <c:v>71.7</c:v>
                </c:pt>
                <c:pt idx="18" formatCode="0">
                  <c:v>75.900000000000006</c:v>
                </c:pt>
                <c:pt idx="19" formatCode="0">
                  <c:v>77.680000000000007</c:v>
                </c:pt>
              </c:numCache>
            </c:numRef>
          </c:val>
          <c:extLst>
            <c:ext xmlns:c16="http://schemas.microsoft.com/office/drawing/2014/chart" uri="{C3380CC4-5D6E-409C-BE32-E72D297353CC}">
              <c16:uniqueId val="{00000004-FF92-466D-A396-FAD72A6FC866}"/>
            </c:ext>
          </c:extLst>
        </c:ser>
        <c:ser>
          <c:idx val="1"/>
          <c:order val="1"/>
          <c:tx>
            <c:strRef>
              <c:f>Sheet1!$C$1</c:f>
              <c:strCache>
                <c:ptCount val="1"/>
                <c:pt idx="0">
                  <c:v>hasartmängud 2 aasta jooksul kokku</c:v>
                </c:pt>
              </c:strCache>
            </c:strRef>
          </c:tx>
          <c:spPr>
            <a:solidFill>
              <a:srgbClr val="802AB7">
                <a:lumMod val="75000"/>
              </a:srgbClr>
            </a:solidFill>
          </c:spPr>
          <c:invertIfNegative val="0"/>
          <c:dLbls>
            <c:numFmt formatCode="0\%" sourceLinked="0"/>
            <c:spPr>
              <a:noFill/>
              <a:ln>
                <a:noFill/>
              </a:ln>
              <a:effectLst/>
            </c:spPr>
            <c:txPr>
              <a:bodyPr/>
              <a:lstStyle/>
              <a:p>
                <a:pPr>
                  <a:defRPr>
                    <a:solidFill>
                      <a:schemeClr val="bg1"/>
                    </a:solidFill>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Kokku</c:v>
                </c:pt>
                <c:pt idx="1">
                  <c:v>Elukoht</c:v>
                </c:pt>
                <c:pt idx="2">
                  <c:v>Tallinn</c:v>
                </c:pt>
                <c:pt idx="3">
                  <c:v>Tartu, Pärnu, Narva, Kohtla-Järve</c:v>
                </c:pt>
                <c:pt idx="4">
                  <c:v>Muud linn</c:v>
                </c:pt>
                <c:pt idx="5">
                  <c:v>maa-asula (alevik, küla)</c:v>
                </c:pt>
                <c:pt idx="6">
                  <c:v>Piirkond (NUTS)</c:v>
                </c:pt>
                <c:pt idx="7">
                  <c:v>Põhja-Eesti</c:v>
                </c:pt>
                <c:pt idx="8">
                  <c:v>Kesk-Eesti</c:v>
                </c:pt>
                <c:pt idx="9">
                  <c:v>Kirde-Eesti</c:v>
                </c:pt>
                <c:pt idx="10">
                  <c:v>Lääne-Eesti</c:v>
                </c:pt>
                <c:pt idx="11">
                  <c:v>Lõuna-Eesti</c:v>
                </c:pt>
                <c:pt idx="12">
                  <c:v>Regulaarne isiklik sisetulek</c:v>
                </c:pt>
                <c:pt idx="13">
                  <c:v>Jah</c:v>
                </c:pt>
                <c:pt idx="14">
                  <c:v>Ei</c:v>
                </c:pt>
                <c:pt idx="15">
                  <c:v>Pere sissetulek ühe inimese kohta</c:v>
                </c:pt>
                <c:pt idx="16">
                  <c:v>kuni 500 eurot kuus</c:v>
                </c:pt>
                <c:pt idx="17">
                  <c:v>501 - 800 eurot kuus</c:v>
                </c:pt>
                <c:pt idx="18">
                  <c:v>801 - 1300 eurot kuus</c:v>
                </c:pt>
                <c:pt idx="19">
                  <c:v>üle 1300 euro kuus</c:v>
                </c:pt>
              </c:strCache>
            </c:strRef>
          </c:cat>
          <c:val>
            <c:numRef>
              <c:f>Sheet1!$C$2:$C$21</c:f>
              <c:numCache>
                <c:formatCode>General</c:formatCode>
                <c:ptCount val="20"/>
                <c:pt idx="0" formatCode="0">
                  <c:v>50.11</c:v>
                </c:pt>
                <c:pt idx="2" formatCode="0">
                  <c:v>50.04</c:v>
                </c:pt>
                <c:pt idx="3" formatCode="0">
                  <c:v>51.1</c:v>
                </c:pt>
                <c:pt idx="4" formatCode="0">
                  <c:v>43.09</c:v>
                </c:pt>
                <c:pt idx="5" formatCode="0">
                  <c:v>53.31</c:v>
                </c:pt>
                <c:pt idx="7" formatCode="0">
                  <c:v>50.95</c:v>
                </c:pt>
                <c:pt idx="8" formatCode="0">
                  <c:v>55.75</c:v>
                </c:pt>
                <c:pt idx="9" formatCode="0">
                  <c:v>36.25</c:v>
                </c:pt>
                <c:pt idx="10" formatCode="0">
                  <c:v>52.11</c:v>
                </c:pt>
                <c:pt idx="11" formatCode="0">
                  <c:v>51.52</c:v>
                </c:pt>
                <c:pt idx="13" formatCode="0">
                  <c:v>50.31</c:v>
                </c:pt>
                <c:pt idx="14" formatCode="0">
                  <c:v>48.52</c:v>
                </c:pt>
                <c:pt idx="16" formatCode="0">
                  <c:v>47.38</c:v>
                </c:pt>
                <c:pt idx="17" formatCode="0">
                  <c:v>50.84</c:v>
                </c:pt>
                <c:pt idx="18" formatCode="0">
                  <c:v>56.22</c:v>
                </c:pt>
                <c:pt idx="19" formatCode="0">
                  <c:v>51.69</c:v>
                </c:pt>
              </c:numCache>
            </c:numRef>
          </c:val>
          <c:extLst>
            <c:ext xmlns:c16="http://schemas.microsoft.com/office/drawing/2014/chart" uri="{C3380CC4-5D6E-409C-BE32-E72D297353CC}">
              <c16:uniqueId val="{00000005-FF92-466D-A396-FAD72A6FC866}"/>
            </c:ext>
          </c:extLst>
        </c:ser>
        <c:dLbls>
          <c:dLblPos val="outEnd"/>
          <c:showLegendKey val="0"/>
          <c:showVal val="1"/>
          <c:showCatName val="0"/>
          <c:showSerName val="0"/>
          <c:showPercent val="0"/>
          <c:showBubbleSize val="0"/>
        </c:dLbls>
        <c:gapWidth val="50"/>
        <c:overlap val="10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10"/>
          <c:min val="0"/>
        </c:scaling>
        <c:delete val="0"/>
        <c:axPos val="t"/>
        <c:numFmt formatCode="0"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735717898608532E-2"/>
          <c:y val="2.1415682414698163E-2"/>
          <c:w val="0.87739505273037532"/>
          <c:h val="0.95701819665834453"/>
        </c:manualLayout>
      </c:layout>
      <c:barChart>
        <c:barDir val="bar"/>
        <c:grouping val="clustered"/>
        <c:varyColors val="0"/>
        <c:ser>
          <c:idx val="0"/>
          <c:order val="0"/>
          <c:tx>
            <c:strRef>
              <c:f>Sheet1!$B$1</c:f>
              <c:strCache>
                <c:ptCount val="1"/>
                <c:pt idx="0">
                  <c:v>hasartmängud kokku</c:v>
                </c:pt>
              </c:strCache>
            </c:strRef>
          </c:tx>
          <c:spPr>
            <a:solidFill>
              <a:srgbClr val="802AB7">
                <a:lumMod val="60000"/>
                <a:lumOff val="40000"/>
              </a:srgbClr>
            </a:solidFill>
            <a:ln w="6350">
              <a:noFill/>
            </a:ln>
          </c:spPr>
          <c:invertIfNegative val="0"/>
          <c:dPt>
            <c:idx val="0"/>
            <c:invertIfNegative val="0"/>
            <c:bubble3D val="0"/>
            <c:extLst>
              <c:ext xmlns:c16="http://schemas.microsoft.com/office/drawing/2014/chart" uri="{C3380CC4-5D6E-409C-BE32-E72D297353CC}">
                <c16:uniqueId val="{00000000-FEFD-4027-B86C-F94673BB2AFC}"/>
              </c:ext>
            </c:extLst>
          </c:dPt>
          <c:dPt>
            <c:idx val="1"/>
            <c:invertIfNegative val="0"/>
            <c:bubble3D val="0"/>
            <c:extLst>
              <c:ext xmlns:c16="http://schemas.microsoft.com/office/drawing/2014/chart" uri="{C3380CC4-5D6E-409C-BE32-E72D297353CC}">
                <c16:uniqueId val="{00000001-FEFD-4027-B86C-F94673BB2AFC}"/>
              </c:ext>
            </c:extLst>
          </c:dPt>
          <c:dPt>
            <c:idx val="2"/>
            <c:invertIfNegative val="0"/>
            <c:bubble3D val="0"/>
            <c:extLst>
              <c:ext xmlns:c16="http://schemas.microsoft.com/office/drawing/2014/chart" uri="{C3380CC4-5D6E-409C-BE32-E72D297353CC}">
                <c16:uniqueId val="{00000002-FEFD-4027-B86C-F94673BB2AFC}"/>
              </c:ext>
            </c:extLst>
          </c:dPt>
          <c:dPt>
            <c:idx val="3"/>
            <c:invertIfNegative val="0"/>
            <c:bubble3D val="0"/>
            <c:extLst>
              <c:ext xmlns:c16="http://schemas.microsoft.com/office/drawing/2014/chart" uri="{C3380CC4-5D6E-409C-BE32-E72D297353CC}">
                <c16:uniqueId val="{00000003-FEFD-4027-B86C-F94673BB2AFC}"/>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Kokku</c:v>
                </c:pt>
                <c:pt idx="1">
                  <c:v>Elukoht</c:v>
                </c:pt>
                <c:pt idx="2">
                  <c:v>Tallinn</c:v>
                </c:pt>
                <c:pt idx="3">
                  <c:v>Tartu, Pärnu, Narva, Kohtla-Järve</c:v>
                </c:pt>
                <c:pt idx="4">
                  <c:v>Muud linn</c:v>
                </c:pt>
                <c:pt idx="5">
                  <c:v>maa-asula (alevik, küla)</c:v>
                </c:pt>
                <c:pt idx="6">
                  <c:v>Piirkond (NUTS)</c:v>
                </c:pt>
                <c:pt idx="7">
                  <c:v>Põhja-Eesti</c:v>
                </c:pt>
                <c:pt idx="8">
                  <c:v>Kesk-Eesti</c:v>
                </c:pt>
                <c:pt idx="9">
                  <c:v>Kirde-Eesti</c:v>
                </c:pt>
                <c:pt idx="10">
                  <c:v>Lääne-Eesti</c:v>
                </c:pt>
                <c:pt idx="11">
                  <c:v>Lõuna-Eesti</c:v>
                </c:pt>
                <c:pt idx="12">
                  <c:v>Regulaarne isiklik sisetulek</c:v>
                </c:pt>
                <c:pt idx="13">
                  <c:v>Jah</c:v>
                </c:pt>
                <c:pt idx="14">
                  <c:v>Ei</c:v>
                </c:pt>
                <c:pt idx="15">
                  <c:v>Pere sissetulek ühe inimese kohta</c:v>
                </c:pt>
                <c:pt idx="16">
                  <c:v>kuni 500 eurot kuus</c:v>
                </c:pt>
                <c:pt idx="17">
                  <c:v>501 - 800 eurot kuus</c:v>
                </c:pt>
                <c:pt idx="18">
                  <c:v>801 - 1300 eurot kuus</c:v>
                </c:pt>
                <c:pt idx="19">
                  <c:v>üle 1300 euro kuus</c:v>
                </c:pt>
              </c:strCache>
            </c:strRef>
          </c:cat>
          <c:val>
            <c:numRef>
              <c:f>Sheet1!$B$2:$B$21</c:f>
              <c:numCache>
                <c:formatCode>General</c:formatCode>
                <c:ptCount val="20"/>
                <c:pt idx="0" formatCode="0">
                  <c:v>84</c:v>
                </c:pt>
                <c:pt idx="2" formatCode="0">
                  <c:v>80</c:v>
                </c:pt>
                <c:pt idx="3" formatCode="0">
                  <c:v>75</c:v>
                </c:pt>
                <c:pt idx="4" formatCode="0">
                  <c:v>81</c:v>
                </c:pt>
                <c:pt idx="5" formatCode="0">
                  <c:v>85</c:v>
                </c:pt>
                <c:pt idx="7" formatCode="0">
                  <c:v>81</c:v>
                </c:pt>
                <c:pt idx="8" formatCode="0">
                  <c:v>86</c:v>
                </c:pt>
                <c:pt idx="9" formatCode="0">
                  <c:v>70</c:v>
                </c:pt>
                <c:pt idx="10" formatCode="0">
                  <c:v>87</c:v>
                </c:pt>
                <c:pt idx="11" formatCode="0">
                  <c:v>81</c:v>
                </c:pt>
                <c:pt idx="13" formatCode="0">
                  <c:v>83</c:v>
                </c:pt>
                <c:pt idx="14" formatCode="0">
                  <c:v>68</c:v>
                </c:pt>
                <c:pt idx="16" formatCode="0">
                  <c:v>77</c:v>
                </c:pt>
                <c:pt idx="17" formatCode="0">
                  <c:v>82</c:v>
                </c:pt>
                <c:pt idx="18" formatCode="0">
                  <c:v>86</c:v>
                </c:pt>
                <c:pt idx="19" formatCode="0">
                  <c:v>83</c:v>
                </c:pt>
              </c:numCache>
            </c:numRef>
          </c:val>
          <c:extLst>
            <c:ext xmlns:c16="http://schemas.microsoft.com/office/drawing/2014/chart" uri="{C3380CC4-5D6E-409C-BE32-E72D297353CC}">
              <c16:uniqueId val="{00000004-FEFD-4027-B86C-F94673BB2AFC}"/>
            </c:ext>
          </c:extLst>
        </c:ser>
        <c:ser>
          <c:idx val="1"/>
          <c:order val="1"/>
          <c:tx>
            <c:strRef>
              <c:f>Sheet1!$C$1</c:f>
              <c:strCache>
                <c:ptCount val="1"/>
                <c:pt idx="0">
                  <c:v>hasartmängud 2 aasta jooksul kokku</c:v>
                </c:pt>
              </c:strCache>
            </c:strRef>
          </c:tx>
          <c:spPr>
            <a:solidFill>
              <a:srgbClr val="802AB7">
                <a:lumMod val="75000"/>
              </a:srgbClr>
            </a:solidFill>
          </c:spPr>
          <c:invertIfNegative val="0"/>
          <c:dLbls>
            <c:numFmt formatCode="0\%" sourceLinked="0"/>
            <c:spPr>
              <a:noFill/>
              <a:ln>
                <a:noFill/>
              </a:ln>
              <a:effectLst/>
            </c:spPr>
            <c:txPr>
              <a:bodyPr/>
              <a:lstStyle/>
              <a:p>
                <a:pPr>
                  <a:defRPr>
                    <a:solidFill>
                      <a:schemeClr val="bg1"/>
                    </a:solidFill>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Kokku</c:v>
                </c:pt>
                <c:pt idx="1">
                  <c:v>Elukoht</c:v>
                </c:pt>
                <c:pt idx="2">
                  <c:v>Tallinn</c:v>
                </c:pt>
                <c:pt idx="3">
                  <c:v>Tartu, Pärnu, Narva, Kohtla-Järve</c:v>
                </c:pt>
                <c:pt idx="4">
                  <c:v>Muud linn</c:v>
                </c:pt>
                <c:pt idx="5">
                  <c:v>maa-asula (alevik, küla)</c:v>
                </c:pt>
                <c:pt idx="6">
                  <c:v>Piirkond (NUTS)</c:v>
                </c:pt>
                <c:pt idx="7">
                  <c:v>Põhja-Eesti</c:v>
                </c:pt>
                <c:pt idx="8">
                  <c:v>Kesk-Eesti</c:v>
                </c:pt>
                <c:pt idx="9">
                  <c:v>Kirde-Eesti</c:v>
                </c:pt>
                <c:pt idx="10">
                  <c:v>Lääne-Eesti</c:v>
                </c:pt>
                <c:pt idx="11">
                  <c:v>Lõuna-Eesti</c:v>
                </c:pt>
                <c:pt idx="12">
                  <c:v>Regulaarne isiklik sisetulek</c:v>
                </c:pt>
                <c:pt idx="13">
                  <c:v>Jah</c:v>
                </c:pt>
                <c:pt idx="14">
                  <c:v>Ei</c:v>
                </c:pt>
                <c:pt idx="15">
                  <c:v>Pere sissetulek ühe inimese kohta</c:v>
                </c:pt>
                <c:pt idx="16">
                  <c:v>kuni 500 eurot kuus</c:v>
                </c:pt>
                <c:pt idx="17">
                  <c:v>501 - 800 eurot kuus</c:v>
                </c:pt>
                <c:pt idx="18">
                  <c:v>801 - 1300 eurot kuus</c:v>
                </c:pt>
                <c:pt idx="19">
                  <c:v>üle 1300 euro kuus</c:v>
                </c:pt>
              </c:strCache>
            </c:strRef>
          </c:cat>
          <c:val>
            <c:numRef>
              <c:f>Sheet1!$C$2:$C$21</c:f>
              <c:numCache>
                <c:formatCode>General</c:formatCode>
                <c:ptCount val="20"/>
                <c:pt idx="0" formatCode="0">
                  <c:v>65</c:v>
                </c:pt>
                <c:pt idx="2" formatCode="0">
                  <c:v>64</c:v>
                </c:pt>
                <c:pt idx="3" formatCode="0">
                  <c:v>60</c:v>
                </c:pt>
                <c:pt idx="4" formatCode="0">
                  <c:v>68</c:v>
                </c:pt>
                <c:pt idx="5" formatCode="0">
                  <c:v>70</c:v>
                </c:pt>
                <c:pt idx="7" formatCode="0">
                  <c:v>65</c:v>
                </c:pt>
                <c:pt idx="8" formatCode="0">
                  <c:v>71</c:v>
                </c:pt>
                <c:pt idx="9" formatCode="0">
                  <c:v>57</c:v>
                </c:pt>
                <c:pt idx="10" formatCode="0">
                  <c:v>73</c:v>
                </c:pt>
                <c:pt idx="11" formatCode="0">
                  <c:v>66</c:v>
                </c:pt>
                <c:pt idx="13" formatCode="0">
                  <c:v>67</c:v>
                </c:pt>
                <c:pt idx="14" formatCode="0">
                  <c:v>59</c:v>
                </c:pt>
                <c:pt idx="16" formatCode="0">
                  <c:v>57</c:v>
                </c:pt>
                <c:pt idx="17" formatCode="0">
                  <c:v>67</c:v>
                </c:pt>
                <c:pt idx="18" formatCode="0">
                  <c:v>75</c:v>
                </c:pt>
                <c:pt idx="19" formatCode="0">
                  <c:v>75</c:v>
                </c:pt>
              </c:numCache>
            </c:numRef>
          </c:val>
          <c:extLst>
            <c:ext xmlns:c16="http://schemas.microsoft.com/office/drawing/2014/chart" uri="{C3380CC4-5D6E-409C-BE32-E72D297353CC}">
              <c16:uniqueId val="{00000005-FEFD-4027-B86C-F94673BB2AFC}"/>
            </c:ext>
          </c:extLst>
        </c:ser>
        <c:dLbls>
          <c:dLblPos val="outEnd"/>
          <c:showLegendKey val="0"/>
          <c:showVal val="1"/>
          <c:showCatName val="0"/>
          <c:showSerName val="0"/>
          <c:showPercent val="0"/>
          <c:showBubbleSize val="0"/>
        </c:dLbls>
        <c:gapWidth val="50"/>
        <c:overlap val="10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10"/>
          <c:min val="0"/>
        </c:scaling>
        <c:delete val="0"/>
        <c:axPos val="t"/>
        <c:numFmt formatCode="0"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735717898608532E-2"/>
          <c:y val="2.1415682414698163E-2"/>
          <c:w val="0.87739505273037532"/>
          <c:h val="0.95701819665834453"/>
        </c:manualLayout>
      </c:layout>
      <c:barChart>
        <c:barDir val="bar"/>
        <c:grouping val="clustered"/>
        <c:varyColors val="0"/>
        <c:ser>
          <c:idx val="0"/>
          <c:order val="0"/>
          <c:tx>
            <c:strRef>
              <c:f>Sheet1!$B$1</c:f>
              <c:strCache>
                <c:ptCount val="1"/>
                <c:pt idx="0">
                  <c:v>hasartmängud kokku</c:v>
                </c:pt>
              </c:strCache>
            </c:strRef>
          </c:tx>
          <c:spPr>
            <a:solidFill>
              <a:srgbClr val="802AB7">
                <a:lumMod val="60000"/>
                <a:lumOff val="40000"/>
              </a:srgbClr>
            </a:solidFill>
            <a:ln w="6350">
              <a:noFill/>
            </a:ln>
          </c:spPr>
          <c:invertIfNegative val="0"/>
          <c:dPt>
            <c:idx val="0"/>
            <c:invertIfNegative val="0"/>
            <c:bubble3D val="0"/>
            <c:extLst>
              <c:ext xmlns:c16="http://schemas.microsoft.com/office/drawing/2014/chart" uri="{C3380CC4-5D6E-409C-BE32-E72D297353CC}">
                <c16:uniqueId val="{00000000-BD22-4777-9B73-B2CA664E5924}"/>
              </c:ext>
            </c:extLst>
          </c:dPt>
          <c:dPt>
            <c:idx val="1"/>
            <c:invertIfNegative val="0"/>
            <c:bubble3D val="0"/>
            <c:extLst>
              <c:ext xmlns:c16="http://schemas.microsoft.com/office/drawing/2014/chart" uri="{C3380CC4-5D6E-409C-BE32-E72D297353CC}">
                <c16:uniqueId val="{00000001-BD22-4777-9B73-B2CA664E5924}"/>
              </c:ext>
            </c:extLst>
          </c:dPt>
          <c:dPt>
            <c:idx val="2"/>
            <c:invertIfNegative val="0"/>
            <c:bubble3D val="0"/>
            <c:extLst>
              <c:ext xmlns:c16="http://schemas.microsoft.com/office/drawing/2014/chart" uri="{C3380CC4-5D6E-409C-BE32-E72D297353CC}">
                <c16:uniqueId val="{00000002-BD22-4777-9B73-B2CA664E5924}"/>
              </c:ext>
            </c:extLst>
          </c:dPt>
          <c:dPt>
            <c:idx val="3"/>
            <c:invertIfNegative val="0"/>
            <c:bubble3D val="0"/>
            <c:extLst>
              <c:ext xmlns:c16="http://schemas.microsoft.com/office/drawing/2014/chart" uri="{C3380CC4-5D6E-409C-BE32-E72D297353CC}">
                <c16:uniqueId val="{00000003-BD22-4777-9B73-B2CA664E5924}"/>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Kokku</c:v>
                </c:pt>
                <c:pt idx="1">
                  <c:v>Elukoht</c:v>
                </c:pt>
                <c:pt idx="2">
                  <c:v>Tallinn</c:v>
                </c:pt>
                <c:pt idx="3">
                  <c:v>Tartu, Pärnu, Narva, Kohtla-Järve</c:v>
                </c:pt>
                <c:pt idx="4">
                  <c:v>Muud linn</c:v>
                </c:pt>
                <c:pt idx="5">
                  <c:v>maa-asula (alevik, küla)</c:v>
                </c:pt>
                <c:pt idx="6">
                  <c:v>Piirkond (NUTS)</c:v>
                </c:pt>
                <c:pt idx="7">
                  <c:v>Põhja-Eesti</c:v>
                </c:pt>
                <c:pt idx="8">
                  <c:v>Kesk-Eesti</c:v>
                </c:pt>
                <c:pt idx="9">
                  <c:v>Kirde-Eesti</c:v>
                </c:pt>
                <c:pt idx="10">
                  <c:v>Lääne-Eesti</c:v>
                </c:pt>
                <c:pt idx="11">
                  <c:v>Lõuna-Eesti</c:v>
                </c:pt>
                <c:pt idx="12">
                  <c:v>Regulaarne isiklik sisetulek</c:v>
                </c:pt>
                <c:pt idx="13">
                  <c:v>Jah</c:v>
                </c:pt>
                <c:pt idx="14">
                  <c:v>Ei</c:v>
                </c:pt>
                <c:pt idx="15">
                  <c:v>Pere sissetulek ühe inimese kohta</c:v>
                </c:pt>
                <c:pt idx="16">
                  <c:v>kuni 500 eurot kuus</c:v>
                </c:pt>
                <c:pt idx="17">
                  <c:v>501 - 800 eurot kuus</c:v>
                </c:pt>
                <c:pt idx="18">
                  <c:v>801 - 1300 eurot kuus</c:v>
                </c:pt>
                <c:pt idx="19">
                  <c:v>üle 1300 euro kuus</c:v>
                </c:pt>
              </c:strCache>
            </c:strRef>
          </c:cat>
          <c:val>
            <c:numRef>
              <c:f>Sheet1!$B$2:$B$21</c:f>
              <c:numCache>
                <c:formatCode>General</c:formatCode>
                <c:ptCount val="20"/>
                <c:pt idx="0">
                  <c:v>65</c:v>
                </c:pt>
                <c:pt idx="2">
                  <c:v>63</c:v>
                </c:pt>
                <c:pt idx="3">
                  <c:v>67</c:v>
                </c:pt>
                <c:pt idx="4">
                  <c:v>68</c:v>
                </c:pt>
                <c:pt idx="5">
                  <c:v>65</c:v>
                </c:pt>
                <c:pt idx="7">
                  <c:v>65</c:v>
                </c:pt>
                <c:pt idx="8">
                  <c:v>72</c:v>
                </c:pt>
                <c:pt idx="9">
                  <c:v>71</c:v>
                </c:pt>
                <c:pt idx="10">
                  <c:v>66</c:v>
                </c:pt>
                <c:pt idx="11">
                  <c:v>60</c:v>
                </c:pt>
                <c:pt idx="13">
                  <c:v>67</c:v>
                </c:pt>
                <c:pt idx="14">
                  <c:v>57</c:v>
                </c:pt>
                <c:pt idx="16">
                  <c:v>64</c:v>
                </c:pt>
                <c:pt idx="17">
                  <c:v>62</c:v>
                </c:pt>
                <c:pt idx="18">
                  <c:v>71</c:v>
                </c:pt>
                <c:pt idx="19">
                  <c:v>71</c:v>
                </c:pt>
              </c:numCache>
            </c:numRef>
          </c:val>
          <c:extLst>
            <c:ext xmlns:c16="http://schemas.microsoft.com/office/drawing/2014/chart" uri="{C3380CC4-5D6E-409C-BE32-E72D297353CC}">
              <c16:uniqueId val="{00000004-BD22-4777-9B73-B2CA664E5924}"/>
            </c:ext>
          </c:extLst>
        </c:ser>
        <c:ser>
          <c:idx val="1"/>
          <c:order val="1"/>
          <c:tx>
            <c:strRef>
              <c:f>Sheet1!$C$1</c:f>
              <c:strCache>
                <c:ptCount val="1"/>
                <c:pt idx="0">
                  <c:v>hasartmängud 2 aasta jooksul kokku</c:v>
                </c:pt>
              </c:strCache>
            </c:strRef>
          </c:tx>
          <c:spPr>
            <a:solidFill>
              <a:srgbClr val="802AB7">
                <a:lumMod val="75000"/>
              </a:srgbClr>
            </a:solidFill>
          </c:spPr>
          <c:invertIfNegative val="0"/>
          <c:dLbls>
            <c:numFmt formatCode="0\%" sourceLinked="0"/>
            <c:spPr>
              <a:noFill/>
              <a:ln>
                <a:noFill/>
              </a:ln>
              <a:effectLst/>
            </c:spPr>
            <c:txPr>
              <a:bodyPr/>
              <a:lstStyle/>
              <a:p>
                <a:pPr>
                  <a:defRPr>
                    <a:solidFill>
                      <a:schemeClr val="bg1"/>
                    </a:solidFill>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Kokku</c:v>
                </c:pt>
                <c:pt idx="1">
                  <c:v>Elukoht</c:v>
                </c:pt>
                <c:pt idx="2">
                  <c:v>Tallinn</c:v>
                </c:pt>
                <c:pt idx="3">
                  <c:v>Tartu, Pärnu, Narva, Kohtla-Järve</c:v>
                </c:pt>
                <c:pt idx="4">
                  <c:v>Muud linn</c:v>
                </c:pt>
                <c:pt idx="5">
                  <c:v>maa-asula (alevik, küla)</c:v>
                </c:pt>
                <c:pt idx="6">
                  <c:v>Piirkond (NUTS)</c:v>
                </c:pt>
                <c:pt idx="7">
                  <c:v>Põhja-Eesti</c:v>
                </c:pt>
                <c:pt idx="8">
                  <c:v>Kesk-Eesti</c:v>
                </c:pt>
                <c:pt idx="9">
                  <c:v>Kirde-Eesti</c:v>
                </c:pt>
                <c:pt idx="10">
                  <c:v>Lääne-Eesti</c:v>
                </c:pt>
                <c:pt idx="11">
                  <c:v>Lõuna-Eesti</c:v>
                </c:pt>
                <c:pt idx="12">
                  <c:v>Regulaarne isiklik sisetulek</c:v>
                </c:pt>
                <c:pt idx="13">
                  <c:v>Jah</c:v>
                </c:pt>
                <c:pt idx="14">
                  <c:v>Ei</c:v>
                </c:pt>
                <c:pt idx="15">
                  <c:v>Pere sissetulek ühe inimese kohta</c:v>
                </c:pt>
                <c:pt idx="16">
                  <c:v>kuni 500 eurot kuus</c:v>
                </c:pt>
                <c:pt idx="17">
                  <c:v>501 - 800 eurot kuus</c:v>
                </c:pt>
                <c:pt idx="18">
                  <c:v>801 - 1300 eurot kuus</c:v>
                </c:pt>
                <c:pt idx="19">
                  <c:v>üle 1300 euro kuus</c:v>
                </c:pt>
              </c:strCache>
            </c:strRef>
          </c:cat>
          <c:val>
            <c:numRef>
              <c:f>Sheet1!$C$2:$C$21</c:f>
              <c:numCache>
                <c:formatCode>General</c:formatCode>
                <c:ptCount val="20"/>
                <c:pt idx="0">
                  <c:v>47</c:v>
                </c:pt>
                <c:pt idx="2">
                  <c:v>42</c:v>
                </c:pt>
                <c:pt idx="3">
                  <c:v>44</c:v>
                </c:pt>
                <c:pt idx="4">
                  <c:v>53</c:v>
                </c:pt>
                <c:pt idx="5">
                  <c:v>50</c:v>
                </c:pt>
                <c:pt idx="7">
                  <c:v>45</c:v>
                </c:pt>
                <c:pt idx="8">
                  <c:v>53</c:v>
                </c:pt>
                <c:pt idx="9">
                  <c:v>57</c:v>
                </c:pt>
                <c:pt idx="10">
                  <c:v>47</c:v>
                </c:pt>
                <c:pt idx="11">
                  <c:v>44</c:v>
                </c:pt>
                <c:pt idx="13">
                  <c:v>47</c:v>
                </c:pt>
                <c:pt idx="14">
                  <c:v>43</c:v>
                </c:pt>
                <c:pt idx="16">
                  <c:v>48</c:v>
                </c:pt>
                <c:pt idx="17">
                  <c:v>46</c:v>
                </c:pt>
                <c:pt idx="18">
                  <c:v>53</c:v>
                </c:pt>
                <c:pt idx="19">
                  <c:v>48</c:v>
                </c:pt>
              </c:numCache>
            </c:numRef>
          </c:val>
          <c:extLst>
            <c:ext xmlns:c16="http://schemas.microsoft.com/office/drawing/2014/chart" uri="{C3380CC4-5D6E-409C-BE32-E72D297353CC}">
              <c16:uniqueId val="{00000005-BD22-4777-9B73-B2CA664E5924}"/>
            </c:ext>
          </c:extLst>
        </c:ser>
        <c:dLbls>
          <c:dLblPos val="outEnd"/>
          <c:showLegendKey val="0"/>
          <c:showVal val="1"/>
          <c:showCatName val="0"/>
          <c:showSerName val="0"/>
          <c:showPercent val="0"/>
          <c:showBubbleSize val="0"/>
        </c:dLbls>
        <c:gapWidth val="50"/>
        <c:overlap val="10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1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416858821683014E-2"/>
          <c:y val="5.9663347285151595E-2"/>
          <c:w val="0.77502427448187128"/>
          <c:h val="0.8636179418111678"/>
        </c:manualLayout>
      </c:layout>
      <c:barChart>
        <c:barDir val="bar"/>
        <c:grouping val="stacked"/>
        <c:varyColors val="0"/>
        <c:ser>
          <c:idx val="0"/>
          <c:order val="0"/>
          <c:tx>
            <c:strRef>
              <c:f>Sheet1!$B$1</c:f>
              <c:strCache>
                <c:ptCount val="1"/>
                <c:pt idx="0">
                  <c:v>2 aasta jookul</c:v>
                </c:pt>
              </c:strCache>
            </c:strRef>
          </c:tx>
          <c:spPr>
            <a:solidFill>
              <a:schemeClr val="bg2">
                <a:lumMod val="75000"/>
              </a:schemeClr>
            </a:solidFill>
          </c:spPr>
          <c:invertIfNegative val="0"/>
          <c:dLbls>
            <c:dLbl>
              <c:idx val="0"/>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0-1052-441A-A02F-7D37F3B634C0}"/>
                </c:ext>
              </c:extLst>
            </c:dLbl>
            <c:dLbl>
              <c:idx val="1"/>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1-1052-441A-A02F-7D37F3B634C0}"/>
                </c:ext>
              </c:extLst>
            </c:dLbl>
            <c:dLbl>
              <c:idx val="2"/>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2-1052-441A-A02F-7D37F3B634C0}"/>
                </c:ext>
              </c:extLst>
            </c:dLbl>
            <c:dLbl>
              <c:idx val="3"/>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3-1052-441A-A02F-7D37F3B634C0}"/>
                </c:ext>
              </c:extLst>
            </c:dLbl>
            <c:dLbl>
              <c:idx val="4"/>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4-1052-441A-A02F-7D37F3B634C0}"/>
                </c:ext>
              </c:extLst>
            </c:dLbl>
            <c:dLbl>
              <c:idx val="5"/>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5-1052-441A-A02F-7D37F3B634C0}"/>
                </c:ext>
              </c:extLst>
            </c:dLbl>
            <c:dLbl>
              <c:idx val="6"/>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6-1052-441A-A02F-7D37F3B634C0}"/>
                </c:ext>
              </c:extLst>
            </c:dLbl>
            <c:dLbl>
              <c:idx val="7"/>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7-1052-441A-A02F-7D37F3B634C0}"/>
                </c:ext>
              </c:extLst>
            </c:dLbl>
            <c:dLbl>
              <c:idx val="8"/>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8-1052-441A-A02F-7D37F3B634C0}"/>
                </c:ext>
              </c:extLst>
            </c:dLbl>
            <c:dLbl>
              <c:idx val="9"/>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9-1052-441A-A02F-7D37F3B634C0}"/>
                </c:ext>
              </c:extLst>
            </c:dLbl>
            <c:dLbl>
              <c:idx val="10"/>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A-1052-441A-A02F-7D37F3B634C0}"/>
                </c:ext>
              </c:extLst>
            </c:dLbl>
            <c:dLbl>
              <c:idx val="11"/>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B-1052-441A-A02F-7D37F3B634C0}"/>
                </c:ext>
              </c:extLst>
            </c:dLbl>
            <c:numFmt formatCode="#,##0" sourceLinked="0"/>
            <c:spPr>
              <a:noFill/>
              <a:ln>
                <a:noFill/>
              </a:ln>
              <a:effectLst/>
            </c:spPr>
            <c:txPr>
              <a:bodyPr/>
              <a:lstStyle/>
              <a:p>
                <a:pPr>
                  <a:defRPr>
                    <a:solidFill>
                      <a:schemeClr val="bg1"/>
                    </a:solidFill>
                  </a:defRPr>
                </a:pPr>
                <a:endParaRPr lang="et-E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kokku hasartmängud internetis 2 aasta jooksul</c:v>
                </c:pt>
                <c:pt idx="1">
                  <c:v>mänginud arvloteriid</c:v>
                </c:pt>
                <c:pt idx="2">
                  <c:v>mänginud kasiinomänge (va pokker)</c:v>
                </c:pt>
                <c:pt idx="3">
                  <c:v>osalenud kihlvedudes või spordiennustustes</c:v>
                </c:pt>
                <c:pt idx="4">
                  <c:v>mänginud pokkerit</c:v>
                </c:pt>
                <c:pt idx="5">
                  <c:v>mänginud muid mänge raha peale</c:v>
                </c:pt>
                <c:pt idx="7">
                  <c:v>kokku hasartmängud väljaspool internetti 2 aasta jooksul</c:v>
                </c:pt>
                <c:pt idx="8">
                  <c:v>arv- või kiirloteriid</c:v>
                </c:pt>
                <c:pt idx="9">
                  <c:v>mänguautomaatidel väljaspool kasiinot (nt laevadel)</c:v>
                </c:pt>
                <c:pt idx="10">
                  <c:v>kasiinos mänguautomaatidel</c:v>
                </c:pt>
                <c:pt idx="11">
                  <c:v>muid mänge</c:v>
                </c:pt>
                <c:pt idx="12">
                  <c:v>kasiinos mängulaudadel (va pokker)</c:v>
                </c:pt>
                <c:pt idx="13">
                  <c:v>osalenud kihlvedudes või spordiennustuses (nt nn spordibaaris)</c:v>
                </c:pt>
                <c:pt idx="14">
                  <c:v>kasiinos pokkerit (tournament või cash game)</c:v>
                </c:pt>
              </c:strCache>
            </c:strRef>
          </c:cat>
          <c:val>
            <c:numRef>
              <c:f>Sheet1!$B$2:$B$16</c:f>
              <c:numCache>
                <c:formatCode>General</c:formatCode>
                <c:ptCount val="15"/>
                <c:pt idx="0">
                  <c:v>31</c:v>
                </c:pt>
                <c:pt idx="1">
                  <c:v>25</c:v>
                </c:pt>
                <c:pt idx="2">
                  <c:v>4</c:v>
                </c:pt>
                <c:pt idx="3">
                  <c:v>5</c:v>
                </c:pt>
                <c:pt idx="4">
                  <c:v>3</c:v>
                </c:pt>
                <c:pt idx="5">
                  <c:v>5</c:v>
                </c:pt>
                <c:pt idx="7">
                  <c:v>41</c:v>
                </c:pt>
                <c:pt idx="8">
                  <c:v>36</c:v>
                </c:pt>
                <c:pt idx="9">
                  <c:v>5</c:v>
                </c:pt>
                <c:pt idx="10">
                  <c:v>3</c:v>
                </c:pt>
                <c:pt idx="11">
                  <c:v>8</c:v>
                </c:pt>
                <c:pt idx="12">
                  <c:v>2</c:v>
                </c:pt>
                <c:pt idx="13">
                  <c:v>3</c:v>
                </c:pt>
                <c:pt idx="14">
                  <c:v>1</c:v>
                </c:pt>
              </c:numCache>
            </c:numRef>
          </c:val>
          <c:extLst>
            <c:ext xmlns:c16="http://schemas.microsoft.com/office/drawing/2014/chart" uri="{C3380CC4-5D6E-409C-BE32-E72D297353CC}">
              <c16:uniqueId val="{0000000C-1052-441A-A02F-7D37F3B634C0}"/>
            </c:ext>
          </c:extLst>
        </c:ser>
        <c:ser>
          <c:idx val="1"/>
          <c:order val="1"/>
          <c:tx>
            <c:strRef>
              <c:f>Sheet1!$C$1</c:f>
              <c:strCache>
                <c:ptCount val="1"/>
                <c:pt idx="0">
                  <c:v>üldse kunagi</c:v>
                </c:pt>
              </c:strCache>
            </c:strRef>
          </c:tx>
          <c:spPr>
            <a:solidFill>
              <a:schemeClr val="bg2">
                <a:lumMod val="60000"/>
                <a:lumOff val="40000"/>
              </a:schemeClr>
            </a:solidFill>
          </c:spPr>
          <c:invertIfNegative val="0"/>
          <c:cat>
            <c:strRef>
              <c:f>Sheet1!$A$2:$A$16</c:f>
              <c:strCache>
                <c:ptCount val="15"/>
                <c:pt idx="0">
                  <c:v>kokku hasartmängud internetis 2 aasta jooksul</c:v>
                </c:pt>
                <c:pt idx="1">
                  <c:v>mänginud arvloteriid</c:v>
                </c:pt>
                <c:pt idx="2">
                  <c:v>mänginud kasiinomänge (va pokker)</c:v>
                </c:pt>
                <c:pt idx="3">
                  <c:v>osalenud kihlvedudes või spordiennustustes</c:v>
                </c:pt>
                <c:pt idx="4">
                  <c:v>mänginud pokkerit</c:v>
                </c:pt>
                <c:pt idx="5">
                  <c:v>mänginud muid mänge raha peale</c:v>
                </c:pt>
                <c:pt idx="7">
                  <c:v>kokku hasartmängud väljaspool internetti 2 aasta jooksul</c:v>
                </c:pt>
                <c:pt idx="8">
                  <c:v>arv- või kiirloteriid</c:v>
                </c:pt>
                <c:pt idx="9">
                  <c:v>mänguautomaatidel väljaspool kasiinot (nt laevadel)</c:v>
                </c:pt>
                <c:pt idx="10">
                  <c:v>kasiinos mänguautomaatidel</c:v>
                </c:pt>
                <c:pt idx="11">
                  <c:v>muid mänge</c:v>
                </c:pt>
                <c:pt idx="12">
                  <c:v>kasiinos mängulaudadel (va pokker)</c:v>
                </c:pt>
                <c:pt idx="13">
                  <c:v>osalenud kihlvedudes või spordiennustuses (nt nn spordibaaris)</c:v>
                </c:pt>
                <c:pt idx="14">
                  <c:v>kasiinos pokkerit (tournament või cash game)</c:v>
                </c:pt>
              </c:strCache>
            </c:strRef>
          </c:cat>
          <c:val>
            <c:numRef>
              <c:f>Sheet1!$C$2:$C$16</c:f>
              <c:numCache>
                <c:formatCode>General</c:formatCode>
                <c:ptCount val="15"/>
                <c:pt idx="0">
                  <c:v>10</c:v>
                </c:pt>
                <c:pt idx="1">
                  <c:v>7</c:v>
                </c:pt>
                <c:pt idx="2">
                  <c:v>6</c:v>
                </c:pt>
                <c:pt idx="3">
                  <c:v>5</c:v>
                </c:pt>
                <c:pt idx="4">
                  <c:v>5</c:v>
                </c:pt>
                <c:pt idx="5">
                  <c:v>4</c:v>
                </c:pt>
                <c:pt idx="7">
                  <c:v>24</c:v>
                </c:pt>
                <c:pt idx="8">
                  <c:v>22</c:v>
                </c:pt>
                <c:pt idx="9">
                  <c:v>16</c:v>
                </c:pt>
                <c:pt idx="10">
                  <c:v>14</c:v>
                </c:pt>
                <c:pt idx="11">
                  <c:v>6</c:v>
                </c:pt>
                <c:pt idx="12">
                  <c:v>8</c:v>
                </c:pt>
                <c:pt idx="13">
                  <c:v>2</c:v>
                </c:pt>
                <c:pt idx="14">
                  <c:v>4</c:v>
                </c:pt>
              </c:numCache>
            </c:numRef>
          </c:val>
          <c:extLst>
            <c:ext xmlns:c16="http://schemas.microsoft.com/office/drawing/2014/chart" uri="{C3380CC4-5D6E-409C-BE32-E72D297353CC}">
              <c16:uniqueId val="{0000000D-1052-441A-A02F-7D37F3B634C0}"/>
            </c:ext>
          </c:extLst>
        </c:ser>
        <c:ser>
          <c:idx val="2"/>
          <c:order val="2"/>
          <c:tx>
            <c:strRef>
              <c:f>Sheet1!$D$1</c:f>
              <c:strCache>
                <c:ptCount val="1"/>
                <c:pt idx="0">
                  <c:v>üldse kunagi2</c:v>
                </c:pt>
              </c:strCache>
            </c:strRef>
          </c:tx>
          <c:spPr>
            <a:noFill/>
          </c:spPr>
          <c:invertIfNegative val="0"/>
          <c:dLbls>
            <c:dLbl>
              <c:idx val="0"/>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E-1052-441A-A02F-7D37F3B634C0}"/>
                </c:ext>
              </c:extLst>
            </c:dLbl>
            <c:dLbl>
              <c:idx val="1"/>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F-1052-441A-A02F-7D37F3B634C0}"/>
                </c:ext>
              </c:extLst>
            </c:dLbl>
            <c:dLbl>
              <c:idx val="2"/>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0-1052-441A-A02F-7D37F3B634C0}"/>
                </c:ext>
              </c:extLst>
            </c:dLbl>
            <c:dLbl>
              <c:idx val="3"/>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1-1052-441A-A02F-7D37F3B634C0}"/>
                </c:ext>
              </c:extLst>
            </c:dLbl>
            <c:dLbl>
              <c:idx val="4"/>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2-1052-441A-A02F-7D37F3B634C0}"/>
                </c:ext>
              </c:extLst>
            </c:dLbl>
            <c:dLbl>
              <c:idx val="5"/>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3-1052-441A-A02F-7D37F3B634C0}"/>
                </c:ext>
              </c:extLst>
            </c:dLbl>
            <c:dLbl>
              <c:idx val="6"/>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4-1052-441A-A02F-7D37F3B634C0}"/>
                </c:ext>
              </c:extLst>
            </c:dLbl>
            <c:dLbl>
              <c:idx val="7"/>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5-1052-441A-A02F-7D37F3B634C0}"/>
                </c:ext>
              </c:extLst>
            </c:dLbl>
            <c:dLbl>
              <c:idx val="8"/>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6-1052-441A-A02F-7D37F3B634C0}"/>
                </c:ext>
              </c:extLst>
            </c:dLbl>
            <c:dLbl>
              <c:idx val="9"/>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7-1052-441A-A02F-7D37F3B634C0}"/>
                </c:ext>
              </c:extLst>
            </c:dLbl>
            <c:dLbl>
              <c:idx val="10"/>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8-1052-441A-A02F-7D37F3B634C0}"/>
                </c:ext>
              </c:extLst>
            </c:dLbl>
            <c:dLbl>
              <c:idx val="11"/>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9-1052-441A-A02F-7D37F3B634C0}"/>
                </c:ext>
              </c:extLst>
            </c:dLbl>
            <c:numFmt formatCode="#,##0"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kokku hasartmängud internetis 2 aasta jooksul</c:v>
                </c:pt>
                <c:pt idx="1">
                  <c:v>mänginud arvloteriid</c:v>
                </c:pt>
                <c:pt idx="2">
                  <c:v>mänginud kasiinomänge (va pokker)</c:v>
                </c:pt>
                <c:pt idx="3">
                  <c:v>osalenud kihlvedudes või spordiennustustes</c:v>
                </c:pt>
                <c:pt idx="4">
                  <c:v>mänginud pokkerit</c:v>
                </c:pt>
                <c:pt idx="5">
                  <c:v>mänginud muid mänge raha peale</c:v>
                </c:pt>
                <c:pt idx="7">
                  <c:v>kokku hasartmängud väljaspool internetti 2 aasta jooksul</c:v>
                </c:pt>
                <c:pt idx="8">
                  <c:v>arv- või kiirloteriid</c:v>
                </c:pt>
                <c:pt idx="9">
                  <c:v>mänguautomaatidel väljaspool kasiinot (nt laevadel)</c:v>
                </c:pt>
                <c:pt idx="10">
                  <c:v>kasiinos mänguautomaatidel</c:v>
                </c:pt>
                <c:pt idx="11">
                  <c:v>muid mänge</c:v>
                </c:pt>
                <c:pt idx="12">
                  <c:v>kasiinos mängulaudadel (va pokker)</c:v>
                </c:pt>
                <c:pt idx="13">
                  <c:v>osalenud kihlvedudes või spordiennustuses (nt nn spordibaaris)</c:v>
                </c:pt>
                <c:pt idx="14">
                  <c:v>kasiinos pokkerit (tournament või cash game)</c:v>
                </c:pt>
              </c:strCache>
            </c:strRef>
          </c:cat>
          <c:val>
            <c:numRef>
              <c:f>Sheet1!$D$2:$D$16</c:f>
              <c:numCache>
                <c:formatCode>General</c:formatCode>
                <c:ptCount val="15"/>
                <c:pt idx="0">
                  <c:v>41</c:v>
                </c:pt>
                <c:pt idx="1">
                  <c:v>32</c:v>
                </c:pt>
                <c:pt idx="2">
                  <c:v>10</c:v>
                </c:pt>
                <c:pt idx="3">
                  <c:v>10</c:v>
                </c:pt>
                <c:pt idx="4">
                  <c:v>8</c:v>
                </c:pt>
                <c:pt idx="5">
                  <c:v>9</c:v>
                </c:pt>
                <c:pt idx="7">
                  <c:v>65</c:v>
                </c:pt>
                <c:pt idx="8">
                  <c:v>58</c:v>
                </c:pt>
                <c:pt idx="9">
                  <c:v>21</c:v>
                </c:pt>
                <c:pt idx="10">
                  <c:v>17</c:v>
                </c:pt>
                <c:pt idx="11">
                  <c:v>14</c:v>
                </c:pt>
                <c:pt idx="12">
                  <c:v>10</c:v>
                </c:pt>
                <c:pt idx="13">
                  <c:v>5</c:v>
                </c:pt>
                <c:pt idx="14">
                  <c:v>5</c:v>
                </c:pt>
              </c:numCache>
            </c:numRef>
          </c:val>
          <c:extLst>
            <c:ext xmlns:c16="http://schemas.microsoft.com/office/drawing/2014/chart" uri="{C3380CC4-5D6E-409C-BE32-E72D297353CC}">
              <c16:uniqueId val="{0000001A-1052-441A-A02F-7D37F3B634C0}"/>
            </c:ext>
          </c:extLst>
        </c:ser>
        <c:dLbls>
          <c:showLegendKey val="0"/>
          <c:showVal val="0"/>
          <c:showCatName val="0"/>
          <c:showSerName val="0"/>
          <c:showPercent val="0"/>
          <c:showBubbleSize val="0"/>
        </c:dLbls>
        <c:gapWidth val="50"/>
        <c:overlap val="100"/>
        <c:axId val="511659232"/>
        <c:axId val="511652960"/>
      </c:barChart>
      <c:catAx>
        <c:axId val="511659232"/>
        <c:scaling>
          <c:orientation val="maxMin"/>
        </c:scaling>
        <c:delete val="1"/>
        <c:axPos val="l"/>
        <c:numFmt formatCode="General" sourceLinked="0"/>
        <c:majorTickMark val="out"/>
        <c:minorTickMark val="none"/>
        <c:tickLblPos val="nextTo"/>
        <c:crossAx val="511652960"/>
        <c:crosses val="autoZero"/>
        <c:auto val="1"/>
        <c:lblAlgn val="ctr"/>
        <c:lblOffset val="100"/>
        <c:noMultiLvlLbl val="0"/>
      </c:catAx>
      <c:valAx>
        <c:axId val="511652960"/>
        <c:scaling>
          <c:orientation val="minMax"/>
          <c:max val="100"/>
          <c:min val="0"/>
        </c:scaling>
        <c:delete val="0"/>
        <c:axPos val="t"/>
        <c:numFmt formatCode="0\%" sourceLinked="0"/>
        <c:majorTickMark val="none"/>
        <c:minorTickMark val="none"/>
        <c:tickLblPos val="high"/>
        <c:spPr>
          <a:ln>
            <a:noFill/>
          </a:ln>
        </c:spPr>
        <c:txPr>
          <a:bodyPr/>
          <a:lstStyle/>
          <a:p>
            <a:pPr>
              <a:defRPr>
                <a:latin typeface="Arial"/>
                <a:ea typeface="Arial"/>
                <a:cs typeface="Arial"/>
              </a:defRPr>
            </a:pPr>
            <a:endParaRPr lang="et-EE"/>
          </a:p>
        </c:txPr>
        <c:crossAx val="511659232"/>
        <c:crosses val="autoZero"/>
        <c:crossBetween val="between"/>
      </c:valAx>
    </c:plotArea>
    <c:legend>
      <c:legendPos val="t"/>
      <c:legendEntry>
        <c:idx val="0"/>
        <c:txPr>
          <a:bodyPr/>
          <a:lstStyle/>
          <a:p>
            <a:pPr>
              <a:defRPr>
                <a:latin typeface="Arial"/>
                <a:ea typeface="Arial"/>
                <a:cs typeface="Arial"/>
              </a:defRPr>
            </a:pPr>
            <a:endParaRPr lang="et-EE"/>
          </a:p>
        </c:txPr>
      </c:legendEntry>
      <c:legendEntry>
        <c:idx val="1"/>
        <c:txPr>
          <a:bodyPr/>
          <a:lstStyle/>
          <a:p>
            <a:pPr>
              <a:defRPr>
                <a:latin typeface="Arial"/>
                <a:ea typeface="Arial"/>
                <a:cs typeface="Arial"/>
              </a:defRPr>
            </a:pPr>
            <a:endParaRPr lang="et-EE"/>
          </a:p>
        </c:txPr>
      </c:legendEntry>
      <c:legendEntry>
        <c:idx val="2"/>
        <c:delete val="1"/>
      </c:legendEntry>
      <c:layout>
        <c:manualLayout>
          <c:xMode val="edge"/>
          <c:yMode val="edge"/>
          <c:x val="4.9999827534764681E-2"/>
          <c:y val="9.5524010624476307E-3"/>
          <c:w val="0.9033816402826701"/>
          <c:h val="4.7963332820194729E-2"/>
        </c:manualLayout>
      </c:layout>
      <c:overlay val="0"/>
      <c:spPr>
        <a:noFill/>
      </c:spPr>
    </c:legend>
    <c:plotVisOnly val="1"/>
    <c:dispBlanksAs val="gap"/>
    <c:showDLblsOverMax val="0"/>
  </c:chart>
  <c:txPr>
    <a:bodyPr/>
    <a:lstStyle/>
    <a:p>
      <a:pPr>
        <a:defRPr sz="1000"/>
      </a:pPr>
      <a:endParaRPr lang="et-E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735717898608532E-2"/>
          <c:y val="4.6572297225165218E-2"/>
          <c:w val="0.86875712053155374"/>
          <c:h val="0.91653763309670699"/>
        </c:manualLayout>
      </c:layout>
      <c:barChart>
        <c:barDir val="bar"/>
        <c:grouping val="clustered"/>
        <c:varyColors val="0"/>
        <c:ser>
          <c:idx val="0"/>
          <c:order val="0"/>
          <c:tx>
            <c:strRef>
              <c:f>Sheet1!$B$1</c:f>
              <c:strCache>
                <c:ptCount val="1"/>
                <c:pt idx="0">
                  <c:v>hasartmängud kokku</c:v>
                </c:pt>
              </c:strCache>
            </c:strRef>
          </c:tx>
          <c:spPr>
            <a:solidFill>
              <a:srgbClr val="802AB7">
                <a:lumMod val="60000"/>
                <a:lumOff val="40000"/>
              </a:srgbClr>
            </a:solidFill>
            <a:ln w="6350">
              <a:noFill/>
            </a:ln>
          </c:spPr>
          <c:invertIfNegative val="0"/>
          <c:dPt>
            <c:idx val="0"/>
            <c:invertIfNegative val="0"/>
            <c:bubble3D val="0"/>
            <c:extLst>
              <c:ext xmlns:c16="http://schemas.microsoft.com/office/drawing/2014/chart" uri="{C3380CC4-5D6E-409C-BE32-E72D297353CC}">
                <c16:uniqueId val="{00000000-BE95-43F1-9EC8-C804EE8D0C0F}"/>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numCache>
            </c:numRef>
          </c:val>
          <c:extLst>
            <c:ext xmlns:c16="http://schemas.microsoft.com/office/drawing/2014/chart" uri="{C3380CC4-5D6E-409C-BE32-E72D297353CC}">
              <c16:uniqueId val="{00000001-BE95-43F1-9EC8-C804EE8D0C0F}"/>
            </c:ext>
          </c:extLst>
        </c:ser>
        <c:ser>
          <c:idx val="1"/>
          <c:order val="1"/>
          <c:tx>
            <c:strRef>
              <c:f>Sheet1!$C$1</c:f>
              <c:strCache>
                <c:ptCount val="1"/>
                <c:pt idx="0">
                  <c:v>hasartmängud 2 aasta jooksul kokku</c:v>
                </c:pt>
              </c:strCache>
            </c:strRef>
          </c:tx>
          <c:spPr>
            <a:solidFill>
              <a:srgbClr val="802AB7">
                <a:lumMod val="75000"/>
              </a:srgbClr>
            </a:solidFill>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numCache>
            </c:numRef>
          </c:val>
          <c:extLst>
            <c:ext xmlns:c16="http://schemas.microsoft.com/office/drawing/2014/chart" uri="{C3380CC4-5D6E-409C-BE32-E72D297353CC}">
              <c16:uniqueId val="{00000002-BE95-43F1-9EC8-C804EE8D0C0F}"/>
            </c:ext>
          </c:extLst>
        </c:ser>
        <c:dLbls>
          <c:dLblPos val="outEnd"/>
          <c:showLegendKey val="0"/>
          <c:showVal val="1"/>
          <c:showCatName val="0"/>
          <c:showSerName val="0"/>
          <c:showPercent val="0"/>
          <c:showBubbleSize val="0"/>
        </c:dLbls>
        <c:gapWidth val="50"/>
        <c:overlap val="10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00"/>
          <c:min val="0"/>
        </c:scaling>
        <c:delete val="0"/>
        <c:axPos val="t"/>
        <c:numFmt formatCode="General" sourceLinked="1"/>
        <c:majorTickMark val="none"/>
        <c:minorTickMark val="none"/>
        <c:tickLblPos val="none"/>
        <c:spPr>
          <a:ln>
            <a:noFill/>
          </a:ln>
        </c:spPr>
        <c:crossAx val="352427984"/>
        <c:crosses val="autoZero"/>
        <c:crossBetween val="between"/>
      </c:valAx>
    </c:plotArea>
    <c:legend>
      <c:legendPos val="t"/>
      <c:overlay val="0"/>
    </c:legend>
    <c:plotVisOnly val="1"/>
    <c:dispBlanksAs val="gap"/>
    <c:showDLblsOverMax val="0"/>
  </c:chart>
  <c:txPr>
    <a:bodyPr/>
    <a:lstStyle/>
    <a:p>
      <a:pPr>
        <a:defRPr sz="1200">
          <a:solidFill>
            <a:schemeClr val="tx1"/>
          </a:solidFill>
        </a:defRPr>
      </a:pPr>
      <a:endParaRPr lang="et-EE"/>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60176078527685"/>
          <c:y val="1.7640725294128315E-2"/>
          <c:w val="0.57037839192087014"/>
          <c:h val="0.96374528885638733"/>
        </c:manualLayout>
      </c:layout>
      <c:barChart>
        <c:barDir val="bar"/>
        <c:grouping val="clustered"/>
        <c:varyColors val="0"/>
        <c:ser>
          <c:idx val="0"/>
          <c:order val="0"/>
          <c:tx>
            <c:strRef>
              <c:f>Sheet1!$B$1</c:f>
              <c:strCache>
                <c:ptCount val="1"/>
                <c:pt idx="0">
                  <c:v>hasartmängud kokku</c:v>
                </c:pt>
              </c:strCache>
            </c:strRef>
          </c:tx>
          <c:spPr>
            <a:solidFill>
              <a:srgbClr val="802AB7">
                <a:lumMod val="60000"/>
                <a:lumOff val="40000"/>
              </a:srgbClr>
            </a:solidFill>
            <a:ln w="6350">
              <a:noFill/>
            </a:ln>
          </c:spPr>
          <c:invertIfNegative val="0"/>
          <c:dPt>
            <c:idx val="0"/>
            <c:invertIfNegative val="0"/>
            <c:bubble3D val="0"/>
            <c:extLst>
              <c:ext xmlns:c16="http://schemas.microsoft.com/office/drawing/2014/chart" uri="{C3380CC4-5D6E-409C-BE32-E72D297353CC}">
                <c16:uniqueId val="{00000000-3F57-46D5-8AED-DAB46916163F}"/>
              </c:ext>
            </c:extLst>
          </c:dPt>
          <c:dPt>
            <c:idx val="1"/>
            <c:invertIfNegative val="0"/>
            <c:bubble3D val="0"/>
            <c:extLst>
              <c:ext xmlns:c16="http://schemas.microsoft.com/office/drawing/2014/chart" uri="{C3380CC4-5D6E-409C-BE32-E72D297353CC}">
                <c16:uniqueId val="{00000001-3F57-46D5-8AED-DAB46916163F}"/>
              </c:ext>
            </c:extLst>
          </c:dPt>
          <c:dPt>
            <c:idx val="2"/>
            <c:invertIfNegative val="0"/>
            <c:bubble3D val="0"/>
            <c:extLst>
              <c:ext xmlns:c16="http://schemas.microsoft.com/office/drawing/2014/chart" uri="{C3380CC4-5D6E-409C-BE32-E72D297353CC}">
                <c16:uniqueId val="{00000002-3F57-46D5-8AED-DAB46916163F}"/>
              </c:ext>
            </c:extLst>
          </c:dPt>
          <c:dPt>
            <c:idx val="3"/>
            <c:invertIfNegative val="0"/>
            <c:bubble3D val="0"/>
            <c:extLst>
              <c:ext xmlns:c16="http://schemas.microsoft.com/office/drawing/2014/chart" uri="{C3380CC4-5D6E-409C-BE32-E72D297353CC}">
                <c16:uniqueId val="{00000003-3F57-46D5-8AED-DAB46916163F}"/>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Kokku</c:v>
                </c:pt>
                <c:pt idx="2">
                  <c:v>15-19</c:v>
                </c:pt>
                <c:pt idx="3">
                  <c:v>20-29</c:v>
                </c:pt>
                <c:pt idx="4">
                  <c:v>30-39</c:v>
                </c:pt>
                <c:pt idx="5">
                  <c:v>40-49</c:v>
                </c:pt>
                <c:pt idx="6">
                  <c:v>50-59</c:v>
                </c:pt>
                <c:pt idx="7">
                  <c:v>60-74</c:v>
                </c:pt>
                <c:pt idx="9">
                  <c:v>15-20</c:v>
                </c:pt>
                <c:pt idx="10">
                  <c:v>21-74</c:v>
                </c:pt>
                <c:pt idx="12">
                  <c:v>Mees</c:v>
                </c:pt>
                <c:pt idx="13">
                  <c:v>Naine</c:v>
                </c:pt>
                <c:pt idx="15">
                  <c:v>Eestlane</c:v>
                </c:pt>
                <c:pt idx="16">
                  <c:v>Muu rahvus</c:v>
                </c:pt>
              </c:strCache>
            </c:strRef>
          </c:cat>
          <c:val>
            <c:numRef>
              <c:f>Sheet1!$B$2:$B$18</c:f>
              <c:numCache>
                <c:formatCode>General</c:formatCode>
                <c:ptCount val="17"/>
                <c:pt idx="0">
                  <c:v>41</c:v>
                </c:pt>
                <c:pt idx="2">
                  <c:v>37</c:v>
                </c:pt>
                <c:pt idx="3">
                  <c:v>50</c:v>
                </c:pt>
                <c:pt idx="4">
                  <c:v>58</c:v>
                </c:pt>
                <c:pt idx="5">
                  <c:v>46</c:v>
                </c:pt>
                <c:pt idx="6">
                  <c:v>35</c:v>
                </c:pt>
                <c:pt idx="7">
                  <c:v>21</c:v>
                </c:pt>
                <c:pt idx="9">
                  <c:v>41</c:v>
                </c:pt>
                <c:pt idx="10">
                  <c:v>41</c:v>
                </c:pt>
                <c:pt idx="12">
                  <c:v>47</c:v>
                </c:pt>
                <c:pt idx="13">
                  <c:v>34</c:v>
                </c:pt>
                <c:pt idx="15">
                  <c:v>44</c:v>
                </c:pt>
                <c:pt idx="16">
                  <c:v>34</c:v>
                </c:pt>
              </c:numCache>
            </c:numRef>
          </c:val>
          <c:extLst>
            <c:ext xmlns:c16="http://schemas.microsoft.com/office/drawing/2014/chart" uri="{C3380CC4-5D6E-409C-BE32-E72D297353CC}">
              <c16:uniqueId val="{00000004-3F57-46D5-8AED-DAB46916163F}"/>
            </c:ext>
          </c:extLst>
        </c:ser>
        <c:ser>
          <c:idx val="1"/>
          <c:order val="1"/>
          <c:tx>
            <c:strRef>
              <c:f>Sheet1!$C$1</c:f>
              <c:strCache>
                <c:ptCount val="1"/>
                <c:pt idx="0">
                  <c:v>hasartmängud 2 aasta jooksul kokku</c:v>
                </c:pt>
              </c:strCache>
            </c:strRef>
          </c:tx>
          <c:spPr>
            <a:solidFill>
              <a:srgbClr val="802AB7">
                <a:lumMod val="75000"/>
              </a:srgbClr>
            </a:solidFill>
          </c:spPr>
          <c:invertIfNegative val="0"/>
          <c:dLbls>
            <c:numFmt formatCode="0\%" sourceLinked="0"/>
            <c:spPr>
              <a:noFill/>
              <a:ln>
                <a:noFill/>
              </a:ln>
              <a:effectLst/>
            </c:spPr>
            <c:txPr>
              <a:bodyPr/>
              <a:lstStyle/>
              <a:p>
                <a:pPr>
                  <a:defRPr>
                    <a:solidFill>
                      <a:schemeClr val="bg1"/>
                    </a:solidFill>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Kokku</c:v>
                </c:pt>
                <c:pt idx="2">
                  <c:v>15-19</c:v>
                </c:pt>
                <c:pt idx="3">
                  <c:v>20-29</c:v>
                </c:pt>
                <c:pt idx="4">
                  <c:v>30-39</c:v>
                </c:pt>
                <c:pt idx="5">
                  <c:v>40-49</c:v>
                </c:pt>
                <c:pt idx="6">
                  <c:v>50-59</c:v>
                </c:pt>
                <c:pt idx="7">
                  <c:v>60-74</c:v>
                </c:pt>
                <c:pt idx="9">
                  <c:v>15-20</c:v>
                </c:pt>
                <c:pt idx="10">
                  <c:v>21-74</c:v>
                </c:pt>
                <c:pt idx="12">
                  <c:v>Mees</c:v>
                </c:pt>
                <c:pt idx="13">
                  <c:v>Naine</c:v>
                </c:pt>
                <c:pt idx="15">
                  <c:v>Eestlane</c:v>
                </c:pt>
                <c:pt idx="16">
                  <c:v>Muu rahvus</c:v>
                </c:pt>
              </c:strCache>
            </c:strRef>
          </c:cat>
          <c:val>
            <c:numRef>
              <c:f>Sheet1!$C$2:$C$18</c:f>
              <c:numCache>
                <c:formatCode>General</c:formatCode>
                <c:ptCount val="17"/>
                <c:pt idx="0">
                  <c:v>31</c:v>
                </c:pt>
                <c:pt idx="2">
                  <c:v>30</c:v>
                </c:pt>
                <c:pt idx="3">
                  <c:v>39</c:v>
                </c:pt>
                <c:pt idx="4">
                  <c:v>43</c:v>
                </c:pt>
                <c:pt idx="5">
                  <c:v>37</c:v>
                </c:pt>
                <c:pt idx="6">
                  <c:v>27</c:v>
                </c:pt>
                <c:pt idx="7">
                  <c:v>15</c:v>
                </c:pt>
                <c:pt idx="9">
                  <c:v>35</c:v>
                </c:pt>
                <c:pt idx="10">
                  <c:v>31</c:v>
                </c:pt>
                <c:pt idx="12">
                  <c:v>36</c:v>
                </c:pt>
                <c:pt idx="13">
                  <c:v>26</c:v>
                </c:pt>
                <c:pt idx="15">
                  <c:v>34</c:v>
                </c:pt>
                <c:pt idx="16">
                  <c:v>25</c:v>
                </c:pt>
              </c:numCache>
            </c:numRef>
          </c:val>
          <c:extLst>
            <c:ext xmlns:c16="http://schemas.microsoft.com/office/drawing/2014/chart" uri="{C3380CC4-5D6E-409C-BE32-E72D297353CC}">
              <c16:uniqueId val="{00000006-3F57-46D5-8AED-DAB46916163F}"/>
            </c:ext>
          </c:extLst>
        </c:ser>
        <c:dLbls>
          <c:dLblPos val="outEnd"/>
          <c:showLegendKey val="0"/>
          <c:showVal val="1"/>
          <c:showCatName val="0"/>
          <c:showSerName val="0"/>
          <c:showPercent val="0"/>
          <c:showBubbleSize val="0"/>
        </c:dLbls>
        <c:gapWidth val="50"/>
        <c:overlap val="10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1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20638942377332E-2"/>
          <c:y val="4.6572297225165218E-2"/>
          <c:w val="0.94668343526634613"/>
          <c:h val="0.91653763309670699"/>
        </c:manualLayout>
      </c:layout>
      <c:barChart>
        <c:barDir val="bar"/>
        <c:grouping val="clustered"/>
        <c:varyColors val="0"/>
        <c:ser>
          <c:idx val="0"/>
          <c:order val="0"/>
          <c:tx>
            <c:strRef>
              <c:f>Sheet1!$B$1</c:f>
              <c:strCache>
                <c:ptCount val="1"/>
                <c:pt idx="0">
                  <c:v>hasartmängud kokku</c:v>
                </c:pt>
              </c:strCache>
            </c:strRef>
          </c:tx>
          <c:spPr>
            <a:solidFill>
              <a:srgbClr val="802AB7">
                <a:lumMod val="60000"/>
                <a:lumOff val="40000"/>
              </a:srgbClr>
            </a:solidFill>
            <a:ln w="6350">
              <a:noFill/>
            </a:ln>
          </c:spPr>
          <c:invertIfNegative val="0"/>
          <c:dPt>
            <c:idx val="0"/>
            <c:invertIfNegative val="0"/>
            <c:bubble3D val="0"/>
            <c:extLst>
              <c:ext xmlns:c16="http://schemas.microsoft.com/office/drawing/2014/chart" uri="{C3380CC4-5D6E-409C-BE32-E72D297353CC}">
                <c16:uniqueId val="{00000000-2091-4FB5-BF8F-2841BCF4C105}"/>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numCache>
            </c:numRef>
          </c:val>
          <c:extLst>
            <c:ext xmlns:c16="http://schemas.microsoft.com/office/drawing/2014/chart" uri="{C3380CC4-5D6E-409C-BE32-E72D297353CC}">
              <c16:uniqueId val="{00000004-2091-4FB5-BF8F-2841BCF4C105}"/>
            </c:ext>
          </c:extLst>
        </c:ser>
        <c:ser>
          <c:idx val="1"/>
          <c:order val="1"/>
          <c:tx>
            <c:strRef>
              <c:f>Sheet1!$C$1</c:f>
              <c:strCache>
                <c:ptCount val="1"/>
                <c:pt idx="0">
                  <c:v>hasartmängud 2 aasta jooksul kokku</c:v>
                </c:pt>
              </c:strCache>
            </c:strRef>
          </c:tx>
          <c:spPr>
            <a:solidFill>
              <a:srgbClr val="802AB7">
                <a:lumMod val="75000"/>
              </a:srgbClr>
            </a:solidFill>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numCache>
            </c:numRef>
          </c:val>
          <c:extLst>
            <c:ext xmlns:c16="http://schemas.microsoft.com/office/drawing/2014/chart" uri="{C3380CC4-5D6E-409C-BE32-E72D297353CC}">
              <c16:uniqueId val="{00000005-2091-4FB5-BF8F-2841BCF4C105}"/>
            </c:ext>
          </c:extLst>
        </c:ser>
        <c:dLbls>
          <c:dLblPos val="outEnd"/>
          <c:showLegendKey val="0"/>
          <c:showVal val="1"/>
          <c:showCatName val="0"/>
          <c:showSerName val="0"/>
          <c:showPercent val="0"/>
          <c:showBubbleSize val="0"/>
        </c:dLbls>
        <c:gapWidth val="50"/>
        <c:overlap val="10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00"/>
          <c:min val="0"/>
        </c:scaling>
        <c:delete val="0"/>
        <c:axPos val="t"/>
        <c:numFmt formatCode="General" sourceLinked="1"/>
        <c:majorTickMark val="none"/>
        <c:minorTickMark val="none"/>
        <c:tickLblPos val="none"/>
        <c:spPr>
          <a:ln>
            <a:noFill/>
          </a:ln>
        </c:spPr>
        <c:crossAx val="352427984"/>
        <c:crosses val="autoZero"/>
        <c:crossBetween val="between"/>
      </c:valAx>
    </c:plotArea>
    <c:legend>
      <c:legendPos val="t"/>
      <c:layout>
        <c:manualLayout>
          <c:xMode val="edge"/>
          <c:yMode val="edge"/>
          <c:x val="4.9999969887396939E-2"/>
          <c:y val="0.10294153407202665"/>
          <c:w val="0.89999985947451899"/>
          <c:h val="0.66143042800442031"/>
        </c:manualLayout>
      </c:layout>
      <c:overlay val="0"/>
    </c:legend>
    <c:plotVisOnly val="1"/>
    <c:dispBlanksAs val="gap"/>
    <c:showDLblsOverMax val="0"/>
  </c:chart>
  <c:txPr>
    <a:bodyPr/>
    <a:lstStyle/>
    <a:p>
      <a:pPr>
        <a:defRPr sz="1200">
          <a:solidFill>
            <a:schemeClr val="tx1"/>
          </a:solidFill>
        </a:defRPr>
      </a:pPr>
      <a:endParaRPr lang="et-EE"/>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60176078527685"/>
          <c:y val="1.7640725294128315E-2"/>
          <c:w val="0.57037839192087014"/>
          <c:h val="0.96374528885638733"/>
        </c:manualLayout>
      </c:layout>
      <c:barChart>
        <c:barDir val="bar"/>
        <c:grouping val="clustered"/>
        <c:varyColors val="0"/>
        <c:ser>
          <c:idx val="0"/>
          <c:order val="0"/>
          <c:tx>
            <c:strRef>
              <c:f>Sheet1!$B$1</c:f>
              <c:strCache>
                <c:ptCount val="1"/>
                <c:pt idx="0">
                  <c:v>hasartmängud kokku</c:v>
                </c:pt>
              </c:strCache>
            </c:strRef>
          </c:tx>
          <c:spPr>
            <a:solidFill>
              <a:srgbClr val="802AB7">
                <a:lumMod val="60000"/>
                <a:lumOff val="40000"/>
              </a:srgbClr>
            </a:solidFill>
            <a:ln w="6350">
              <a:noFill/>
            </a:ln>
          </c:spPr>
          <c:invertIfNegative val="0"/>
          <c:dPt>
            <c:idx val="0"/>
            <c:invertIfNegative val="0"/>
            <c:bubble3D val="0"/>
            <c:extLst>
              <c:ext xmlns:c16="http://schemas.microsoft.com/office/drawing/2014/chart" uri="{C3380CC4-5D6E-409C-BE32-E72D297353CC}">
                <c16:uniqueId val="{00000000-2DE0-4051-9B6D-31A3E08AD750}"/>
              </c:ext>
            </c:extLst>
          </c:dPt>
          <c:dPt>
            <c:idx val="1"/>
            <c:invertIfNegative val="0"/>
            <c:bubble3D val="0"/>
            <c:extLst>
              <c:ext xmlns:c16="http://schemas.microsoft.com/office/drawing/2014/chart" uri="{C3380CC4-5D6E-409C-BE32-E72D297353CC}">
                <c16:uniqueId val="{00000001-2DE0-4051-9B6D-31A3E08AD750}"/>
              </c:ext>
            </c:extLst>
          </c:dPt>
          <c:dPt>
            <c:idx val="2"/>
            <c:invertIfNegative val="0"/>
            <c:bubble3D val="0"/>
            <c:extLst>
              <c:ext xmlns:c16="http://schemas.microsoft.com/office/drawing/2014/chart" uri="{C3380CC4-5D6E-409C-BE32-E72D297353CC}">
                <c16:uniqueId val="{00000002-2DE0-4051-9B6D-31A3E08AD750}"/>
              </c:ext>
            </c:extLst>
          </c:dPt>
          <c:dPt>
            <c:idx val="3"/>
            <c:invertIfNegative val="0"/>
            <c:bubble3D val="0"/>
            <c:extLst>
              <c:ext xmlns:c16="http://schemas.microsoft.com/office/drawing/2014/chart" uri="{C3380CC4-5D6E-409C-BE32-E72D297353CC}">
                <c16:uniqueId val="{00000003-2DE0-4051-9B6D-31A3E08AD750}"/>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Kokku</c:v>
                </c:pt>
                <c:pt idx="2">
                  <c:v>15-19</c:v>
                </c:pt>
                <c:pt idx="3">
                  <c:v>20-29</c:v>
                </c:pt>
                <c:pt idx="4">
                  <c:v>30-39</c:v>
                </c:pt>
                <c:pt idx="5">
                  <c:v>40-49</c:v>
                </c:pt>
                <c:pt idx="6">
                  <c:v>50-59</c:v>
                </c:pt>
                <c:pt idx="7">
                  <c:v>60-74</c:v>
                </c:pt>
                <c:pt idx="9">
                  <c:v>15-20</c:v>
                </c:pt>
                <c:pt idx="10">
                  <c:v>21-74</c:v>
                </c:pt>
                <c:pt idx="12">
                  <c:v>Mees</c:v>
                </c:pt>
                <c:pt idx="13">
                  <c:v>Naine</c:v>
                </c:pt>
                <c:pt idx="15">
                  <c:v>Eestlane</c:v>
                </c:pt>
                <c:pt idx="16">
                  <c:v>Muu rahvus</c:v>
                </c:pt>
              </c:strCache>
            </c:strRef>
          </c:cat>
          <c:val>
            <c:numRef>
              <c:f>Sheet1!$B$2:$B$18</c:f>
              <c:numCache>
                <c:formatCode>General</c:formatCode>
                <c:ptCount val="17"/>
                <c:pt idx="0" formatCode="0">
                  <c:v>41</c:v>
                </c:pt>
                <c:pt idx="2" formatCode="0">
                  <c:v>34</c:v>
                </c:pt>
                <c:pt idx="3" formatCode="0">
                  <c:v>49</c:v>
                </c:pt>
                <c:pt idx="4" formatCode="0">
                  <c:v>57</c:v>
                </c:pt>
                <c:pt idx="5" formatCode="0">
                  <c:v>48</c:v>
                </c:pt>
                <c:pt idx="6" formatCode="0">
                  <c:v>38</c:v>
                </c:pt>
                <c:pt idx="7" formatCode="0">
                  <c:v>19</c:v>
                </c:pt>
                <c:pt idx="9" formatCode="0">
                  <c:v>35</c:v>
                </c:pt>
                <c:pt idx="10" formatCode="0">
                  <c:v>41</c:v>
                </c:pt>
                <c:pt idx="12" formatCode="0">
                  <c:v>48</c:v>
                </c:pt>
                <c:pt idx="13" formatCode="0">
                  <c:v>34</c:v>
                </c:pt>
                <c:pt idx="15" formatCode="0">
                  <c:v>42</c:v>
                </c:pt>
                <c:pt idx="16" formatCode="0">
                  <c:v>39</c:v>
                </c:pt>
              </c:numCache>
            </c:numRef>
          </c:val>
          <c:extLst>
            <c:ext xmlns:c16="http://schemas.microsoft.com/office/drawing/2014/chart" uri="{C3380CC4-5D6E-409C-BE32-E72D297353CC}">
              <c16:uniqueId val="{00000004-2DE0-4051-9B6D-31A3E08AD750}"/>
            </c:ext>
          </c:extLst>
        </c:ser>
        <c:ser>
          <c:idx val="1"/>
          <c:order val="1"/>
          <c:tx>
            <c:strRef>
              <c:f>Sheet1!$C$1</c:f>
              <c:strCache>
                <c:ptCount val="1"/>
                <c:pt idx="0">
                  <c:v>hasartmängud 2 aasta jooksul kokku</c:v>
                </c:pt>
              </c:strCache>
            </c:strRef>
          </c:tx>
          <c:spPr>
            <a:solidFill>
              <a:srgbClr val="802AB7">
                <a:lumMod val="75000"/>
              </a:srgbClr>
            </a:solidFill>
          </c:spPr>
          <c:invertIfNegative val="0"/>
          <c:dLbls>
            <c:numFmt formatCode="0\%" sourceLinked="0"/>
            <c:spPr>
              <a:noFill/>
              <a:ln>
                <a:noFill/>
              </a:ln>
              <a:effectLst/>
            </c:spPr>
            <c:txPr>
              <a:bodyPr/>
              <a:lstStyle/>
              <a:p>
                <a:pPr>
                  <a:defRPr>
                    <a:solidFill>
                      <a:schemeClr val="bg1"/>
                    </a:solidFill>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Kokku</c:v>
                </c:pt>
                <c:pt idx="2">
                  <c:v>15-19</c:v>
                </c:pt>
                <c:pt idx="3">
                  <c:v>20-29</c:v>
                </c:pt>
                <c:pt idx="4">
                  <c:v>30-39</c:v>
                </c:pt>
                <c:pt idx="5">
                  <c:v>40-49</c:v>
                </c:pt>
                <c:pt idx="6">
                  <c:v>50-59</c:v>
                </c:pt>
                <c:pt idx="7">
                  <c:v>60-74</c:v>
                </c:pt>
                <c:pt idx="9">
                  <c:v>15-20</c:v>
                </c:pt>
                <c:pt idx="10">
                  <c:v>21-74</c:v>
                </c:pt>
                <c:pt idx="12">
                  <c:v>Mees</c:v>
                </c:pt>
                <c:pt idx="13">
                  <c:v>Naine</c:v>
                </c:pt>
                <c:pt idx="15">
                  <c:v>Eestlane</c:v>
                </c:pt>
                <c:pt idx="16">
                  <c:v>Muu rahvus</c:v>
                </c:pt>
              </c:strCache>
            </c:strRef>
          </c:cat>
          <c:val>
            <c:numRef>
              <c:f>Sheet1!$C$2:$C$18</c:f>
              <c:numCache>
                <c:formatCode>General</c:formatCode>
                <c:ptCount val="17"/>
                <c:pt idx="0" formatCode="0">
                  <c:v>30.71</c:v>
                </c:pt>
                <c:pt idx="2" formatCode="0">
                  <c:v>29.17</c:v>
                </c:pt>
                <c:pt idx="3" formatCode="0">
                  <c:v>37.1</c:v>
                </c:pt>
                <c:pt idx="4" formatCode="0">
                  <c:v>43.54</c:v>
                </c:pt>
                <c:pt idx="5" formatCode="0">
                  <c:v>35.159999999999997</c:v>
                </c:pt>
                <c:pt idx="6" formatCode="0">
                  <c:v>27.48</c:v>
                </c:pt>
                <c:pt idx="7" formatCode="0">
                  <c:v>14.02</c:v>
                </c:pt>
                <c:pt idx="9" formatCode="0">
                  <c:v>28.82</c:v>
                </c:pt>
                <c:pt idx="10" formatCode="0">
                  <c:v>30.86</c:v>
                </c:pt>
                <c:pt idx="12" formatCode="0">
                  <c:v>36.46</c:v>
                </c:pt>
                <c:pt idx="13" formatCode="0">
                  <c:v>25.29</c:v>
                </c:pt>
                <c:pt idx="15" formatCode="0">
                  <c:v>32.700000000000003</c:v>
                </c:pt>
                <c:pt idx="16" formatCode="0">
                  <c:v>26.56</c:v>
                </c:pt>
              </c:numCache>
            </c:numRef>
          </c:val>
          <c:extLst>
            <c:ext xmlns:c16="http://schemas.microsoft.com/office/drawing/2014/chart" uri="{C3380CC4-5D6E-409C-BE32-E72D297353CC}">
              <c16:uniqueId val="{00000005-2DE0-4051-9B6D-31A3E08AD750}"/>
            </c:ext>
          </c:extLst>
        </c:ser>
        <c:dLbls>
          <c:dLblPos val="outEnd"/>
          <c:showLegendKey val="0"/>
          <c:showVal val="1"/>
          <c:showCatName val="0"/>
          <c:showSerName val="0"/>
          <c:showPercent val="0"/>
          <c:showBubbleSize val="0"/>
        </c:dLbls>
        <c:gapWidth val="50"/>
        <c:overlap val="10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10"/>
          <c:min val="0"/>
        </c:scaling>
        <c:delete val="0"/>
        <c:axPos val="t"/>
        <c:numFmt formatCode="0"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60176078527685"/>
          <c:y val="1.7640725294128315E-2"/>
          <c:w val="0.57037839192087014"/>
          <c:h val="0.96374528885638733"/>
        </c:manualLayout>
      </c:layout>
      <c:barChart>
        <c:barDir val="bar"/>
        <c:grouping val="clustered"/>
        <c:varyColors val="0"/>
        <c:ser>
          <c:idx val="0"/>
          <c:order val="0"/>
          <c:tx>
            <c:strRef>
              <c:f>Sheet1!$B$1</c:f>
              <c:strCache>
                <c:ptCount val="1"/>
                <c:pt idx="0">
                  <c:v>hasartmängud kokku</c:v>
                </c:pt>
              </c:strCache>
            </c:strRef>
          </c:tx>
          <c:spPr>
            <a:solidFill>
              <a:srgbClr val="802AB7">
                <a:lumMod val="60000"/>
                <a:lumOff val="40000"/>
              </a:srgbClr>
            </a:solidFill>
            <a:ln w="6350">
              <a:noFill/>
            </a:ln>
          </c:spPr>
          <c:invertIfNegative val="0"/>
          <c:dPt>
            <c:idx val="0"/>
            <c:invertIfNegative val="0"/>
            <c:bubble3D val="0"/>
            <c:extLst>
              <c:ext xmlns:c16="http://schemas.microsoft.com/office/drawing/2014/chart" uri="{C3380CC4-5D6E-409C-BE32-E72D297353CC}">
                <c16:uniqueId val="{00000000-C61F-4279-8C1B-CC4AA8490058}"/>
              </c:ext>
            </c:extLst>
          </c:dPt>
          <c:dPt>
            <c:idx val="1"/>
            <c:invertIfNegative val="0"/>
            <c:bubble3D val="0"/>
            <c:extLst>
              <c:ext xmlns:c16="http://schemas.microsoft.com/office/drawing/2014/chart" uri="{C3380CC4-5D6E-409C-BE32-E72D297353CC}">
                <c16:uniqueId val="{00000001-C61F-4279-8C1B-CC4AA8490058}"/>
              </c:ext>
            </c:extLst>
          </c:dPt>
          <c:dPt>
            <c:idx val="2"/>
            <c:invertIfNegative val="0"/>
            <c:bubble3D val="0"/>
            <c:extLst>
              <c:ext xmlns:c16="http://schemas.microsoft.com/office/drawing/2014/chart" uri="{C3380CC4-5D6E-409C-BE32-E72D297353CC}">
                <c16:uniqueId val="{00000002-C61F-4279-8C1B-CC4AA8490058}"/>
              </c:ext>
            </c:extLst>
          </c:dPt>
          <c:dPt>
            <c:idx val="3"/>
            <c:invertIfNegative val="0"/>
            <c:bubble3D val="0"/>
            <c:extLst>
              <c:ext xmlns:c16="http://schemas.microsoft.com/office/drawing/2014/chart" uri="{C3380CC4-5D6E-409C-BE32-E72D297353CC}">
                <c16:uniqueId val="{00000003-C61F-4279-8C1B-CC4AA8490058}"/>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Kokku</c:v>
                </c:pt>
                <c:pt idx="2">
                  <c:v>15-19</c:v>
                </c:pt>
                <c:pt idx="3">
                  <c:v>20-29</c:v>
                </c:pt>
                <c:pt idx="4">
                  <c:v>30-39</c:v>
                </c:pt>
                <c:pt idx="5">
                  <c:v>40-49</c:v>
                </c:pt>
                <c:pt idx="6">
                  <c:v>50-59</c:v>
                </c:pt>
                <c:pt idx="7">
                  <c:v>60-74</c:v>
                </c:pt>
                <c:pt idx="9">
                  <c:v>15-20</c:v>
                </c:pt>
                <c:pt idx="10">
                  <c:v>21-74</c:v>
                </c:pt>
                <c:pt idx="12">
                  <c:v>Mees</c:v>
                </c:pt>
                <c:pt idx="13">
                  <c:v>Naine</c:v>
                </c:pt>
                <c:pt idx="15">
                  <c:v>Eestlane</c:v>
                </c:pt>
                <c:pt idx="16">
                  <c:v>Muu rahvus</c:v>
                </c:pt>
              </c:strCache>
            </c:strRef>
          </c:cat>
          <c:val>
            <c:numRef>
              <c:f>Sheet1!$B$2:$B$18</c:f>
              <c:numCache>
                <c:formatCode>General</c:formatCode>
                <c:ptCount val="17"/>
                <c:pt idx="0" formatCode="0">
                  <c:v>51</c:v>
                </c:pt>
                <c:pt idx="2" formatCode="0">
                  <c:v>42</c:v>
                </c:pt>
                <c:pt idx="3" formatCode="0">
                  <c:v>68</c:v>
                </c:pt>
                <c:pt idx="4" formatCode="0">
                  <c:v>68</c:v>
                </c:pt>
                <c:pt idx="5" formatCode="0">
                  <c:v>55</c:v>
                </c:pt>
                <c:pt idx="6" formatCode="0">
                  <c:v>46</c:v>
                </c:pt>
                <c:pt idx="7" formatCode="0">
                  <c:v>31</c:v>
                </c:pt>
                <c:pt idx="9" formatCode="0">
                  <c:v>41</c:v>
                </c:pt>
                <c:pt idx="10" formatCode="0">
                  <c:v>52</c:v>
                </c:pt>
                <c:pt idx="12" formatCode="0">
                  <c:v>56</c:v>
                </c:pt>
                <c:pt idx="13" formatCode="0">
                  <c:v>47</c:v>
                </c:pt>
                <c:pt idx="15" formatCode="0">
                  <c:v>53</c:v>
                </c:pt>
                <c:pt idx="16" formatCode="0">
                  <c:v>47</c:v>
                </c:pt>
              </c:numCache>
            </c:numRef>
          </c:val>
          <c:extLst>
            <c:ext xmlns:c16="http://schemas.microsoft.com/office/drawing/2014/chart" uri="{C3380CC4-5D6E-409C-BE32-E72D297353CC}">
              <c16:uniqueId val="{00000004-C61F-4279-8C1B-CC4AA8490058}"/>
            </c:ext>
          </c:extLst>
        </c:ser>
        <c:ser>
          <c:idx val="1"/>
          <c:order val="1"/>
          <c:tx>
            <c:strRef>
              <c:f>Sheet1!$C$1</c:f>
              <c:strCache>
                <c:ptCount val="1"/>
                <c:pt idx="0">
                  <c:v>hasartmängud 2 aasta jooksul kokku</c:v>
                </c:pt>
              </c:strCache>
            </c:strRef>
          </c:tx>
          <c:spPr>
            <a:solidFill>
              <a:srgbClr val="802AB7">
                <a:lumMod val="75000"/>
              </a:srgbClr>
            </a:solidFill>
          </c:spPr>
          <c:invertIfNegative val="0"/>
          <c:dLbls>
            <c:numFmt formatCode="0\%" sourceLinked="0"/>
            <c:spPr>
              <a:noFill/>
              <a:ln>
                <a:noFill/>
              </a:ln>
              <a:effectLst/>
            </c:spPr>
            <c:txPr>
              <a:bodyPr/>
              <a:lstStyle/>
              <a:p>
                <a:pPr>
                  <a:defRPr>
                    <a:solidFill>
                      <a:schemeClr val="bg1"/>
                    </a:solidFill>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Kokku</c:v>
                </c:pt>
                <c:pt idx="2">
                  <c:v>15-19</c:v>
                </c:pt>
                <c:pt idx="3">
                  <c:v>20-29</c:v>
                </c:pt>
                <c:pt idx="4">
                  <c:v>30-39</c:v>
                </c:pt>
                <c:pt idx="5">
                  <c:v>40-49</c:v>
                </c:pt>
                <c:pt idx="6">
                  <c:v>50-59</c:v>
                </c:pt>
                <c:pt idx="7">
                  <c:v>60-74</c:v>
                </c:pt>
                <c:pt idx="9">
                  <c:v>15-20</c:v>
                </c:pt>
                <c:pt idx="10">
                  <c:v>21-74</c:v>
                </c:pt>
                <c:pt idx="12">
                  <c:v>Mees</c:v>
                </c:pt>
                <c:pt idx="13">
                  <c:v>Naine</c:v>
                </c:pt>
                <c:pt idx="15">
                  <c:v>Eestlane</c:v>
                </c:pt>
                <c:pt idx="16">
                  <c:v>Muu rahvus</c:v>
                </c:pt>
              </c:strCache>
            </c:strRef>
          </c:cat>
          <c:val>
            <c:numRef>
              <c:f>Sheet1!$C$2:$C$18</c:f>
              <c:numCache>
                <c:formatCode>General</c:formatCode>
                <c:ptCount val="17"/>
                <c:pt idx="0" formatCode="0">
                  <c:v>40</c:v>
                </c:pt>
                <c:pt idx="2" formatCode="0">
                  <c:v>33</c:v>
                </c:pt>
                <c:pt idx="3" formatCode="0">
                  <c:v>57</c:v>
                </c:pt>
                <c:pt idx="4" formatCode="0">
                  <c:v>52</c:v>
                </c:pt>
                <c:pt idx="5" formatCode="0">
                  <c:v>44</c:v>
                </c:pt>
                <c:pt idx="6" formatCode="0">
                  <c:v>37</c:v>
                </c:pt>
                <c:pt idx="7" formatCode="0">
                  <c:v>22</c:v>
                </c:pt>
                <c:pt idx="9" formatCode="0">
                  <c:v>33</c:v>
                </c:pt>
                <c:pt idx="10" formatCode="0">
                  <c:v>43</c:v>
                </c:pt>
                <c:pt idx="12" formatCode="0">
                  <c:v>44</c:v>
                </c:pt>
                <c:pt idx="13" formatCode="0">
                  <c:v>36</c:v>
                </c:pt>
                <c:pt idx="15" formatCode="0">
                  <c:v>43</c:v>
                </c:pt>
                <c:pt idx="16" formatCode="0">
                  <c:v>34</c:v>
                </c:pt>
              </c:numCache>
            </c:numRef>
          </c:val>
          <c:extLst>
            <c:ext xmlns:c16="http://schemas.microsoft.com/office/drawing/2014/chart" uri="{C3380CC4-5D6E-409C-BE32-E72D297353CC}">
              <c16:uniqueId val="{00000005-C61F-4279-8C1B-CC4AA8490058}"/>
            </c:ext>
          </c:extLst>
        </c:ser>
        <c:dLbls>
          <c:dLblPos val="outEnd"/>
          <c:showLegendKey val="0"/>
          <c:showVal val="1"/>
          <c:showCatName val="0"/>
          <c:showSerName val="0"/>
          <c:showPercent val="0"/>
          <c:showBubbleSize val="0"/>
        </c:dLbls>
        <c:gapWidth val="50"/>
        <c:overlap val="10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10"/>
          <c:min val="0"/>
        </c:scaling>
        <c:delete val="0"/>
        <c:axPos val="t"/>
        <c:numFmt formatCode="0"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60176078527685"/>
          <c:y val="1.7640725294128315E-2"/>
          <c:w val="0.57037839192087014"/>
          <c:h val="0.96374528885638733"/>
        </c:manualLayout>
      </c:layout>
      <c:barChart>
        <c:barDir val="bar"/>
        <c:grouping val="clustered"/>
        <c:varyColors val="0"/>
        <c:ser>
          <c:idx val="0"/>
          <c:order val="0"/>
          <c:tx>
            <c:strRef>
              <c:f>Sheet1!$B$1</c:f>
              <c:strCache>
                <c:ptCount val="1"/>
                <c:pt idx="0">
                  <c:v>hasartmängud kokku</c:v>
                </c:pt>
              </c:strCache>
            </c:strRef>
          </c:tx>
          <c:spPr>
            <a:solidFill>
              <a:srgbClr val="802AB7">
                <a:lumMod val="60000"/>
                <a:lumOff val="40000"/>
              </a:srgbClr>
            </a:solidFill>
            <a:ln w="6350">
              <a:noFill/>
            </a:ln>
          </c:spPr>
          <c:invertIfNegative val="0"/>
          <c:dPt>
            <c:idx val="0"/>
            <c:invertIfNegative val="0"/>
            <c:bubble3D val="0"/>
            <c:extLst>
              <c:ext xmlns:c16="http://schemas.microsoft.com/office/drawing/2014/chart" uri="{C3380CC4-5D6E-409C-BE32-E72D297353CC}">
                <c16:uniqueId val="{00000000-EF34-4595-921D-24CEB0A84267}"/>
              </c:ext>
            </c:extLst>
          </c:dPt>
          <c:dPt>
            <c:idx val="1"/>
            <c:invertIfNegative val="0"/>
            <c:bubble3D val="0"/>
            <c:extLst>
              <c:ext xmlns:c16="http://schemas.microsoft.com/office/drawing/2014/chart" uri="{C3380CC4-5D6E-409C-BE32-E72D297353CC}">
                <c16:uniqueId val="{00000001-EF34-4595-921D-24CEB0A84267}"/>
              </c:ext>
            </c:extLst>
          </c:dPt>
          <c:dPt>
            <c:idx val="2"/>
            <c:invertIfNegative val="0"/>
            <c:bubble3D val="0"/>
            <c:extLst>
              <c:ext xmlns:c16="http://schemas.microsoft.com/office/drawing/2014/chart" uri="{C3380CC4-5D6E-409C-BE32-E72D297353CC}">
                <c16:uniqueId val="{00000002-EF34-4595-921D-24CEB0A84267}"/>
              </c:ext>
            </c:extLst>
          </c:dPt>
          <c:dPt>
            <c:idx val="3"/>
            <c:invertIfNegative val="0"/>
            <c:bubble3D val="0"/>
            <c:extLst>
              <c:ext xmlns:c16="http://schemas.microsoft.com/office/drawing/2014/chart" uri="{C3380CC4-5D6E-409C-BE32-E72D297353CC}">
                <c16:uniqueId val="{00000003-EF34-4595-921D-24CEB0A84267}"/>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Kokku</c:v>
                </c:pt>
                <c:pt idx="2">
                  <c:v>15-19</c:v>
                </c:pt>
                <c:pt idx="3">
                  <c:v>20-29</c:v>
                </c:pt>
                <c:pt idx="4">
                  <c:v>30-39</c:v>
                </c:pt>
                <c:pt idx="5">
                  <c:v>40-49</c:v>
                </c:pt>
                <c:pt idx="6">
                  <c:v>50-59</c:v>
                </c:pt>
                <c:pt idx="7">
                  <c:v>60-74</c:v>
                </c:pt>
                <c:pt idx="9">
                  <c:v>15-20</c:v>
                </c:pt>
                <c:pt idx="10">
                  <c:v>21-74</c:v>
                </c:pt>
                <c:pt idx="12">
                  <c:v>Mees</c:v>
                </c:pt>
                <c:pt idx="13">
                  <c:v>Naine</c:v>
                </c:pt>
                <c:pt idx="15">
                  <c:v>Eestlane</c:v>
                </c:pt>
                <c:pt idx="16">
                  <c:v>Muu rahvus</c:v>
                </c:pt>
              </c:strCache>
            </c:strRef>
          </c:cat>
          <c:val>
            <c:numRef>
              <c:f>Sheet1!$B$2:$B$18</c:f>
              <c:numCache>
                <c:formatCode>General</c:formatCode>
                <c:ptCount val="17"/>
                <c:pt idx="0">
                  <c:v>40</c:v>
                </c:pt>
                <c:pt idx="2">
                  <c:v>32</c:v>
                </c:pt>
                <c:pt idx="3">
                  <c:v>45</c:v>
                </c:pt>
                <c:pt idx="4">
                  <c:v>60</c:v>
                </c:pt>
                <c:pt idx="5">
                  <c:v>50</c:v>
                </c:pt>
                <c:pt idx="6">
                  <c:v>34</c:v>
                </c:pt>
                <c:pt idx="7">
                  <c:v>18</c:v>
                </c:pt>
                <c:pt idx="9">
                  <c:v>35</c:v>
                </c:pt>
                <c:pt idx="10">
                  <c:v>41</c:v>
                </c:pt>
                <c:pt idx="12">
                  <c:v>46</c:v>
                </c:pt>
                <c:pt idx="13">
                  <c:v>35</c:v>
                </c:pt>
                <c:pt idx="15">
                  <c:v>42</c:v>
                </c:pt>
                <c:pt idx="16">
                  <c:v>36</c:v>
                </c:pt>
              </c:numCache>
            </c:numRef>
          </c:val>
          <c:extLst>
            <c:ext xmlns:c16="http://schemas.microsoft.com/office/drawing/2014/chart" uri="{C3380CC4-5D6E-409C-BE32-E72D297353CC}">
              <c16:uniqueId val="{00000004-EF34-4595-921D-24CEB0A84267}"/>
            </c:ext>
          </c:extLst>
        </c:ser>
        <c:ser>
          <c:idx val="1"/>
          <c:order val="1"/>
          <c:tx>
            <c:strRef>
              <c:f>Sheet1!$C$1</c:f>
              <c:strCache>
                <c:ptCount val="1"/>
                <c:pt idx="0">
                  <c:v>hasartmängud 2 aasta jooksul kokku</c:v>
                </c:pt>
              </c:strCache>
            </c:strRef>
          </c:tx>
          <c:spPr>
            <a:solidFill>
              <a:srgbClr val="802AB7">
                <a:lumMod val="75000"/>
              </a:srgbClr>
            </a:solidFill>
          </c:spPr>
          <c:invertIfNegative val="0"/>
          <c:dLbls>
            <c:numFmt formatCode="0\%" sourceLinked="0"/>
            <c:spPr>
              <a:noFill/>
              <a:ln>
                <a:noFill/>
              </a:ln>
              <a:effectLst/>
            </c:spPr>
            <c:txPr>
              <a:bodyPr/>
              <a:lstStyle/>
              <a:p>
                <a:pPr>
                  <a:defRPr>
                    <a:solidFill>
                      <a:schemeClr val="bg1"/>
                    </a:solidFill>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Kokku</c:v>
                </c:pt>
                <c:pt idx="2">
                  <c:v>15-19</c:v>
                </c:pt>
                <c:pt idx="3">
                  <c:v>20-29</c:v>
                </c:pt>
                <c:pt idx="4">
                  <c:v>30-39</c:v>
                </c:pt>
                <c:pt idx="5">
                  <c:v>40-49</c:v>
                </c:pt>
                <c:pt idx="6">
                  <c:v>50-59</c:v>
                </c:pt>
                <c:pt idx="7">
                  <c:v>60-74</c:v>
                </c:pt>
                <c:pt idx="9">
                  <c:v>15-20</c:v>
                </c:pt>
                <c:pt idx="10">
                  <c:v>21-74</c:v>
                </c:pt>
                <c:pt idx="12">
                  <c:v>Mees</c:v>
                </c:pt>
                <c:pt idx="13">
                  <c:v>Naine</c:v>
                </c:pt>
                <c:pt idx="15">
                  <c:v>Eestlane</c:v>
                </c:pt>
                <c:pt idx="16">
                  <c:v>Muu rahvus</c:v>
                </c:pt>
              </c:strCache>
            </c:strRef>
          </c:cat>
          <c:val>
            <c:numRef>
              <c:f>Sheet1!$C$2:$C$18</c:f>
              <c:numCache>
                <c:formatCode>General</c:formatCode>
                <c:ptCount val="17"/>
                <c:pt idx="0">
                  <c:v>31</c:v>
                </c:pt>
                <c:pt idx="2">
                  <c:v>26</c:v>
                </c:pt>
                <c:pt idx="3">
                  <c:v>35</c:v>
                </c:pt>
                <c:pt idx="4">
                  <c:v>48</c:v>
                </c:pt>
                <c:pt idx="5">
                  <c:v>40</c:v>
                </c:pt>
                <c:pt idx="6">
                  <c:v>26</c:v>
                </c:pt>
                <c:pt idx="7">
                  <c:v>13</c:v>
                </c:pt>
                <c:pt idx="9">
                  <c:v>29</c:v>
                </c:pt>
                <c:pt idx="10">
                  <c:v>31</c:v>
                </c:pt>
                <c:pt idx="12">
                  <c:v>36</c:v>
                </c:pt>
                <c:pt idx="13">
                  <c:v>26</c:v>
                </c:pt>
                <c:pt idx="15">
                  <c:v>34</c:v>
                </c:pt>
                <c:pt idx="16">
                  <c:v>26</c:v>
                </c:pt>
              </c:numCache>
            </c:numRef>
          </c:val>
          <c:extLst>
            <c:ext xmlns:c16="http://schemas.microsoft.com/office/drawing/2014/chart" uri="{C3380CC4-5D6E-409C-BE32-E72D297353CC}">
              <c16:uniqueId val="{00000005-EF34-4595-921D-24CEB0A84267}"/>
            </c:ext>
          </c:extLst>
        </c:ser>
        <c:dLbls>
          <c:dLblPos val="outEnd"/>
          <c:showLegendKey val="0"/>
          <c:showVal val="1"/>
          <c:showCatName val="0"/>
          <c:showSerName val="0"/>
          <c:showPercent val="0"/>
          <c:showBubbleSize val="0"/>
        </c:dLbls>
        <c:gapWidth val="50"/>
        <c:overlap val="10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1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60176078527685"/>
          <c:y val="1.7640725294128315E-2"/>
          <c:w val="0.57037839192087014"/>
          <c:h val="0.96374528885638733"/>
        </c:manualLayout>
      </c:layout>
      <c:barChart>
        <c:barDir val="bar"/>
        <c:grouping val="clustered"/>
        <c:varyColors val="0"/>
        <c:ser>
          <c:idx val="0"/>
          <c:order val="0"/>
          <c:tx>
            <c:strRef>
              <c:f>Sheet1!$B$1</c:f>
              <c:strCache>
                <c:ptCount val="1"/>
                <c:pt idx="0">
                  <c:v>hasartmängud kokku</c:v>
                </c:pt>
              </c:strCache>
            </c:strRef>
          </c:tx>
          <c:spPr>
            <a:solidFill>
              <a:srgbClr val="802AB7">
                <a:lumMod val="60000"/>
                <a:lumOff val="40000"/>
              </a:srgbClr>
            </a:solidFill>
            <a:ln w="6350">
              <a:noFill/>
            </a:ln>
          </c:spPr>
          <c:invertIfNegative val="0"/>
          <c:dPt>
            <c:idx val="0"/>
            <c:invertIfNegative val="0"/>
            <c:bubble3D val="0"/>
            <c:extLst>
              <c:ext xmlns:c16="http://schemas.microsoft.com/office/drawing/2014/chart" uri="{C3380CC4-5D6E-409C-BE32-E72D297353CC}">
                <c16:uniqueId val="{00000000-3FD9-4976-8F87-8F3C6C9BCBF7}"/>
              </c:ext>
            </c:extLst>
          </c:dPt>
          <c:dPt>
            <c:idx val="1"/>
            <c:invertIfNegative val="0"/>
            <c:bubble3D val="0"/>
            <c:extLst>
              <c:ext xmlns:c16="http://schemas.microsoft.com/office/drawing/2014/chart" uri="{C3380CC4-5D6E-409C-BE32-E72D297353CC}">
                <c16:uniqueId val="{00000001-3FD9-4976-8F87-8F3C6C9BCBF7}"/>
              </c:ext>
            </c:extLst>
          </c:dPt>
          <c:dPt>
            <c:idx val="2"/>
            <c:invertIfNegative val="0"/>
            <c:bubble3D val="0"/>
            <c:extLst>
              <c:ext xmlns:c16="http://schemas.microsoft.com/office/drawing/2014/chart" uri="{C3380CC4-5D6E-409C-BE32-E72D297353CC}">
                <c16:uniqueId val="{00000002-3FD9-4976-8F87-8F3C6C9BCBF7}"/>
              </c:ext>
            </c:extLst>
          </c:dPt>
          <c:dPt>
            <c:idx val="3"/>
            <c:invertIfNegative val="0"/>
            <c:bubble3D val="0"/>
            <c:extLst>
              <c:ext xmlns:c16="http://schemas.microsoft.com/office/drawing/2014/chart" uri="{C3380CC4-5D6E-409C-BE32-E72D297353CC}">
                <c16:uniqueId val="{00000003-3FD9-4976-8F87-8F3C6C9BCBF7}"/>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Kokku</c:v>
                </c:pt>
                <c:pt idx="2">
                  <c:v>15-19</c:v>
                </c:pt>
                <c:pt idx="3">
                  <c:v>20-29</c:v>
                </c:pt>
                <c:pt idx="4">
                  <c:v>30-39</c:v>
                </c:pt>
                <c:pt idx="5">
                  <c:v>40-49</c:v>
                </c:pt>
                <c:pt idx="6">
                  <c:v>50-59</c:v>
                </c:pt>
                <c:pt idx="7">
                  <c:v>60-74</c:v>
                </c:pt>
                <c:pt idx="9">
                  <c:v>15-20</c:v>
                </c:pt>
                <c:pt idx="10">
                  <c:v>21-74</c:v>
                </c:pt>
                <c:pt idx="12">
                  <c:v>Mees</c:v>
                </c:pt>
                <c:pt idx="13">
                  <c:v>Naine</c:v>
                </c:pt>
                <c:pt idx="15">
                  <c:v>Eestlane</c:v>
                </c:pt>
                <c:pt idx="16">
                  <c:v>Muu rahvus</c:v>
                </c:pt>
              </c:strCache>
            </c:strRef>
          </c:cat>
          <c:val>
            <c:numRef>
              <c:f>Sheet1!$B$2:$B$18</c:f>
              <c:numCache>
                <c:formatCode>General</c:formatCode>
                <c:ptCount val="17"/>
                <c:pt idx="0">
                  <c:v>65</c:v>
                </c:pt>
                <c:pt idx="2">
                  <c:v>54</c:v>
                </c:pt>
                <c:pt idx="3">
                  <c:v>70</c:v>
                </c:pt>
                <c:pt idx="4">
                  <c:v>78</c:v>
                </c:pt>
                <c:pt idx="5">
                  <c:v>70</c:v>
                </c:pt>
                <c:pt idx="6">
                  <c:v>66</c:v>
                </c:pt>
                <c:pt idx="7">
                  <c:v>48</c:v>
                </c:pt>
                <c:pt idx="9">
                  <c:v>59</c:v>
                </c:pt>
                <c:pt idx="10">
                  <c:v>65</c:v>
                </c:pt>
                <c:pt idx="12">
                  <c:v>67</c:v>
                </c:pt>
                <c:pt idx="13">
                  <c:v>63</c:v>
                </c:pt>
                <c:pt idx="15">
                  <c:v>67</c:v>
                </c:pt>
                <c:pt idx="16">
                  <c:v>60</c:v>
                </c:pt>
              </c:numCache>
            </c:numRef>
          </c:val>
          <c:extLst>
            <c:ext xmlns:c16="http://schemas.microsoft.com/office/drawing/2014/chart" uri="{C3380CC4-5D6E-409C-BE32-E72D297353CC}">
              <c16:uniqueId val="{00000004-3FD9-4976-8F87-8F3C6C9BCBF7}"/>
            </c:ext>
          </c:extLst>
        </c:ser>
        <c:ser>
          <c:idx val="1"/>
          <c:order val="1"/>
          <c:tx>
            <c:strRef>
              <c:f>Sheet1!$C$1</c:f>
              <c:strCache>
                <c:ptCount val="1"/>
                <c:pt idx="0">
                  <c:v>hasartmängud 2 aasta jooksul kokku</c:v>
                </c:pt>
              </c:strCache>
            </c:strRef>
          </c:tx>
          <c:spPr>
            <a:solidFill>
              <a:srgbClr val="802AB7">
                <a:lumMod val="75000"/>
              </a:srgbClr>
            </a:solidFill>
          </c:spPr>
          <c:invertIfNegative val="0"/>
          <c:dLbls>
            <c:numFmt formatCode="0\%" sourceLinked="0"/>
            <c:spPr>
              <a:noFill/>
              <a:ln>
                <a:noFill/>
              </a:ln>
              <a:effectLst/>
            </c:spPr>
            <c:txPr>
              <a:bodyPr/>
              <a:lstStyle/>
              <a:p>
                <a:pPr>
                  <a:defRPr>
                    <a:solidFill>
                      <a:schemeClr val="bg1"/>
                    </a:solidFill>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Kokku</c:v>
                </c:pt>
                <c:pt idx="2">
                  <c:v>15-19</c:v>
                </c:pt>
                <c:pt idx="3">
                  <c:v>20-29</c:v>
                </c:pt>
                <c:pt idx="4">
                  <c:v>30-39</c:v>
                </c:pt>
                <c:pt idx="5">
                  <c:v>40-49</c:v>
                </c:pt>
                <c:pt idx="6">
                  <c:v>50-59</c:v>
                </c:pt>
                <c:pt idx="7">
                  <c:v>60-74</c:v>
                </c:pt>
                <c:pt idx="9">
                  <c:v>15-20</c:v>
                </c:pt>
                <c:pt idx="10">
                  <c:v>21-74</c:v>
                </c:pt>
                <c:pt idx="12">
                  <c:v>Mees</c:v>
                </c:pt>
                <c:pt idx="13">
                  <c:v>Naine</c:v>
                </c:pt>
                <c:pt idx="15">
                  <c:v>Eestlane</c:v>
                </c:pt>
                <c:pt idx="16">
                  <c:v>Muu rahvus</c:v>
                </c:pt>
              </c:strCache>
            </c:strRef>
          </c:cat>
          <c:val>
            <c:numRef>
              <c:f>Sheet1!$C$2:$C$18</c:f>
              <c:numCache>
                <c:formatCode>General</c:formatCode>
                <c:ptCount val="17"/>
                <c:pt idx="0">
                  <c:v>38</c:v>
                </c:pt>
                <c:pt idx="2">
                  <c:v>43</c:v>
                </c:pt>
                <c:pt idx="3">
                  <c:v>47</c:v>
                </c:pt>
                <c:pt idx="4">
                  <c:v>49</c:v>
                </c:pt>
                <c:pt idx="5">
                  <c:v>37</c:v>
                </c:pt>
                <c:pt idx="6">
                  <c:v>36</c:v>
                </c:pt>
                <c:pt idx="7">
                  <c:v>23</c:v>
                </c:pt>
                <c:pt idx="9">
                  <c:v>47</c:v>
                </c:pt>
                <c:pt idx="10">
                  <c:v>37</c:v>
                </c:pt>
                <c:pt idx="12">
                  <c:v>38</c:v>
                </c:pt>
                <c:pt idx="13">
                  <c:v>38</c:v>
                </c:pt>
                <c:pt idx="15">
                  <c:v>41</c:v>
                </c:pt>
                <c:pt idx="16">
                  <c:v>31</c:v>
                </c:pt>
              </c:numCache>
            </c:numRef>
          </c:val>
          <c:extLst>
            <c:ext xmlns:c16="http://schemas.microsoft.com/office/drawing/2014/chart" uri="{C3380CC4-5D6E-409C-BE32-E72D297353CC}">
              <c16:uniqueId val="{00000005-3FD9-4976-8F87-8F3C6C9BCBF7}"/>
            </c:ext>
          </c:extLst>
        </c:ser>
        <c:dLbls>
          <c:dLblPos val="outEnd"/>
          <c:showLegendKey val="0"/>
          <c:showVal val="1"/>
          <c:showCatName val="0"/>
          <c:showSerName val="0"/>
          <c:showPercent val="0"/>
          <c:showBubbleSize val="0"/>
        </c:dLbls>
        <c:gapWidth val="50"/>
        <c:overlap val="10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1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60176078527685"/>
          <c:y val="1.7640725294128315E-2"/>
          <c:w val="0.57037839192087014"/>
          <c:h val="0.96374528885638733"/>
        </c:manualLayout>
      </c:layout>
      <c:barChart>
        <c:barDir val="bar"/>
        <c:grouping val="clustered"/>
        <c:varyColors val="0"/>
        <c:ser>
          <c:idx val="0"/>
          <c:order val="0"/>
          <c:tx>
            <c:strRef>
              <c:f>Sheet1!$B$1</c:f>
              <c:strCache>
                <c:ptCount val="1"/>
                <c:pt idx="0">
                  <c:v>hasartmängud kokku</c:v>
                </c:pt>
              </c:strCache>
            </c:strRef>
          </c:tx>
          <c:spPr>
            <a:solidFill>
              <a:srgbClr val="802AB7">
                <a:lumMod val="60000"/>
                <a:lumOff val="40000"/>
              </a:srgbClr>
            </a:solidFill>
            <a:ln w="6350">
              <a:noFill/>
            </a:ln>
          </c:spPr>
          <c:invertIfNegative val="0"/>
          <c:dPt>
            <c:idx val="0"/>
            <c:invertIfNegative val="0"/>
            <c:bubble3D val="0"/>
            <c:extLst>
              <c:ext xmlns:c16="http://schemas.microsoft.com/office/drawing/2014/chart" uri="{C3380CC4-5D6E-409C-BE32-E72D297353CC}">
                <c16:uniqueId val="{00000000-01AA-4A09-99D8-2211257402C4}"/>
              </c:ext>
            </c:extLst>
          </c:dPt>
          <c:dPt>
            <c:idx val="1"/>
            <c:invertIfNegative val="0"/>
            <c:bubble3D val="0"/>
            <c:extLst>
              <c:ext xmlns:c16="http://schemas.microsoft.com/office/drawing/2014/chart" uri="{C3380CC4-5D6E-409C-BE32-E72D297353CC}">
                <c16:uniqueId val="{00000001-01AA-4A09-99D8-2211257402C4}"/>
              </c:ext>
            </c:extLst>
          </c:dPt>
          <c:dPt>
            <c:idx val="2"/>
            <c:invertIfNegative val="0"/>
            <c:bubble3D val="0"/>
            <c:extLst>
              <c:ext xmlns:c16="http://schemas.microsoft.com/office/drawing/2014/chart" uri="{C3380CC4-5D6E-409C-BE32-E72D297353CC}">
                <c16:uniqueId val="{00000002-01AA-4A09-99D8-2211257402C4}"/>
              </c:ext>
            </c:extLst>
          </c:dPt>
          <c:dPt>
            <c:idx val="3"/>
            <c:invertIfNegative val="0"/>
            <c:bubble3D val="0"/>
            <c:extLst>
              <c:ext xmlns:c16="http://schemas.microsoft.com/office/drawing/2014/chart" uri="{C3380CC4-5D6E-409C-BE32-E72D297353CC}">
                <c16:uniqueId val="{00000003-01AA-4A09-99D8-2211257402C4}"/>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Kokku</c:v>
                </c:pt>
                <c:pt idx="2">
                  <c:v>15-19</c:v>
                </c:pt>
                <c:pt idx="3">
                  <c:v>20-29</c:v>
                </c:pt>
                <c:pt idx="4">
                  <c:v>30-39</c:v>
                </c:pt>
                <c:pt idx="5">
                  <c:v>40-49</c:v>
                </c:pt>
                <c:pt idx="6">
                  <c:v>50-59</c:v>
                </c:pt>
                <c:pt idx="7">
                  <c:v>60-74</c:v>
                </c:pt>
                <c:pt idx="9">
                  <c:v>15-20</c:v>
                </c:pt>
                <c:pt idx="10">
                  <c:v>21-74</c:v>
                </c:pt>
                <c:pt idx="12">
                  <c:v>Mees</c:v>
                </c:pt>
                <c:pt idx="13">
                  <c:v>Naine</c:v>
                </c:pt>
                <c:pt idx="15">
                  <c:v>Eestlane</c:v>
                </c:pt>
                <c:pt idx="16">
                  <c:v>Muu rahvus</c:v>
                </c:pt>
              </c:strCache>
            </c:strRef>
          </c:cat>
          <c:val>
            <c:numRef>
              <c:f>Sheet1!$B$2:$B$18</c:f>
              <c:numCache>
                <c:formatCode>General</c:formatCode>
                <c:ptCount val="17"/>
                <c:pt idx="0">
                  <c:v>65</c:v>
                </c:pt>
                <c:pt idx="2">
                  <c:v>53</c:v>
                </c:pt>
                <c:pt idx="3">
                  <c:v>77</c:v>
                </c:pt>
                <c:pt idx="4">
                  <c:v>80</c:v>
                </c:pt>
                <c:pt idx="5">
                  <c:v>70</c:v>
                </c:pt>
                <c:pt idx="6">
                  <c:v>66</c:v>
                </c:pt>
                <c:pt idx="7">
                  <c:v>44</c:v>
                </c:pt>
                <c:pt idx="9">
                  <c:v>55</c:v>
                </c:pt>
                <c:pt idx="10">
                  <c:v>66</c:v>
                </c:pt>
                <c:pt idx="12">
                  <c:v>68</c:v>
                </c:pt>
                <c:pt idx="13">
                  <c:v>63</c:v>
                </c:pt>
                <c:pt idx="15">
                  <c:v>69</c:v>
                </c:pt>
                <c:pt idx="16">
                  <c:v>59</c:v>
                </c:pt>
              </c:numCache>
            </c:numRef>
          </c:val>
          <c:extLst>
            <c:ext xmlns:c16="http://schemas.microsoft.com/office/drawing/2014/chart" uri="{C3380CC4-5D6E-409C-BE32-E72D297353CC}">
              <c16:uniqueId val="{00000004-01AA-4A09-99D8-2211257402C4}"/>
            </c:ext>
          </c:extLst>
        </c:ser>
        <c:ser>
          <c:idx val="1"/>
          <c:order val="1"/>
          <c:tx>
            <c:strRef>
              <c:f>Sheet1!$C$1</c:f>
              <c:strCache>
                <c:ptCount val="1"/>
                <c:pt idx="0">
                  <c:v>hasartmängud 2 aasta jooksul kokku</c:v>
                </c:pt>
              </c:strCache>
            </c:strRef>
          </c:tx>
          <c:spPr>
            <a:solidFill>
              <a:srgbClr val="802AB7">
                <a:lumMod val="75000"/>
              </a:srgbClr>
            </a:solidFill>
          </c:spPr>
          <c:invertIfNegative val="0"/>
          <c:dLbls>
            <c:numFmt formatCode="0\%" sourceLinked="0"/>
            <c:spPr>
              <a:noFill/>
              <a:ln>
                <a:noFill/>
              </a:ln>
              <a:effectLst/>
            </c:spPr>
            <c:txPr>
              <a:bodyPr/>
              <a:lstStyle/>
              <a:p>
                <a:pPr>
                  <a:defRPr>
                    <a:solidFill>
                      <a:schemeClr val="bg1"/>
                    </a:solidFill>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Kokku</c:v>
                </c:pt>
                <c:pt idx="2">
                  <c:v>15-19</c:v>
                </c:pt>
                <c:pt idx="3">
                  <c:v>20-29</c:v>
                </c:pt>
                <c:pt idx="4">
                  <c:v>30-39</c:v>
                </c:pt>
                <c:pt idx="5">
                  <c:v>40-49</c:v>
                </c:pt>
                <c:pt idx="6">
                  <c:v>50-59</c:v>
                </c:pt>
                <c:pt idx="7">
                  <c:v>60-74</c:v>
                </c:pt>
                <c:pt idx="9">
                  <c:v>15-20</c:v>
                </c:pt>
                <c:pt idx="10">
                  <c:v>21-74</c:v>
                </c:pt>
                <c:pt idx="12">
                  <c:v>Mees</c:v>
                </c:pt>
                <c:pt idx="13">
                  <c:v>Naine</c:v>
                </c:pt>
                <c:pt idx="15">
                  <c:v>Eestlane</c:v>
                </c:pt>
                <c:pt idx="16">
                  <c:v>Muu rahvus</c:v>
                </c:pt>
              </c:strCache>
            </c:strRef>
          </c:cat>
          <c:val>
            <c:numRef>
              <c:f>Sheet1!$C$2:$C$18</c:f>
              <c:numCache>
                <c:formatCode>General</c:formatCode>
                <c:ptCount val="17"/>
                <c:pt idx="0">
                  <c:v>41.3</c:v>
                </c:pt>
                <c:pt idx="2">
                  <c:v>40.369999999999997</c:v>
                </c:pt>
                <c:pt idx="3">
                  <c:v>51.03</c:v>
                </c:pt>
                <c:pt idx="4">
                  <c:v>52.13</c:v>
                </c:pt>
                <c:pt idx="5">
                  <c:v>42.45</c:v>
                </c:pt>
                <c:pt idx="6">
                  <c:v>41.32</c:v>
                </c:pt>
                <c:pt idx="7">
                  <c:v>23.88</c:v>
                </c:pt>
                <c:pt idx="9">
                  <c:v>39.799999999999997</c:v>
                </c:pt>
                <c:pt idx="10">
                  <c:v>41.42</c:v>
                </c:pt>
                <c:pt idx="12">
                  <c:v>42.39</c:v>
                </c:pt>
                <c:pt idx="13">
                  <c:v>40.28</c:v>
                </c:pt>
                <c:pt idx="15">
                  <c:v>46.32</c:v>
                </c:pt>
                <c:pt idx="16">
                  <c:v>30.85</c:v>
                </c:pt>
              </c:numCache>
            </c:numRef>
          </c:val>
          <c:extLst>
            <c:ext xmlns:c16="http://schemas.microsoft.com/office/drawing/2014/chart" uri="{C3380CC4-5D6E-409C-BE32-E72D297353CC}">
              <c16:uniqueId val="{00000005-01AA-4A09-99D8-2211257402C4}"/>
            </c:ext>
          </c:extLst>
        </c:ser>
        <c:dLbls>
          <c:dLblPos val="outEnd"/>
          <c:showLegendKey val="0"/>
          <c:showVal val="1"/>
          <c:showCatName val="0"/>
          <c:showSerName val="0"/>
          <c:showPercent val="0"/>
          <c:showBubbleSize val="0"/>
        </c:dLbls>
        <c:gapWidth val="50"/>
        <c:overlap val="10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1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60176078527685"/>
          <c:y val="1.7640725294128315E-2"/>
          <c:w val="0.57037839192087014"/>
          <c:h val="0.96374528885638733"/>
        </c:manualLayout>
      </c:layout>
      <c:barChart>
        <c:barDir val="bar"/>
        <c:grouping val="clustered"/>
        <c:varyColors val="0"/>
        <c:ser>
          <c:idx val="0"/>
          <c:order val="0"/>
          <c:tx>
            <c:strRef>
              <c:f>Sheet1!$B$1</c:f>
              <c:strCache>
                <c:ptCount val="1"/>
                <c:pt idx="0">
                  <c:v>hasartmängud kokku</c:v>
                </c:pt>
              </c:strCache>
            </c:strRef>
          </c:tx>
          <c:spPr>
            <a:solidFill>
              <a:srgbClr val="802AB7">
                <a:lumMod val="60000"/>
                <a:lumOff val="40000"/>
              </a:srgbClr>
            </a:solidFill>
            <a:ln w="6350">
              <a:noFill/>
            </a:ln>
          </c:spPr>
          <c:invertIfNegative val="0"/>
          <c:dPt>
            <c:idx val="0"/>
            <c:invertIfNegative val="0"/>
            <c:bubble3D val="0"/>
            <c:extLst>
              <c:ext xmlns:c16="http://schemas.microsoft.com/office/drawing/2014/chart" uri="{C3380CC4-5D6E-409C-BE32-E72D297353CC}">
                <c16:uniqueId val="{00000000-BF8E-4CE1-B40C-79A1A36E4D5F}"/>
              </c:ext>
            </c:extLst>
          </c:dPt>
          <c:dPt>
            <c:idx val="1"/>
            <c:invertIfNegative val="0"/>
            <c:bubble3D val="0"/>
            <c:extLst>
              <c:ext xmlns:c16="http://schemas.microsoft.com/office/drawing/2014/chart" uri="{C3380CC4-5D6E-409C-BE32-E72D297353CC}">
                <c16:uniqueId val="{00000001-BF8E-4CE1-B40C-79A1A36E4D5F}"/>
              </c:ext>
            </c:extLst>
          </c:dPt>
          <c:dPt>
            <c:idx val="2"/>
            <c:invertIfNegative val="0"/>
            <c:bubble3D val="0"/>
            <c:extLst>
              <c:ext xmlns:c16="http://schemas.microsoft.com/office/drawing/2014/chart" uri="{C3380CC4-5D6E-409C-BE32-E72D297353CC}">
                <c16:uniqueId val="{00000002-BF8E-4CE1-B40C-79A1A36E4D5F}"/>
              </c:ext>
            </c:extLst>
          </c:dPt>
          <c:dPt>
            <c:idx val="3"/>
            <c:invertIfNegative val="0"/>
            <c:bubble3D val="0"/>
            <c:extLst>
              <c:ext xmlns:c16="http://schemas.microsoft.com/office/drawing/2014/chart" uri="{C3380CC4-5D6E-409C-BE32-E72D297353CC}">
                <c16:uniqueId val="{00000003-BF8E-4CE1-B40C-79A1A36E4D5F}"/>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Kokku</c:v>
                </c:pt>
                <c:pt idx="2">
                  <c:v>15-19</c:v>
                </c:pt>
                <c:pt idx="3">
                  <c:v>20-29</c:v>
                </c:pt>
                <c:pt idx="4">
                  <c:v>30-39</c:v>
                </c:pt>
                <c:pt idx="5">
                  <c:v>40-49</c:v>
                </c:pt>
                <c:pt idx="6">
                  <c:v>50-59</c:v>
                </c:pt>
                <c:pt idx="7">
                  <c:v>60-74</c:v>
                </c:pt>
                <c:pt idx="9">
                  <c:v>15-20</c:v>
                </c:pt>
                <c:pt idx="10">
                  <c:v>21-74</c:v>
                </c:pt>
                <c:pt idx="12">
                  <c:v>Mees</c:v>
                </c:pt>
                <c:pt idx="13">
                  <c:v>Naine</c:v>
                </c:pt>
                <c:pt idx="15">
                  <c:v>Eestlane</c:v>
                </c:pt>
                <c:pt idx="16">
                  <c:v>Muu rahvus</c:v>
                </c:pt>
              </c:strCache>
            </c:strRef>
          </c:cat>
          <c:val>
            <c:numRef>
              <c:f>Sheet1!$B$2:$B$18</c:f>
              <c:numCache>
                <c:formatCode>General</c:formatCode>
                <c:ptCount val="17"/>
                <c:pt idx="0">
                  <c:v>80</c:v>
                </c:pt>
                <c:pt idx="2">
                  <c:v>68</c:v>
                </c:pt>
                <c:pt idx="3">
                  <c:v>87</c:v>
                </c:pt>
                <c:pt idx="4">
                  <c:v>87</c:v>
                </c:pt>
                <c:pt idx="5">
                  <c:v>85</c:v>
                </c:pt>
                <c:pt idx="6">
                  <c:v>79</c:v>
                </c:pt>
                <c:pt idx="7">
                  <c:v>72</c:v>
                </c:pt>
                <c:pt idx="9">
                  <c:v>68</c:v>
                </c:pt>
                <c:pt idx="10">
                  <c:v>81</c:v>
                </c:pt>
                <c:pt idx="12">
                  <c:v>82</c:v>
                </c:pt>
                <c:pt idx="13">
                  <c:v>80</c:v>
                </c:pt>
                <c:pt idx="15">
                  <c:v>83</c:v>
                </c:pt>
                <c:pt idx="16">
                  <c:v>74</c:v>
                </c:pt>
              </c:numCache>
            </c:numRef>
          </c:val>
          <c:extLst>
            <c:ext xmlns:c16="http://schemas.microsoft.com/office/drawing/2014/chart" uri="{C3380CC4-5D6E-409C-BE32-E72D297353CC}">
              <c16:uniqueId val="{00000004-BF8E-4CE1-B40C-79A1A36E4D5F}"/>
            </c:ext>
          </c:extLst>
        </c:ser>
        <c:ser>
          <c:idx val="1"/>
          <c:order val="1"/>
          <c:tx>
            <c:strRef>
              <c:f>Sheet1!$C$1</c:f>
              <c:strCache>
                <c:ptCount val="1"/>
                <c:pt idx="0">
                  <c:v>hasartmängud 2 aasta jooksul kokku</c:v>
                </c:pt>
              </c:strCache>
            </c:strRef>
          </c:tx>
          <c:spPr>
            <a:solidFill>
              <a:srgbClr val="802AB7">
                <a:lumMod val="75000"/>
              </a:srgbClr>
            </a:solidFill>
          </c:spPr>
          <c:invertIfNegative val="0"/>
          <c:dLbls>
            <c:numFmt formatCode="0\%" sourceLinked="0"/>
            <c:spPr>
              <a:noFill/>
              <a:ln>
                <a:noFill/>
              </a:ln>
              <a:effectLst/>
            </c:spPr>
            <c:txPr>
              <a:bodyPr/>
              <a:lstStyle/>
              <a:p>
                <a:pPr>
                  <a:defRPr>
                    <a:solidFill>
                      <a:schemeClr val="bg1"/>
                    </a:solidFill>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Kokku</c:v>
                </c:pt>
                <c:pt idx="2">
                  <c:v>15-19</c:v>
                </c:pt>
                <c:pt idx="3">
                  <c:v>20-29</c:v>
                </c:pt>
                <c:pt idx="4">
                  <c:v>30-39</c:v>
                </c:pt>
                <c:pt idx="5">
                  <c:v>40-49</c:v>
                </c:pt>
                <c:pt idx="6">
                  <c:v>50-59</c:v>
                </c:pt>
                <c:pt idx="7">
                  <c:v>60-74</c:v>
                </c:pt>
                <c:pt idx="9">
                  <c:v>15-20</c:v>
                </c:pt>
                <c:pt idx="10">
                  <c:v>21-74</c:v>
                </c:pt>
                <c:pt idx="12">
                  <c:v>Mees</c:v>
                </c:pt>
                <c:pt idx="13">
                  <c:v>Naine</c:v>
                </c:pt>
                <c:pt idx="15">
                  <c:v>Eestlane</c:v>
                </c:pt>
                <c:pt idx="16">
                  <c:v>Muu rahvus</c:v>
                </c:pt>
              </c:strCache>
            </c:strRef>
          </c:cat>
          <c:val>
            <c:numRef>
              <c:f>Sheet1!$C$2:$C$18</c:f>
              <c:numCache>
                <c:formatCode>General</c:formatCode>
                <c:ptCount val="17"/>
                <c:pt idx="0">
                  <c:v>58</c:v>
                </c:pt>
                <c:pt idx="2">
                  <c:v>50</c:v>
                </c:pt>
                <c:pt idx="3">
                  <c:v>64</c:v>
                </c:pt>
                <c:pt idx="4">
                  <c:v>64</c:v>
                </c:pt>
                <c:pt idx="5">
                  <c:v>59</c:v>
                </c:pt>
                <c:pt idx="6">
                  <c:v>58</c:v>
                </c:pt>
                <c:pt idx="7">
                  <c:v>50</c:v>
                </c:pt>
                <c:pt idx="9">
                  <c:v>53</c:v>
                </c:pt>
                <c:pt idx="10">
                  <c:v>59</c:v>
                </c:pt>
                <c:pt idx="12">
                  <c:v>58</c:v>
                </c:pt>
                <c:pt idx="13">
                  <c:v>58</c:v>
                </c:pt>
                <c:pt idx="15">
                  <c:v>63</c:v>
                </c:pt>
                <c:pt idx="16">
                  <c:v>47</c:v>
                </c:pt>
              </c:numCache>
            </c:numRef>
          </c:val>
          <c:extLst>
            <c:ext xmlns:c16="http://schemas.microsoft.com/office/drawing/2014/chart" uri="{C3380CC4-5D6E-409C-BE32-E72D297353CC}">
              <c16:uniqueId val="{00000005-BF8E-4CE1-B40C-79A1A36E4D5F}"/>
            </c:ext>
          </c:extLst>
        </c:ser>
        <c:dLbls>
          <c:dLblPos val="outEnd"/>
          <c:showLegendKey val="0"/>
          <c:showVal val="1"/>
          <c:showCatName val="0"/>
          <c:showSerName val="0"/>
          <c:showPercent val="0"/>
          <c:showBubbleSize val="0"/>
        </c:dLbls>
        <c:gapWidth val="50"/>
        <c:overlap val="10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1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60176078527685"/>
          <c:y val="1.7640725294128315E-2"/>
          <c:w val="0.57037839192087014"/>
          <c:h val="0.96374528885638733"/>
        </c:manualLayout>
      </c:layout>
      <c:barChart>
        <c:barDir val="bar"/>
        <c:grouping val="clustered"/>
        <c:varyColors val="0"/>
        <c:ser>
          <c:idx val="0"/>
          <c:order val="0"/>
          <c:tx>
            <c:strRef>
              <c:f>Sheet1!$B$1</c:f>
              <c:strCache>
                <c:ptCount val="1"/>
                <c:pt idx="0">
                  <c:v>hasartmängud kokku</c:v>
                </c:pt>
              </c:strCache>
            </c:strRef>
          </c:tx>
          <c:spPr>
            <a:solidFill>
              <a:srgbClr val="802AB7">
                <a:lumMod val="60000"/>
                <a:lumOff val="40000"/>
              </a:srgbClr>
            </a:solidFill>
            <a:ln w="6350">
              <a:noFill/>
            </a:ln>
          </c:spPr>
          <c:invertIfNegative val="0"/>
          <c:dPt>
            <c:idx val="0"/>
            <c:invertIfNegative val="0"/>
            <c:bubble3D val="0"/>
            <c:extLst>
              <c:ext xmlns:c16="http://schemas.microsoft.com/office/drawing/2014/chart" uri="{C3380CC4-5D6E-409C-BE32-E72D297353CC}">
                <c16:uniqueId val="{00000000-51B3-4D30-80B0-A78AA2B93F39}"/>
              </c:ext>
            </c:extLst>
          </c:dPt>
          <c:dPt>
            <c:idx val="1"/>
            <c:invertIfNegative val="0"/>
            <c:bubble3D val="0"/>
            <c:extLst>
              <c:ext xmlns:c16="http://schemas.microsoft.com/office/drawing/2014/chart" uri="{C3380CC4-5D6E-409C-BE32-E72D297353CC}">
                <c16:uniqueId val="{00000001-51B3-4D30-80B0-A78AA2B93F39}"/>
              </c:ext>
            </c:extLst>
          </c:dPt>
          <c:dPt>
            <c:idx val="2"/>
            <c:invertIfNegative val="0"/>
            <c:bubble3D val="0"/>
            <c:extLst>
              <c:ext xmlns:c16="http://schemas.microsoft.com/office/drawing/2014/chart" uri="{C3380CC4-5D6E-409C-BE32-E72D297353CC}">
                <c16:uniqueId val="{00000002-51B3-4D30-80B0-A78AA2B93F39}"/>
              </c:ext>
            </c:extLst>
          </c:dPt>
          <c:dPt>
            <c:idx val="3"/>
            <c:invertIfNegative val="0"/>
            <c:bubble3D val="0"/>
            <c:extLst>
              <c:ext xmlns:c16="http://schemas.microsoft.com/office/drawing/2014/chart" uri="{C3380CC4-5D6E-409C-BE32-E72D297353CC}">
                <c16:uniqueId val="{00000003-51B3-4D30-80B0-A78AA2B93F39}"/>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Kokku</c:v>
                </c:pt>
                <c:pt idx="2">
                  <c:v>15-19</c:v>
                </c:pt>
                <c:pt idx="3">
                  <c:v>20-29</c:v>
                </c:pt>
                <c:pt idx="4">
                  <c:v>30-39</c:v>
                </c:pt>
                <c:pt idx="5">
                  <c:v>40-49</c:v>
                </c:pt>
                <c:pt idx="6">
                  <c:v>50-59</c:v>
                </c:pt>
                <c:pt idx="7">
                  <c:v>60-74</c:v>
                </c:pt>
                <c:pt idx="9">
                  <c:v>15-20</c:v>
                </c:pt>
                <c:pt idx="10">
                  <c:v>21-74</c:v>
                </c:pt>
                <c:pt idx="12">
                  <c:v>Mees</c:v>
                </c:pt>
                <c:pt idx="13">
                  <c:v>Naine</c:v>
                </c:pt>
                <c:pt idx="15">
                  <c:v>Eestlane</c:v>
                </c:pt>
                <c:pt idx="16">
                  <c:v>Muu rahvus</c:v>
                </c:pt>
              </c:strCache>
            </c:strRef>
          </c:cat>
          <c:val>
            <c:numRef>
              <c:f>Sheet1!$B$2:$B$18</c:f>
              <c:numCache>
                <c:formatCode>General</c:formatCode>
                <c:ptCount val="17"/>
                <c:pt idx="0">
                  <c:v>59</c:v>
                </c:pt>
                <c:pt idx="2">
                  <c:v>46</c:v>
                </c:pt>
                <c:pt idx="3">
                  <c:v>62</c:v>
                </c:pt>
                <c:pt idx="4">
                  <c:v>73</c:v>
                </c:pt>
                <c:pt idx="5">
                  <c:v>71</c:v>
                </c:pt>
                <c:pt idx="6">
                  <c:v>60</c:v>
                </c:pt>
                <c:pt idx="7">
                  <c:v>41</c:v>
                </c:pt>
                <c:pt idx="9">
                  <c:v>52</c:v>
                </c:pt>
                <c:pt idx="10">
                  <c:v>60</c:v>
                </c:pt>
                <c:pt idx="12">
                  <c:v>63</c:v>
                </c:pt>
                <c:pt idx="13">
                  <c:v>56</c:v>
                </c:pt>
                <c:pt idx="15">
                  <c:v>61</c:v>
                </c:pt>
                <c:pt idx="16">
                  <c:v>57</c:v>
                </c:pt>
              </c:numCache>
            </c:numRef>
          </c:val>
          <c:extLst>
            <c:ext xmlns:c16="http://schemas.microsoft.com/office/drawing/2014/chart" uri="{C3380CC4-5D6E-409C-BE32-E72D297353CC}">
              <c16:uniqueId val="{00000004-51B3-4D30-80B0-A78AA2B93F39}"/>
            </c:ext>
          </c:extLst>
        </c:ser>
        <c:ser>
          <c:idx val="1"/>
          <c:order val="1"/>
          <c:tx>
            <c:strRef>
              <c:f>Sheet1!$C$1</c:f>
              <c:strCache>
                <c:ptCount val="1"/>
                <c:pt idx="0">
                  <c:v>hasartmängud 2 aasta jooksul kokku</c:v>
                </c:pt>
              </c:strCache>
            </c:strRef>
          </c:tx>
          <c:spPr>
            <a:solidFill>
              <a:srgbClr val="802AB7">
                <a:lumMod val="75000"/>
              </a:srgbClr>
            </a:solidFill>
          </c:spPr>
          <c:invertIfNegative val="0"/>
          <c:dLbls>
            <c:numFmt formatCode="0\%" sourceLinked="0"/>
            <c:spPr>
              <a:noFill/>
              <a:ln>
                <a:noFill/>
              </a:ln>
              <a:effectLst/>
            </c:spPr>
            <c:txPr>
              <a:bodyPr/>
              <a:lstStyle/>
              <a:p>
                <a:pPr>
                  <a:defRPr>
                    <a:solidFill>
                      <a:schemeClr val="bg1"/>
                    </a:solidFill>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Kokku</c:v>
                </c:pt>
                <c:pt idx="2">
                  <c:v>15-19</c:v>
                </c:pt>
                <c:pt idx="3">
                  <c:v>20-29</c:v>
                </c:pt>
                <c:pt idx="4">
                  <c:v>30-39</c:v>
                </c:pt>
                <c:pt idx="5">
                  <c:v>40-49</c:v>
                </c:pt>
                <c:pt idx="6">
                  <c:v>50-59</c:v>
                </c:pt>
                <c:pt idx="7">
                  <c:v>60-74</c:v>
                </c:pt>
                <c:pt idx="9">
                  <c:v>15-20</c:v>
                </c:pt>
                <c:pt idx="10">
                  <c:v>21-74</c:v>
                </c:pt>
                <c:pt idx="12">
                  <c:v>Mees</c:v>
                </c:pt>
                <c:pt idx="13">
                  <c:v>Naine</c:v>
                </c:pt>
                <c:pt idx="15">
                  <c:v>Eestlane</c:v>
                </c:pt>
                <c:pt idx="16">
                  <c:v>Muu rahvus</c:v>
                </c:pt>
              </c:strCache>
            </c:strRef>
          </c:cat>
          <c:val>
            <c:numRef>
              <c:f>Sheet1!$C$2:$C$18</c:f>
              <c:numCache>
                <c:formatCode>General</c:formatCode>
                <c:ptCount val="17"/>
                <c:pt idx="0">
                  <c:v>35</c:v>
                </c:pt>
                <c:pt idx="2">
                  <c:v>35</c:v>
                </c:pt>
                <c:pt idx="3">
                  <c:v>44</c:v>
                </c:pt>
                <c:pt idx="4">
                  <c:v>45</c:v>
                </c:pt>
                <c:pt idx="5">
                  <c:v>36</c:v>
                </c:pt>
                <c:pt idx="6">
                  <c:v>31</c:v>
                </c:pt>
                <c:pt idx="7">
                  <c:v>23</c:v>
                </c:pt>
                <c:pt idx="9">
                  <c:v>38</c:v>
                </c:pt>
                <c:pt idx="10">
                  <c:v>35</c:v>
                </c:pt>
                <c:pt idx="12">
                  <c:v>36</c:v>
                </c:pt>
                <c:pt idx="13">
                  <c:v>34</c:v>
                </c:pt>
                <c:pt idx="15">
                  <c:v>39</c:v>
                </c:pt>
                <c:pt idx="16">
                  <c:v>28</c:v>
                </c:pt>
              </c:numCache>
            </c:numRef>
          </c:val>
          <c:extLst>
            <c:ext xmlns:c16="http://schemas.microsoft.com/office/drawing/2014/chart" uri="{C3380CC4-5D6E-409C-BE32-E72D297353CC}">
              <c16:uniqueId val="{00000005-51B3-4D30-80B0-A78AA2B93F39}"/>
            </c:ext>
          </c:extLst>
        </c:ser>
        <c:dLbls>
          <c:dLblPos val="outEnd"/>
          <c:showLegendKey val="0"/>
          <c:showVal val="1"/>
          <c:showCatName val="0"/>
          <c:showSerName val="0"/>
          <c:showPercent val="0"/>
          <c:showBubbleSize val="0"/>
        </c:dLbls>
        <c:gapWidth val="50"/>
        <c:overlap val="10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1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416858821683014E-2"/>
          <c:y val="5.9663347285151595E-2"/>
          <c:w val="0.77502427448187128"/>
          <c:h val="0.8636179418111678"/>
        </c:manualLayout>
      </c:layout>
      <c:barChart>
        <c:barDir val="bar"/>
        <c:grouping val="stacked"/>
        <c:varyColors val="0"/>
        <c:ser>
          <c:idx val="0"/>
          <c:order val="0"/>
          <c:tx>
            <c:strRef>
              <c:f>Sheet1!$B$1</c:f>
              <c:strCache>
                <c:ptCount val="1"/>
                <c:pt idx="0">
                  <c:v>2 aasta jookul</c:v>
                </c:pt>
              </c:strCache>
            </c:strRef>
          </c:tx>
          <c:spPr>
            <a:solidFill>
              <a:schemeClr val="bg2">
                <a:lumMod val="75000"/>
              </a:schemeClr>
            </a:solidFill>
          </c:spPr>
          <c:invertIfNegative val="0"/>
          <c:dLbls>
            <c:dLbl>
              <c:idx val="0"/>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0-1FC1-465E-8A6C-119DCC122B20}"/>
                </c:ext>
              </c:extLst>
            </c:dLbl>
            <c:dLbl>
              <c:idx val="1"/>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1-1FC1-465E-8A6C-119DCC122B20}"/>
                </c:ext>
              </c:extLst>
            </c:dLbl>
            <c:dLbl>
              <c:idx val="2"/>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2-1FC1-465E-8A6C-119DCC122B20}"/>
                </c:ext>
              </c:extLst>
            </c:dLbl>
            <c:dLbl>
              <c:idx val="3"/>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3-1FC1-465E-8A6C-119DCC122B20}"/>
                </c:ext>
              </c:extLst>
            </c:dLbl>
            <c:dLbl>
              <c:idx val="4"/>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4-1FC1-465E-8A6C-119DCC122B20}"/>
                </c:ext>
              </c:extLst>
            </c:dLbl>
            <c:dLbl>
              <c:idx val="5"/>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5-1FC1-465E-8A6C-119DCC122B20}"/>
                </c:ext>
              </c:extLst>
            </c:dLbl>
            <c:dLbl>
              <c:idx val="6"/>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6-1FC1-465E-8A6C-119DCC122B20}"/>
                </c:ext>
              </c:extLst>
            </c:dLbl>
            <c:dLbl>
              <c:idx val="7"/>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7-1FC1-465E-8A6C-119DCC122B20}"/>
                </c:ext>
              </c:extLst>
            </c:dLbl>
            <c:dLbl>
              <c:idx val="8"/>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8-1FC1-465E-8A6C-119DCC122B20}"/>
                </c:ext>
              </c:extLst>
            </c:dLbl>
            <c:dLbl>
              <c:idx val="9"/>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9-1FC1-465E-8A6C-119DCC122B20}"/>
                </c:ext>
              </c:extLst>
            </c:dLbl>
            <c:dLbl>
              <c:idx val="10"/>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A-1FC1-465E-8A6C-119DCC122B20}"/>
                </c:ext>
              </c:extLst>
            </c:dLbl>
            <c:dLbl>
              <c:idx val="11"/>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B-1FC1-465E-8A6C-119DCC122B20}"/>
                </c:ext>
              </c:extLst>
            </c:dLbl>
            <c:numFmt formatCode="#,##0" sourceLinked="0"/>
            <c:spPr>
              <a:noFill/>
              <a:ln>
                <a:noFill/>
              </a:ln>
              <a:effectLst/>
            </c:spPr>
            <c:txPr>
              <a:bodyPr/>
              <a:lstStyle/>
              <a:p>
                <a:pPr>
                  <a:defRPr>
                    <a:solidFill>
                      <a:schemeClr val="bg1"/>
                    </a:solidFill>
                  </a:defRPr>
                </a:pPr>
                <a:endParaRPr lang="et-E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kokku hasartmängud internetis 2 aasta jooksul</c:v>
                </c:pt>
                <c:pt idx="1">
                  <c:v>mänginud arvloteriid</c:v>
                </c:pt>
                <c:pt idx="2">
                  <c:v>mänginud kasiinomänge (va pokker)</c:v>
                </c:pt>
                <c:pt idx="3">
                  <c:v>osalenud kihlvedudes või spordiennustustes</c:v>
                </c:pt>
                <c:pt idx="4">
                  <c:v>mänginud pokkerit</c:v>
                </c:pt>
                <c:pt idx="5">
                  <c:v>mänginud muid mänge raha peale</c:v>
                </c:pt>
                <c:pt idx="7">
                  <c:v>kokku hasartmängud väljaspool internetti 2 aasta jooksul</c:v>
                </c:pt>
                <c:pt idx="8">
                  <c:v>arv- või kiirloteriid</c:v>
                </c:pt>
                <c:pt idx="9">
                  <c:v>mänguautomaatidel väljaspool kasiinot (nt laevadel)</c:v>
                </c:pt>
                <c:pt idx="10">
                  <c:v>kasiinos mänguautomaatidel</c:v>
                </c:pt>
                <c:pt idx="11">
                  <c:v>muid mänge</c:v>
                </c:pt>
                <c:pt idx="12">
                  <c:v>kasiinos mängulaudadel (va pokker)</c:v>
                </c:pt>
                <c:pt idx="13">
                  <c:v>osalenud kihlvedudes või spordiennustuses (nt nn spordibaaris)</c:v>
                </c:pt>
                <c:pt idx="14">
                  <c:v>kasiinos pokkerit (tournament või cash game)</c:v>
                </c:pt>
              </c:strCache>
            </c:strRef>
          </c:cat>
          <c:val>
            <c:numRef>
              <c:f>Sheet1!$B$2:$B$16</c:f>
              <c:numCache>
                <c:formatCode>General</c:formatCode>
                <c:ptCount val="15"/>
                <c:pt idx="0">
                  <c:v>40</c:v>
                </c:pt>
                <c:pt idx="1">
                  <c:v>39</c:v>
                </c:pt>
                <c:pt idx="2">
                  <c:v>3</c:v>
                </c:pt>
                <c:pt idx="3">
                  <c:v>6</c:v>
                </c:pt>
                <c:pt idx="4">
                  <c:v>4</c:v>
                </c:pt>
                <c:pt idx="5">
                  <c:v>3</c:v>
                </c:pt>
                <c:pt idx="7">
                  <c:v>58</c:v>
                </c:pt>
                <c:pt idx="8">
                  <c:v>56</c:v>
                </c:pt>
                <c:pt idx="9">
                  <c:v>6</c:v>
                </c:pt>
                <c:pt idx="10">
                  <c:v>4</c:v>
                </c:pt>
                <c:pt idx="11">
                  <c:v>4</c:v>
                </c:pt>
                <c:pt idx="12">
                  <c:v>2</c:v>
                </c:pt>
                <c:pt idx="13">
                  <c:v>3</c:v>
                </c:pt>
                <c:pt idx="14">
                  <c:v>1</c:v>
                </c:pt>
              </c:numCache>
            </c:numRef>
          </c:val>
          <c:extLst>
            <c:ext xmlns:c16="http://schemas.microsoft.com/office/drawing/2014/chart" uri="{C3380CC4-5D6E-409C-BE32-E72D297353CC}">
              <c16:uniqueId val="{0000000C-1FC1-465E-8A6C-119DCC122B20}"/>
            </c:ext>
          </c:extLst>
        </c:ser>
        <c:ser>
          <c:idx val="1"/>
          <c:order val="1"/>
          <c:tx>
            <c:strRef>
              <c:f>Sheet1!$C$1</c:f>
              <c:strCache>
                <c:ptCount val="1"/>
                <c:pt idx="0">
                  <c:v>üldse kunagi</c:v>
                </c:pt>
              </c:strCache>
            </c:strRef>
          </c:tx>
          <c:spPr>
            <a:solidFill>
              <a:schemeClr val="bg2">
                <a:lumMod val="60000"/>
                <a:lumOff val="40000"/>
              </a:schemeClr>
            </a:solidFill>
          </c:spPr>
          <c:invertIfNegative val="0"/>
          <c:cat>
            <c:strRef>
              <c:f>Sheet1!$A$2:$A$16</c:f>
              <c:strCache>
                <c:ptCount val="15"/>
                <c:pt idx="0">
                  <c:v>kokku hasartmängud internetis 2 aasta jooksul</c:v>
                </c:pt>
                <c:pt idx="1">
                  <c:v>mänginud arvloteriid</c:v>
                </c:pt>
                <c:pt idx="2">
                  <c:v>mänginud kasiinomänge (va pokker)</c:v>
                </c:pt>
                <c:pt idx="3">
                  <c:v>osalenud kihlvedudes või spordiennustustes</c:v>
                </c:pt>
                <c:pt idx="4">
                  <c:v>mänginud pokkerit</c:v>
                </c:pt>
                <c:pt idx="5">
                  <c:v>mänginud muid mänge raha peale</c:v>
                </c:pt>
                <c:pt idx="7">
                  <c:v>kokku hasartmängud väljaspool internetti 2 aasta jooksul</c:v>
                </c:pt>
                <c:pt idx="8">
                  <c:v>arv- või kiirloteriid</c:v>
                </c:pt>
                <c:pt idx="9">
                  <c:v>mänguautomaatidel väljaspool kasiinot (nt laevadel)</c:v>
                </c:pt>
                <c:pt idx="10">
                  <c:v>kasiinos mänguautomaatidel</c:v>
                </c:pt>
                <c:pt idx="11">
                  <c:v>muid mänge</c:v>
                </c:pt>
                <c:pt idx="12">
                  <c:v>kasiinos mängulaudadel (va pokker)</c:v>
                </c:pt>
                <c:pt idx="13">
                  <c:v>osalenud kihlvedudes või spordiennustuses (nt nn spordibaaris)</c:v>
                </c:pt>
                <c:pt idx="14">
                  <c:v>kasiinos pokkerit (tournament või cash game)</c:v>
                </c:pt>
              </c:strCache>
            </c:strRef>
          </c:cat>
          <c:val>
            <c:numRef>
              <c:f>Sheet1!$C$2:$C$16</c:f>
              <c:numCache>
                <c:formatCode>General</c:formatCode>
                <c:ptCount val="15"/>
                <c:pt idx="0">
                  <c:v>11</c:v>
                </c:pt>
                <c:pt idx="1">
                  <c:v>10</c:v>
                </c:pt>
                <c:pt idx="2">
                  <c:v>3</c:v>
                </c:pt>
                <c:pt idx="3">
                  <c:v>2</c:v>
                </c:pt>
                <c:pt idx="4">
                  <c:v>2</c:v>
                </c:pt>
                <c:pt idx="5">
                  <c:v>3</c:v>
                </c:pt>
                <c:pt idx="7">
                  <c:v>23</c:v>
                </c:pt>
                <c:pt idx="8">
                  <c:v>21</c:v>
                </c:pt>
                <c:pt idx="9">
                  <c:v>15</c:v>
                </c:pt>
                <c:pt idx="10">
                  <c:v>10</c:v>
                </c:pt>
                <c:pt idx="11">
                  <c:v>5</c:v>
                </c:pt>
                <c:pt idx="12">
                  <c:v>5</c:v>
                </c:pt>
                <c:pt idx="13">
                  <c:v>2</c:v>
                </c:pt>
                <c:pt idx="14">
                  <c:v>2</c:v>
                </c:pt>
              </c:numCache>
            </c:numRef>
          </c:val>
          <c:extLst>
            <c:ext xmlns:c16="http://schemas.microsoft.com/office/drawing/2014/chart" uri="{C3380CC4-5D6E-409C-BE32-E72D297353CC}">
              <c16:uniqueId val="{0000000D-1FC1-465E-8A6C-119DCC122B20}"/>
            </c:ext>
          </c:extLst>
        </c:ser>
        <c:ser>
          <c:idx val="2"/>
          <c:order val="2"/>
          <c:tx>
            <c:strRef>
              <c:f>Sheet1!$D$1</c:f>
              <c:strCache>
                <c:ptCount val="1"/>
                <c:pt idx="0">
                  <c:v>üldse kunagi2</c:v>
                </c:pt>
              </c:strCache>
            </c:strRef>
          </c:tx>
          <c:spPr>
            <a:noFill/>
          </c:spPr>
          <c:invertIfNegative val="0"/>
          <c:dLbls>
            <c:dLbl>
              <c:idx val="0"/>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E-1FC1-465E-8A6C-119DCC122B20}"/>
                </c:ext>
              </c:extLst>
            </c:dLbl>
            <c:dLbl>
              <c:idx val="1"/>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F-1FC1-465E-8A6C-119DCC122B20}"/>
                </c:ext>
              </c:extLst>
            </c:dLbl>
            <c:dLbl>
              <c:idx val="2"/>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0-1FC1-465E-8A6C-119DCC122B20}"/>
                </c:ext>
              </c:extLst>
            </c:dLbl>
            <c:dLbl>
              <c:idx val="3"/>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1-1FC1-465E-8A6C-119DCC122B20}"/>
                </c:ext>
              </c:extLst>
            </c:dLbl>
            <c:dLbl>
              <c:idx val="4"/>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2-1FC1-465E-8A6C-119DCC122B20}"/>
                </c:ext>
              </c:extLst>
            </c:dLbl>
            <c:dLbl>
              <c:idx val="5"/>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3-1FC1-465E-8A6C-119DCC122B20}"/>
                </c:ext>
              </c:extLst>
            </c:dLbl>
            <c:dLbl>
              <c:idx val="6"/>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4-1FC1-465E-8A6C-119DCC122B20}"/>
                </c:ext>
              </c:extLst>
            </c:dLbl>
            <c:dLbl>
              <c:idx val="7"/>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5-1FC1-465E-8A6C-119DCC122B20}"/>
                </c:ext>
              </c:extLst>
            </c:dLbl>
            <c:dLbl>
              <c:idx val="8"/>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6-1FC1-465E-8A6C-119DCC122B20}"/>
                </c:ext>
              </c:extLst>
            </c:dLbl>
            <c:dLbl>
              <c:idx val="9"/>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7-1FC1-465E-8A6C-119DCC122B20}"/>
                </c:ext>
              </c:extLst>
            </c:dLbl>
            <c:dLbl>
              <c:idx val="10"/>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8-1FC1-465E-8A6C-119DCC122B20}"/>
                </c:ext>
              </c:extLst>
            </c:dLbl>
            <c:dLbl>
              <c:idx val="11"/>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9-1FC1-465E-8A6C-119DCC122B20}"/>
                </c:ext>
              </c:extLst>
            </c:dLbl>
            <c:numFmt formatCode="#,##0"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kokku hasartmängud internetis 2 aasta jooksul</c:v>
                </c:pt>
                <c:pt idx="1">
                  <c:v>mänginud arvloteriid</c:v>
                </c:pt>
                <c:pt idx="2">
                  <c:v>mänginud kasiinomänge (va pokker)</c:v>
                </c:pt>
                <c:pt idx="3">
                  <c:v>osalenud kihlvedudes või spordiennustustes</c:v>
                </c:pt>
                <c:pt idx="4">
                  <c:v>mänginud pokkerit</c:v>
                </c:pt>
                <c:pt idx="5">
                  <c:v>mänginud muid mänge raha peale</c:v>
                </c:pt>
                <c:pt idx="7">
                  <c:v>kokku hasartmängud väljaspool internetti 2 aasta jooksul</c:v>
                </c:pt>
                <c:pt idx="8">
                  <c:v>arv- või kiirloteriid</c:v>
                </c:pt>
                <c:pt idx="9">
                  <c:v>mänguautomaatidel väljaspool kasiinot (nt laevadel)</c:v>
                </c:pt>
                <c:pt idx="10">
                  <c:v>kasiinos mänguautomaatidel</c:v>
                </c:pt>
                <c:pt idx="11">
                  <c:v>muid mänge</c:v>
                </c:pt>
                <c:pt idx="12">
                  <c:v>kasiinos mängulaudadel (va pokker)</c:v>
                </c:pt>
                <c:pt idx="13">
                  <c:v>osalenud kihlvedudes või spordiennustuses (nt nn spordibaaris)</c:v>
                </c:pt>
                <c:pt idx="14">
                  <c:v>kasiinos pokkerit (tournament või cash game)</c:v>
                </c:pt>
              </c:strCache>
            </c:strRef>
          </c:cat>
          <c:val>
            <c:numRef>
              <c:f>Sheet1!$D$2:$D$16</c:f>
              <c:numCache>
                <c:formatCode>General</c:formatCode>
                <c:ptCount val="15"/>
                <c:pt idx="0">
                  <c:v>51</c:v>
                </c:pt>
                <c:pt idx="1">
                  <c:v>49</c:v>
                </c:pt>
                <c:pt idx="2">
                  <c:v>6</c:v>
                </c:pt>
                <c:pt idx="3">
                  <c:v>8</c:v>
                </c:pt>
                <c:pt idx="4">
                  <c:v>6</c:v>
                </c:pt>
                <c:pt idx="5">
                  <c:v>6</c:v>
                </c:pt>
                <c:pt idx="7">
                  <c:v>81</c:v>
                </c:pt>
                <c:pt idx="8">
                  <c:v>77</c:v>
                </c:pt>
                <c:pt idx="9">
                  <c:v>21</c:v>
                </c:pt>
                <c:pt idx="10">
                  <c:v>14</c:v>
                </c:pt>
                <c:pt idx="11">
                  <c:v>9</c:v>
                </c:pt>
                <c:pt idx="12">
                  <c:v>7</c:v>
                </c:pt>
                <c:pt idx="13">
                  <c:v>5</c:v>
                </c:pt>
                <c:pt idx="14">
                  <c:v>3</c:v>
                </c:pt>
              </c:numCache>
            </c:numRef>
          </c:val>
          <c:extLst>
            <c:ext xmlns:c16="http://schemas.microsoft.com/office/drawing/2014/chart" uri="{C3380CC4-5D6E-409C-BE32-E72D297353CC}">
              <c16:uniqueId val="{0000001A-1FC1-465E-8A6C-119DCC122B20}"/>
            </c:ext>
          </c:extLst>
        </c:ser>
        <c:dLbls>
          <c:showLegendKey val="0"/>
          <c:showVal val="0"/>
          <c:showCatName val="0"/>
          <c:showSerName val="0"/>
          <c:showPercent val="0"/>
          <c:showBubbleSize val="0"/>
        </c:dLbls>
        <c:gapWidth val="50"/>
        <c:overlap val="100"/>
        <c:axId val="511659232"/>
        <c:axId val="511652960"/>
      </c:barChart>
      <c:catAx>
        <c:axId val="511659232"/>
        <c:scaling>
          <c:orientation val="maxMin"/>
        </c:scaling>
        <c:delete val="1"/>
        <c:axPos val="l"/>
        <c:numFmt formatCode="General" sourceLinked="0"/>
        <c:majorTickMark val="out"/>
        <c:minorTickMark val="none"/>
        <c:tickLblPos val="nextTo"/>
        <c:crossAx val="511652960"/>
        <c:crosses val="autoZero"/>
        <c:auto val="1"/>
        <c:lblAlgn val="ctr"/>
        <c:lblOffset val="100"/>
        <c:noMultiLvlLbl val="0"/>
      </c:catAx>
      <c:valAx>
        <c:axId val="511652960"/>
        <c:scaling>
          <c:orientation val="minMax"/>
          <c:max val="100"/>
          <c:min val="0"/>
        </c:scaling>
        <c:delete val="0"/>
        <c:axPos val="t"/>
        <c:numFmt formatCode="0\%" sourceLinked="0"/>
        <c:majorTickMark val="none"/>
        <c:minorTickMark val="none"/>
        <c:tickLblPos val="high"/>
        <c:spPr>
          <a:ln>
            <a:noFill/>
          </a:ln>
        </c:spPr>
        <c:txPr>
          <a:bodyPr/>
          <a:lstStyle/>
          <a:p>
            <a:pPr>
              <a:defRPr>
                <a:latin typeface="Arial"/>
                <a:ea typeface="Arial"/>
                <a:cs typeface="Arial"/>
              </a:defRPr>
            </a:pPr>
            <a:endParaRPr lang="et-EE"/>
          </a:p>
        </c:txPr>
        <c:crossAx val="511659232"/>
        <c:crosses val="autoZero"/>
        <c:crossBetween val="between"/>
      </c:valAx>
    </c:plotArea>
    <c:legend>
      <c:legendPos val="t"/>
      <c:legendEntry>
        <c:idx val="0"/>
        <c:txPr>
          <a:bodyPr/>
          <a:lstStyle/>
          <a:p>
            <a:pPr>
              <a:defRPr>
                <a:latin typeface="Arial"/>
                <a:ea typeface="Arial"/>
                <a:cs typeface="Arial"/>
              </a:defRPr>
            </a:pPr>
            <a:endParaRPr lang="et-EE"/>
          </a:p>
        </c:txPr>
      </c:legendEntry>
      <c:legendEntry>
        <c:idx val="1"/>
        <c:txPr>
          <a:bodyPr/>
          <a:lstStyle/>
          <a:p>
            <a:pPr>
              <a:defRPr>
                <a:latin typeface="Arial"/>
                <a:ea typeface="Arial"/>
                <a:cs typeface="Arial"/>
              </a:defRPr>
            </a:pPr>
            <a:endParaRPr lang="et-EE"/>
          </a:p>
        </c:txPr>
      </c:legendEntry>
      <c:legendEntry>
        <c:idx val="2"/>
        <c:delete val="1"/>
      </c:legendEntry>
      <c:layout>
        <c:manualLayout>
          <c:xMode val="edge"/>
          <c:yMode val="edge"/>
          <c:x val="4.9999827534764681E-2"/>
          <c:y val="9.5524010624476307E-3"/>
          <c:w val="0.9033816402826701"/>
          <c:h val="4.7963332820194729E-2"/>
        </c:manualLayout>
      </c:layout>
      <c:overlay val="0"/>
      <c:spPr>
        <a:noFill/>
      </c:spPr>
    </c:legend>
    <c:plotVisOnly val="1"/>
    <c:dispBlanksAs val="gap"/>
    <c:showDLblsOverMax val="0"/>
  </c:chart>
  <c:txPr>
    <a:bodyPr/>
    <a:lstStyle/>
    <a:p>
      <a:pPr>
        <a:defRPr sz="1000"/>
      </a:pPr>
      <a:endParaRPr lang="et-E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60176078527685"/>
          <c:y val="2.6496983227706293E-2"/>
          <c:w val="0.57037839192087014"/>
          <c:h val="0.95193689584533636"/>
        </c:manualLayout>
      </c:layout>
      <c:barChart>
        <c:barDir val="bar"/>
        <c:grouping val="clustered"/>
        <c:varyColors val="0"/>
        <c:ser>
          <c:idx val="0"/>
          <c:order val="0"/>
          <c:tx>
            <c:strRef>
              <c:f>Sheet1!$B$1</c:f>
              <c:strCache>
                <c:ptCount val="1"/>
                <c:pt idx="0">
                  <c:v>hasartmängud kokku</c:v>
                </c:pt>
              </c:strCache>
            </c:strRef>
          </c:tx>
          <c:spPr>
            <a:solidFill>
              <a:srgbClr val="802AB7">
                <a:lumMod val="60000"/>
                <a:lumOff val="40000"/>
              </a:srgbClr>
            </a:solidFill>
            <a:ln w="6350">
              <a:noFill/>
            </a:ln>
          </c:spPr>
          <c:invertIfNegative val="0"/>
          <c:dPt>
            <c:idx val="0"/>
            <c:invertIfNegative val="0"/>
            <c:bubble3D val="0"/>
            <c:extLst>
              <c:ext xmlns:c16="http://schemas.microsoft.com/office/drawing/2014/chart" uri="{C3380CC4-5D6E-409C-BE32-E72D297353CC}">
                <c16:uniqueId val="{00000000-3F57-46D5-8AED-DAB46916163F}"/>
              </c:ext>
            </c:extLst>
          </c:dPt>
          <c:dPt>
            <c:idx val="1"/>
            <c:invertIfNegative val="0"/>
            <c:bubble3D val="0"/>
            <c:extLst>
              <c:ext xmlns:c16="http://schemas.microsoft.com/office/drawing/2014/chart" uri="{C3380CC4-5D6E-409C-BE32-E72D297353CC}">
                <c16:uniqueId val="{00000001-3F57-46D5-8AED-DAB46916163F}"/>
              </c:ext>
            </c:extLst>
          </c:dPt>
          <c:dPt>
            <c:idx val="2"/>
            <c:invertIfNegative val="0"/>
            <c:bubble3D val="0"/>
            <c:extLst>
              <c:ext xmlns:c16="http://schemas.microsoft.com/office/drawing/2014/chart" uri="{C3380CC4-5D6E-409C-BE32-E72D297353CC}">
                <c16:uniqueId val="{00000002-3F57-46D5-8AED-DAB46916163F}"/>
              </c:ext>
            </c:extLst>
          </c:dPt>
          <c:dPt>
            <c:idx val="3"/>
            <c:invertIfNegative val="0"/>
            <c:bubble3D val="0"/>
            <c:extLst>
              <c:ext xmlns:c16="http://schemas.microsoft.com/office/drawing/2014/chart" uri="{C3380CC4-5D6E-409C-BE32-E72D297353CC}">
                <c16:uniqueId val="{00000003-3F57-46D5-8AED-DAB46916163F}"/>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Kokku</c:v>
                </c:pt>
                <c:pt idx="1">
                  <c:v>Elukoht</c:v>
                </c:pt>
                <c:pt idx="2">
                  <c:v>Tallinn</c:v>
                </c:pt>
                <c:pt idx="3">
                  <c:v>Tartu, Pärnu, Narva, Kohtla-Järve</c:v>
                </c:pt>
                <c:pt idx="4">
                  <c:v>Muud linn</c:v>
                </c:pt>
                <c:pt idx="5">
                  <c:v>maa-asula (alevik, küla)</c:v>
                </c:pt>
                <c:pt idx="6">
                  <c:v>Piirkond (NUTS)</c:v>
                </c:pt>
                <c:pt idx="7">
                  <c:v>Põhja-Eesti</c:v>
                </c:pt>
                <c:pt idx="8">
                  <c:v>Kesk-Eesti</c:v>
                </c:pt>
                <c:pt idx="9">
                  <c:v>Kirde-Eesti</c:v>
                </c:pt>
                <c:pt idx="10">
                  <c:v>Lääne-Eesti</c:v>
                </c:pt>
                <c:pt idx="11">
                  <c:v>Lõuna-Eesti</c:v>
                </c:pt>
                <c:pt idx="12">
                  <c:v>Regulaarne isiklik sisetulek</c:v>
                </c:pt>
                <c:pt idx="13">
                  <c:v>Jah</c:v>
                </c:pt>
                <c:pt idx="14">
                  <c:v>Ei</c:v>
                </c:pt>
                <c:pt idx="15">
                  <c:v>Pere sissetulek ühe inimese kohta</c:v>
                </c:pt>
                <c:pt idx="16">
                  <c:v>kuni 500 eurot kuus</c:v>
                </c:pt>
                <c:pt idx="17">
                  <c:v>501 - 800 eurot kuus</c:v>
                </c:pt>
                <c:pt idx="18">
                  <c:v>801 - 1300 eurot kuus</c:v>
                </c:pt>
                <c:pt idx="19">
                  <c:v>üle 1300 euro kuus</c:v>
                </c:pt>
              </c:strCache>
            </c:strRef>
          </c:cat>
          <c:val>
            <c:numRef>
              <c:f>Sheet1!$B$2:$B$21</c:f>
              <c:numCache>
                <c:formatCode>General</c:formatCode>
                <c:ptCount val="20"/>
                <c:pt idx="0">
                  <c:v>41</c:v>
                </c:pt>
                <c:pt idx="2">
                  <c:v>41</c:v>
                </c:pt>
                <c:pt idx="3">
                  <c:v>38</c:v>
                </c:pt>
                <c:pt idx="4">
                  <c:v>41</c:v>
                </c:pt>
                <c:pt idx="5">
                  <c:v>42</c:v>
                </c:pt>
                <c:pt idx="7">
                  <c:v>41</c:v>
                </c:pt>
                <c:pt idx="8">
                  <c:v>37</c:v>
                </c:pt>
                <c:pt idx="9">
                  <c:v>41</c:v>
                </c:pt>
                <c:pt idx="10">
                  <c:v>45</c:v>
                </c:pt>
                <c:pt idx="11">
                  <c:v>40</c:v>
                </c:pt>
                <c:pt idx="13">
                  <c:v>41</c:v>
                </c:pt>
                <c:pt idx="14">
                  <c:v>40</c:v>
                </c:pt>
                <c:pt idx="16">
                  <c:v>40</c:v>
                </c:pt>
                <c:pt idx="17">
                  <c:v>37</c:v>
                </c:pt>
                <c:pt idx="18">
                  <c:v>42</c:v>
                </c:pt>
                <c:pt idx="19">
                  <c:v>49</c:v>
                </c:pt>
              </c:numCache>
            </c:numRef>
          </c:val>
          <c:extLst>
            <c:ext xmlns:c16="http://schemas.microsoft.com/office/drawing/2014/chart" uri="{C3380CC4-5D6E-409C-BE32-E72D297353CC}">
              <c16:uniqueId val="{00000004-3F57-46D5-8AED-DAB46916163F}"/>
            </c:ext>
          </c:extLst>
        </c:ser>
        <c:ser>
          <c:idx val="1"/>
          <c:order val="1"/>
          <c:tx>
            <c:strRef>
              <c:f>Sheet1!$C$1</c:f>
              <c:strCache>
                <c:ptCount val="1"/>
                <c:pt idx="0">
                  <c:v>hasartmängud 2 aasta jooksul kokku</c:v>
                </c:pt>
              </c:strCache>
            </c:strRef>
          </c:tx>
          <c:spPr>
            <a:solidFill>
              <a:srgbClr val="802AB7">
                <a:lumMod val="75000"/>
              </a:srgbClr>
            </a:solidFill>
          </c:spPr>
          <c:invertIfNegative val="0"/>
          <c:dLbls>
            <c:numFmt formatCode="0\%" sourceLinked="0"/>
            <c:spPr>
              <a:noFill/>
              <a:ln>
                <a:noFill/>
              </a:ln>
              <a:effectLst/>
            </c:spPr>
            <c:txPr>
              <a:bodyPr/>
              <a:lstStyle/>
              <a:p>
                <a:pPr>
                  <a:defRPr>
                    <a:solidFill>
                      <a:schemeClr val="bg1"/>
                    </a:solidFill>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Kokku</c:v>
                </c:pt>
                <c:pt idx="1">
                  <c:v>Elukoht</c:v>
                </c:pt>
                <c:pt idx="2">
                  <c:v>Tallinn</c:v>
                </c:pt>
                <c:pt idx="3">
                  <c:v>Tartu, Pärnu, Narva, Kohtla-Järve</c:v>
                </c:pt>
                <c:pt idx="4">
                  <c:v>Muud linn</c:v>
                </c:pt>
                <c:pt idx="5">
                  <c:v>maa-asula (alevik, küla)</c:v>
                </c:pt>
                <c:pt idx="6">
                  <c:v>Piirkond (NUTS)</c:v>
                </c:pt>
                <c:pt idx="7">
                  <c:v>Põhja-Eesti</c:v>
                </c:pt>
                <c:pt idx="8">
                  <c:v>Kesk-Eesti</c:v>
                </c:pt>
                <c:pt idx="9">
                  <c:v>Kirde-Eesti</c:v>
                </c:pt>
                <c:pt idx="10">
                  <c:v>Lääne-Eesti</c:v>
                </c:pt>
                <c:pt idx="11">
                  <c:v>Lõuna-Eesti</c:v>
                </c:pt>
                <c:pt idx="12">
                  <c:v>Regulaarne isiklik sisetulek</c:v>
                </c:pt>
                <c:pt idx="13">
                  <c:v>Jah</c:v>
                </c:pt>
                <c:pt idx="14">
                  <c:v>Ei</c:v>
                </c:pt>
                <c:pt idx="15">
                  <c:v>Pere sissetulek ühe inimese kohta</c:v>
                </c:pt>
                <c:pt idx="16">
                  <c:v>kuni 500 eurot kuus</c:v>
                </c:pt>
                <c:pt idx="17">
                  <c:v>501 - 800 eurot kuus</c:v>
                </c:pt>
                <c:pt idx="18">
                  <c:v>801 - 1300 eurot kuus</c:v>
                </c:pt>
                <c:pt idx="19">
                  <c:v>üle 1300 euro kuus</c:v>
                </c:pt>
              </c:strCache>
            </c:strRef>
          </c:cat>
          <c:val>
            <c:numRef>
              <c:f>Sheet1!$C$2:$C$21</c:f>
              <c:numCache>
                <c:formatCode>General</c:formatCode>
                <c:ptCount val="20"/>
                <c:pt idx="0">
                  <c:v>31</c:v>
                </c:pt>
                <c:pt idx="2">
                  <c:v>30</c:v>
                </c:pt>
                <c:pt idx="3">
                  <c:v>28</c:v>
                </c:pt>
                <c:pt idx="4">
                  <c:v>33</c:v>
                </c:pt>
                <c:pt idx="5">
                  <c:v>33</c:v>
                </c:pt>
                <c:pt idx="7">
                  <c:v>31</c:v>
                </c:pt>
                <c:pt idx="8">
                  <c:v>29</c:v>
                </c:pt>
                <c:pt idx="9">
                  <c:v>28</c:v>
                </c:pt>
                <c:pt idx="10">
                  <c:v>37</c:v>
                </c:pt>
                <c:pt idx="11">
                  <c:v>31</c:v>
                </c:pt>
                <c:pt idx="13">
                  <c:v>31</c:v>
                </c:pt>
                <c:pt idx="14">
                  <c:v>30</c:v>
                </c:pt>
                <c:pt idx="16">
                  <c:v>30</c:v>
                </c:pt>
                <c:pt idx="17">
                  <c:v>28</c:v>
                </c:pt>
                <c:pt idx="18">
                  <c:v>33</c:v>
                </c:pt>
                <c:pt idx="19">
                  <c:v>37</c:v>
                </c:pt>
              </c:numCache>
            </c:numRef>
          </c:val>
          <c:extLst>
            <c:ext xmlns:c16="http://schemas.microsoft.com/office/drawing/2014/chart" uri="{C3380CC4-5D6E-409C-BE32-E72D297353CC}">
              <c16:uniqueId val="{00000006-3F57-46D5-8AED-DAB46916163F}"/>
            </c:ext>
          </c:extLst>
        </c:ser>
        <c:dLbls>
          <c:dLblPos val="outEnd"/>
          <c:showLegendKey val="0"/>
          <c:showVal val="1"/>
          <c:showCatName val="0"/>
          <c:showSerName val="0"/>
          <c:showPercent val="0"/>
          <c:showBubbleSize val="0"/>
        </c:dLbls>
        <c:gapWidth val="50"/>
        <c:overlap val="10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1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20638942377332E-2"/>
          <c:y val="4.6572297225165218E-2"/>
          <c:w val="0.94668343526634613"/>
          <c:h val="0.91653763309670699"/>
        </c:manualLayout>
      </c:layout>
      <c:barChart>
        <c:barDir val="bar"/>
        <c:grouping val="clustered"/>
        <c:varyColors val="0"/>
        <c:ser>
          <c:idx val="0"/>
          <c:order val="0"/>
          <c:tx>
            <c:strRef>
              <c:f>Sheet1!$B$1</c:f>
              <c:strCache>
                <c:ptCount val="1"/>
                <c:pt idx="0">
                  <c:v>hasartmängud kokku</c:v>
                </c:pt>
              </c:strCache>
            </c:strRef>
          </c:tx>
          <c:spPr>
            <a:solidFill>
              <a:srgbClr val="802AB7">
                <a:lumMod val="60000"/>
                <a:lumOff val="40000"/>
              </a:srgbClr>
            </a:solidFill>
            <a:ln w="6350">
              <a:noFill/>
            </a:ln>
          </c:spPr>
          <c:invertIfNegative val="0"/>
          <c:dPt>
            <c:idx val="0"/>
            <c:invertIfNegative val="0"/>
            <c:bubble3D val="0"/>
            <c:extLst>
              <c:ext xmlns:c16="http://schemas.microsoft.com/office/drawing/2014/chart" uri="{C3380CC4-5D6E-409C-BE32-E72D297353CC}">
                <c16:uniqueId val="{00000000-2091-4FB5-BF8F-2841BCF4C105}"/>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numCache>
            </c:numRef>
          </c:val>
          <c:extLst>
            <c:ext xmlns:c16="http://schemas.microsoft.com/office/drawing/2014/chart" uri="{C3380CC4-5D6E-409C-BE32-E72D297353CC}">
              <c16:uniqueId val="{00000004-2091-4FB5-BF8F-2841BCF4C105}"/>
            </c:ext>
          </c:extLst>
        </c:ser>
        <c:ser>
          <c:idx val="1"/>
          <c:order val="1"/>
          <c:tx>
            <c:strRef>
              <c:f>Sheet1!$C$1</c:f>
              <c:strCache>
                <c:ptCount val="1"/>
                <c:pt idx="0">
                  <c:v>hasartmängud 2 aasta jooksul kokku</c:v>
                </c:pt>
              </c:strCache>
            </c:strRef>
          </c:tx>
          <c:spPr>
            <a:solidFill>
              <a:srgbClr val="802AB7">
                <a:lumMod val="75000"/>
              </a:srgbClr>
            </a:solidFill>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numCache>
            </c:numRef>
          </c:val>
          <c:extLst>
            <c:ext xmlns:c16="http://schemas.microsoft.com/office/drawing/2014/chart" uri="{C3380CC4-5D6E-409C-BE32-E72D297353CC}">
              <c16:uniqueId val="{00000005-2091-4FB5-BF8F-2841BCF4C105}"/>
            </c:ext>
          </c:extLst>
        </c:ser>
        <c:dLbls>
          <c:dLblPos val="outEnd"/>
          <c:showLegendKey val="0"/>
          <c:showVal val="1"/>
          <c:showCatName val="0"/>
          <c:showSerName val="0"/>
          <c:showPercent val="0"/>
          <c:showBubbleSize val="0"/>
        </c:dLbls>
        <c:gapWidth val="50"/>
        <c:overlap val="10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00"/>
          <c:min val="0"/>
        </c:scaling>
        <c:delete val="0"/>
        <c:axPos val="t"/>
        <c:numFmt formatCode="General" sourceLinked="1"/>
        <c:majorTickMark val="none"/>
        <c:minorTickMark val="none"/>
        <c:tickLblPos val="none"/>
        <c:spPr>
          <a:ln>
            <a:noFill/>
          </a:ln>
        </c:spPr>
        <c:crossAx val="352427984"/>
        <c:crosses val="autoZero"/>
        <c:crossBetween val="between"/>
      </c:valAx>
    </c:plotArea>
    <c:legend>
      <c:legendPos val="t"/>
      <c:layout>
        <c:manualLayout>
          <c:xMode val="edge"/>
          <c:yMode val="edge"/>
          <c:x val="4.9999969887396939E-2"/>
          <c:y val="0.10294153407202665"/>
          <c:w val="0.89999985947451899"/>
          <c:h val="0.66143042800442031"/>
        </c:manualLayout>
      </c:layout>
      <c:overlay val="0"/>
    </c:legend>
    <c:plotVisOnly val="1"/>
    <c:dispBlanksAs val="gap"/>
    <c:showDLblsOverMax val="0"/>
  </c:chart>
  <c:txPr>
    <a:bodyPr/>
    <a:lstStyle/>
    <a:p>
      <a:pPr>
        <a:defRPr sz="1200">
          <a:solidFill>
            <a:schemeClr val="tx1"/>
          </a:solidFill>
        </a:defRPr>
      </a:pPr>
      <a:endParaRPr lang="et-EE"/>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60176078527685"/>
          <c:y val="2.6496983227706293E-2"/>
          <c:w val="0.57037839192087014"/>
          <c:h val="0.95193689584533636"/>
        </c:manualLayout>
      </c:layout>
      <c:barChart>
        <c:barDir val="bar"/>
        <c:grouping val="clustered"/>
        <c:varyColors val="0"/>
        <c:ser>
          <c:idx val="0"/>
          <c:order val="0"/>
          <c:tx>
            <c:strRef>
              <c:f>Sheet1!$B$1</c:f>
              <c:strCache>
                <c:ptCount val="1"/>
                <c:pt idx="0">
                  <c:v>hasartmängud kokku</c:v>
                </c:pt>
              </c:strCache>
            </c:strRef>
          </c:tx>
          <c:spPr>
            <a:solidFill>
              <a:srgbClr val="802AB7">
                <a:lumMod val="60000"/>
                <a:lumOff val="40000"/>
              </a:srgbClr>
            </a:solidFill>
            <a:ln w="6350">
              <a:noFill/>
            </a:ln>
          </c:spPr>
          <c:invertIfNegative val="0"/>
          <c:dPt>
            <c:idx val="0"/>
            <c:invertIfNegative val="0"/>
            <c:bubble3D val="0"/>
            <c:extLst>
              <c:ext xmlns:c16="http://schemas.microsoft.com/office/drawing/2014/chart" uri="{C3380CC4-5D6E-409C-BE32-E72D297353CC}">
                <c16:uniqueId val="{00000000-E096-42C7-A74B-76EC91A8FF34}"/>
              </c:ext>
            </c:extLst>
          </c:dPt>
          <c:dPt>
            <c:idx val="1"/>
            <c:invertIfNegative val="0"/>
            <c:bubble3D val="0"/>
            <c:extLst>
              <c:ext xmlns:c16="http://schemas.microsoft.com/office/drawing/2014/chart" uri="{C3380CC4-5D6E-409C-BE32-E72D297353CC}">
                <c16:uniqueId val="{00000001-E096-42C7-A74B-76EC91A8FF34}"/>
              </c:ext>
            </c:extLst>
          </c:dPt>
          <c:dPt>
            <c:idx val="2"/>
            <c:invertIfNegative val="0"/>
            <c:bubble3D val="0"/>
            <c:extLst>
              <c:ext xmlns:c16="http://schemas.microsoft.com/office/drawing/2014/chart" uri="{C3380CC4-5D6E-409C-BE32-E72D297353CC}">
                <c16:uniqueId val="{00000002-E096-42C7-A74B-76EC91A8FF34}"/>
              </c:ext>
            </c:extLst>
          </c:dPt>
          <c:dPt>
            <c:idx val="3"/>
            <c:invertIfNegative val="0"/>
            <c:bubble3D val="0"/>
            <c:extLst>
              <c:ext xmlns:c16="http://schemas.microsoft.com/office/drawing/2014/chart" uri="{C3380CC4-5D6E-409C-BE32-E72D297353CC}">
                <c16:uniqueId val="{00000003-E096-42C7-A74B-76EC91A8FF34}"/>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Kokku</c:v>
                </c:pt>
                <c:pt idx="1">
                  <c:v>Elukoht</c:v>
                </c:pt>
                <c:pt idx="2">
                  <c:v>Tallinn</c:v>
                </c:pt>
                <c:pt idx="3">
                  <c:v>Tartu, Pärnu, Narva, Kohtla-Järve</c:v>
                </c:pt>
                <c:pt idx="4">
                  <c:v>Muud linn</c:v>
                </c:pt>
                <c:pt idx="5">
                  <c:v>maa-asula (alevik, küla)</c:v>
                </c:pt>
                <c:pt idx="6">
                  <c:v>Piirkond (NUTS)</c:v>
                </c:pt>
                <c:pt idx="7">
                  <c:v>Põhja-Eesti</c:v>
                </c:pt>
                <c:pt idx="8">
                  <c:v>Kesk-Eesti</c:v>
                </c:pt>
                <c:pt idx="9">
                  <c:v>Kirde-Eesti</c:v>
                </c:pt>
                <c:pt idx="10">
                  <c:v>Lääne-Eesti</c:v>
                </c:pt>
                <c:pt idx="11">
                  <c:v>Lõuna-Eesti</c:v>
                </c:pt>
                <c:pt idx="12">
                  <c:v>Regulaarne isiklik sisetulek</c:v>
                </c:pt>
                <c:pt idx="13">
                  <c:v>Jah</c:v>
                </c:pt>
                <c:pt idx="14">
                  <c:v>Ei</c:v>
                </c:pt>
                <c:pt idx="15">
                  <c:v>Pere sissetulek ühe inimese kohta</c:v>
                </c:pt>
                <c:pt idx="16">
                  <c:v>kuni 500 eurot kuus</c:v>
                </c:pt>
                <c:pt idx="17">
                  <c:v>501 - 800 eurot kuus</c:v>
                </c:pt>
                <c:pt idx="18">
                  <c:v>801 - 1300 eurot kuus</c:v>
                </c:pt>
                <c:pt idx="19">
                  <c:v>üle 1300 euro kuus</c:v>
                </c:pt>
              </c:strCache>
            </c:strRef>
          </c:cat>
          <c:val>
            <c:numRef>
              <c:f>Sheet1!$B$2:$B$21</c:f>
              <c:numCache>
                <c:formatCode>General</c:formatCode>
                <c:ptCount val="20"/>
                <c:pt idx="0" formatCode="0">
                  <c:v>41</c:v>
                </c:pt>
                <c:pt idx="2" formatCode="0">
                  <c:v>42.38</c:v>
                </c:pt>
                <c:pt idx="3" formatCode="0">
                  <c:v>43.4</c:v>
                </c:pt>
                <c:pt idx="4" formatCode="0">
                  <c:v>35.49</c:v>
                </c:pt>
                <c:pt idx="5" formatCode="0">
                  <c:v>40.869999999999997</c:v>
                </c:pt>
                <c:pt idx="7" formatCode="0">
                  <c:v>42.41</c:v>
                </c:pt>
                <c:pt idx="8" formatCode="0">
                  <c:v>43.07</c:v>
                </c:pt>
                <c:pt idx="9" formatCode="0">
                  <c:v>37.28</c:v>
                </c:pt>
                <c:pt idx="10" formatCode="0">
                  <c:v>39.67</c:v>
                </c:pt>
                <c:pt idx="11" formatCode="0">
                  <c:v>39.270000000000003</c:v>
                </c:pt>
                <c:pt idx="13" formatCode="0">
                  <c:v>41.25</c:v>
                </c:pt>
                <c:pt idx="14" formatCode="0">
                  <c:v>37.86</c:v>
                </c:pt>
                <c:pt idx="16" formatCode="0">
                  <c:v>36.31</c:v>
                </c:pt>
                <c:pt idx="17" formatCode="0">
                  <c:v>43.88</c:v>
                </c:pt>
                <c:pt idx="18" formatCode="0">
                  <c:v>47.21</c:v>
                </c:pt>
                <c:pt idx="19" formatCode="0">
                  <c:v>47.48</c:v>
                </c:pt>
              </c:numCache>
            </c:numRef>
          </c:val>
          <c:extLst>
            <c:ext xmlns:c16="http://schemas.microsoft.com/office/drawing/2014/chart" uri="{C3380CC4-5D6E-409C-BE32-E72D297353CC}">
              <c16:uniqueId val="{00000004-E096-42C7-A74B-76EC91A8FF34}"/>
            </c:ext>
          </c:extLst>
        </c:ser>
        <c:ser>
          <c:idx val="1"/>
          <c:order val="1"/>
          <c:tx>
            <c:strRef>
              <c:f>Sheet1!$C$1</c:f>
              <c:strCache>
                <c:ptCount val="1"/>
                <c:pt idx="0">
                  <c:v>hasartmängud 2 aasta jooksul kokku</c:v>
                </c:pt>
              </c:strCache>
            </c:strRef>
          </c:tx>
          <c:spPr>
            <a:solidFill>
              <a:srgbClr val="802AB7">
                <a:lumMod val="75000"/>
              </a:srgbClr>
            </a:solidFill>
          </c:spPr>
          <c:invertIfNegative val="0"/>
          <c:dLbls>
            <c:numFmt formatCode="0\%" sourceLinked="0"/>
            <c:spPr>
              <a:noFill/>
              <a:ln>
                <a:noFill/>
              </a:ln>
              <a:effectLst/>
            </c:spPr>
            <c:txPr>
              <a:bodyPr/>
              <a:lstStyle/>
              <a:p>
                <a:pPr>
                  <a:defRPr>
                    <a:solidFill>
                      <a:schemeClr val="bg1"/>
                    </a:solidFill>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Kokku</c:v>
                </c:pt>
                <c:pt idx="1">
                  <c:v>Elukoht</c:v>
                </c:pt>
                <c:pt idx="2">
                  <c:v>Tallinn</c:v>
                </c:pt>
                <c:pt idx="3">
                  <c:v>Tartu, Pärnu, Narva, Kohtla-Järve</c:v>
                </c:pt>
                <c:pt idx="4">
                  <c:v>Muud linn</c:v>
                </c:pt>
                <c:pt idx="5">
                  <c:v>maa-asula (alevik, küla)</c:v>
                </c:pt>
                <c:pt idx="6">
                  <c:v>Piirkond (NUTS)</c:v>
                </c:pt>
                <c:pt idx="7">
                  <c:v>Põhja-Eesti</c:v>
                </c:pt>
                <c:pt idx="8">
                  <c:v>Kesk-Eesti</c:v>
                </c:pt>
                <c:pt idx="9">
                  <c:v>Kirde-Eesti</c:v>
                </c:pt>
                <c:pt idx="10">
                  <c:v>Lääne-Eesti</c:v>
                </c:pt>
                <c:pt idx="11">
                  <c:v>Lõuna-Eesti</c:v>
                </c:pt>
                <c:pt idx="12">
                  <c:v>Regulaarne isiklik sisetulek</c:v>
                </c:pt>
                <c:pt idx="13">
                  <c:v>Jah</c:v>
                </c:pt>
                <c:pt idx="14">
                  <c:v>Ei</c:v>
                </c:pt>
                <c:pt idx="15">
                  <c:v>Pere sissetulek ühe inimese kohta</c:v>
                </c:pt>
                <c:pt idx="16">
                  <c:v>kuni 500 eurot kuus</c:v>
                </c:pt>
                <c:pt idx="17">
                  <c:v>501 - 800 eurot kuus</c:v>
                </c:pt>
                <c:pt idx="18">
                  <c:v>801 - 1300 eurot kuus</c:v>
                </c:pt>
                <c:pt idx="19">
                  <c:v>üle 1300 euro kuus</c:v>
                </c:pt>
              </c:strCache>
            </c:strRef>
          </c:cat>
          <c:val>
            <c:numRef>
              <c:f>Sheet1!$C$2:$C$21</c:f>
              <c:numCache>
                <c:formatCode>General</c:formatCode>
                <c:ptCount val="20"/>
                <c:pt idx="0" formatCode="0">
                  <c:v>30.71</c:v>
                </c:pt>
                <c:pt idx="2" formatCode="0">
                  <c:v>32.130000000000003</c:v>
                </c:pt>
                <c:pt idx="3" formatCode="0">
                  <c:v>31.38</c:v>
                </c:pt>
                <c:pt idx="4" formatCode="0">
                  <c:v>25.9</c:v>
                </c:pt>
                <c:pt idx="5" formatCode="0">
                  <c:v>31.45</c:v>
                </c:pt>
                <c:pt idx="7" formatCode="0">
                  <c:v>32.15</c:v>
                </c:pt>
                <c:pt idx="8" formatCode="0">
                  <c:v>35.159999999999997</c:v>
                </c:pt>
                <c:pt idx="9" formatCode="0">
                  <c:v>23.37</c:v>
                </c:pt>
                <c:pt idx="10" formatCode="0">
                  <c:v>31.59</c:v>
                </c:pt>
                <c:pt idx="11" formatCode="0">
                  <c:v>29.11</c:v>
                </c:pt>
                <c:pt idx="13" formatCode="0">
                  <c:v>31.14</c:v>
                </c:pt>
                <c:pt idx="14" formatCode="0">
                  <c:v>27.32</c:v>
                </c:pt>
                <c:pt idx="16" formatCode="0">
                  <c:v>27.92</c:v>
                </c:pt>
                <c:pt idx="17" formatCode="0">
                  <c:v>32.99</c:v>
                </c:pt>
                <c:pt idx="18" formatCode="0">
                  <c:v>36.32</c:v>
                </c:pt>
                <c:pt idx="19" formatCode="0">
                  <c:v>34.03</c:v>
                </c:pt>
              </c:numCache>
            </c:numRef>
          </c:val>
          <c:extLst>
            <c:ext xmlns:c16="http://schemas.microsoft.com/office/drawing/2014/chart" uri="{C3380CC4-5D6E-409C-BE32-E72D297353CC}">
              <c16:uniqueId val="{00000005-E096-42C7-A74B-76EC91A8FF34}"/>
            </c:ext>
          </c:extLst>
        </c:ser>
        <c:dLbls>
          <c:dLblPos val="outEnd"/>
          <c:showLegendKey val="0"/>
          <c:showVal val="1"/>
          <c:showCatName val="0"/>
          <c:showSerName val="0"/>
          <c:showPercent val="0"/>
          <c:showBubbleSize val="0"/>
        </c:dLbls>
        <c:gapWidth val="50"/>
        <c:overlap val="10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10"/>
          <c:min val="0"/>
        </c:scaling>
        <c:delete val="0"/>
        <c:axPos val="t"/>
        <c:numFmt formatCode="0"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60176078527685"/>
          <c:y val="2.6496983227706293E-2"/>
          <c:w val="0.57037839192087014"/>
          <c:h val="0.95193689584533636"/>
        </c:manualLayout>
      </c:layout>
      <c:barChart>
        <c:barDir val="bar"/>
        <c:grouping val="clustered"/>
        <c:varyColors val="0"/>
        <c:ser>
          <c:idx val="0"/>
          <c:order val="0"/>
          <c:tx>
            <c:strRef>
              <c:f>Sheet1!$B$1</c:f>
              <c:strCache>
                <c:ptCount val="1"/>
                <c:pt idx="0">
                  <c:v>hasartmängud kokku</c:v>
                </c:pt>
              </c:strCache>
            </c:strRef>
          </c:tx>
          <c:spPr>
            <a:solidFill>
              <a:srgbClr val="802AB7">
                <a:lumMod val="60000"/>
                <a:lumOff val="40000"/>
              </a:srgbClr>
            </a:solidFill>
            <a:ln w="6350">
              <a:noFill/>
            </a:ln>
          </c:spPr>
          <c:invertIfNegative val="0"/>
          <c:dPt>
            <c:idx val="0"/>
            <c:invertIfNegative val="0"/>
            <c:bubble3D val="0"/>
            <c:extLst>
              <c:ext xmlns:c16="http://schemas.microsoft.com/office/drawing/2014/chart" uri="{C3380CC4-5D6E-409C-BE32-E72D297353CC}">
                <c16:uniqueId val="{00000000-6434-4989-A069-49DD0438FCDC}"/>
              </c:ext>
            </c:extLst>
          </c:dPt>
          <c:dPt>
            <c:idx val="1"/>
            <c:invertIfNegative val="0"/>
            <c:bubble3D val="0"/>
            <c:extLst>
              <c:ext xmlns:c16="http://schemas.microsoft.com/office/drawing/2014/chart" uri="{C3380CC4-5D6E-409C-BE32-E72D297353CC}">
                <c16:uniqueId val="{00000001-6434-4989-A069-49DD0438FCDC}"/>
              </c:ext>
            </c:extLst>
          </c:dPt>
          <c:dPt>
            <c:idx val="2"/>
            <c:invertIfNegative val="0"/>
            <c:bubble3D val="0"/>
            <c:extLst>
              <c:ext xmlns:c16="http://schemas.microsoft.com/office/drawing/2014/chart" uri="{C3380CC4-5D6E-409C-BE32-E72D297353CC}">
                <c16:uniqueId val="{00000002-6434-4989-A069-49DD0438FCDC}"/>
              </c:ext>
            </c:extLst>
          </c:dPt>
          <c:dPt>
            <c:idx val="3"/>
            <c:invertIfNegative val="0"/>
            <c:bubble3D val="0"/>
            <c:extLst>
              <c:ext xmlns:c16="http://schemas.microsoft.com/office/drawing/2014/chart" uri="{C3380CC4-5D6E-409C-BE32-E72D297353CC}">
                <c16:uniqueId val="{00000003-6434-4989-A069-49DD0438FCDC}"/>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Kokku</c:v>
                </c:pt>
                <c:pt idx="1">
                  <c:v>Elukoht</c:v>
                </c:pt>
                <c:pt idx="2">
                  <c:v>Tallinn</c:v>
                </c:pt>
                <c:pt idx="3">
                  <c:v>Tartu, Pärnu, Narva, Kohtla-Järve</c:v>
                </c:pt>
                <c:pt idx="4">
                  <c:v>Muud linn</c:v>
                </c:pt>
                <c:pt idx="5">
                  <c:v>maa-asula (alevik, küla)</c:v>
                </c:pt>
                <c:pt idx="6">
                  <c:v>Piirkond (NUTS)</c:v>
                </c:pt>
                <c:pt idx="7">
                  <c:v>Põhja-Eesti</c:v>
                </c:pt>
                <c:pt idx="8">
                  <c:v>Kesk-Eesti</c:v>
                </c:pt>
                <c:pt idx="9">
                  <c:v>Kirde-Eesti</c:v>
                </c:pt>
                <c:pt idx="10">
                  <c:v>Lääne-Eesti</c:v>
                </c:pt>
                <c:pt idx="11">
                  <c:v>Lõuna-Eesti</c:v>
                </c:pt>
                <c:pt idx="12">
                  <c:v>Regulaarne isiklik sisetulek</c:v>
                </c:pt>
                <c:pt idx="13">
                  <c:v>Jah</c:v>
                </c:pt>
                <c:pt idx="14">
                  <c:v>Ei</c:v>
                </c:pt>
                <c:pt idx="15">
                  <c:v>Pere sissetulek ühe inimese kohta</c:v>
                </c:pt>
                <c:pt idx="16">
                  <c:v>kuni 500 eurot kuus</c:v>
                </c:pt>
                <c:pt idx="17">
                  <c:v>501 - 800 eurot kuus</c:v>
                </c:pt>
                <c:pt idx="18">
                  <c:v>801 - 1300 eurot kuus</c:v>
                </c:pt>
                <c:pt idx="19">
                  <c:v>üle 1300 euro kuus</c:v>
                </c:pt>
              </c:strCache>
            </c:strRef>
          </c:cat>
          <c:val>
            <c:numRef>
              <c:f>Sheet1!$B$2:$B$21</c:f>
              <c:numCache>
                <c:formatCode>General</c:formatCode>
                <c:ptCount val="20"/>
                <c:pt idx="0" formatCode="0">
                  <c:v>51</c:v>
                </c:pt>
                <c:pt idx="2" formatCode="0">
                  <c:v>54</c:v>
                </c:pt>
                <c:pt idx="3" formatCode="0">
                  <c:v>48</c:v>
                </c:pt>
                <c:pt idx="4" formatCode="0">
                  <c:v>48</c:v>
                </c:pt>
                <c:pt idx="5" formatCode="0">
                  <c:v>56</c:v>
                </c:pt>
                <c:pt idx="7">
                  <c:v>54</c:v>
                </c:pt>
                <c:pt idx="8" formatCode="0">
                  <c:v>53</c:v>
                </c:pt>
                <c:pt idx="9" formatCode="0">
                  <c:v>44</c:v>
                </c:pt>
                <c:pt idx="10">
                  <c:v>57</c:v>
                </c:pt>
                <c:pt idx="11" formatCode="0">
                  <c:v>52</c:v>
                </c:pt>
                <c:pt idx="13" formatCode="0">
                  <c:v>54</c:v>
                </c:pt>
                <c:pt idx="14" formatCode="0">
                  <c:v>44</c:v>
                </c:pt>
                <c:pt idx="16" formatCode="0">
                  <c:v>40</c:v>
                </c:pt>
                <c:pt idx="17" formatCode="0">
                  <c:v>53</c:v>
                </c:pt>
                <c:pt idx="18">
                  <c:v>65</c:v>
                </c:pt>
                <c:pt idx="19">
                  <c:v>65</c:v>
                </c:pt>
              </c:numCache>
            </c:numRef>
          </c:val>
          <c:extLst>
            <c:ext xmlns:c16="http://schemas.microsoft.com/office/drawing/2014/chart" uri="{C3380CC4-5D6E-409C-BE32-E72D297353CC}">
              <c16:uniqueId val="{00000004-6434-4989-A069-49DD0438FCDC}"/>
            </c:ext>
          </c:extLst>
        </c:ser>
        <c:ser>
          <c:idx val="1"/>
          <c:order val="1"/>
          <c:tx>
            <c:strRef>
              <c:f>Sheet1!$C$1</c:f>
              <c:strCache>
                <c:ptCount val="1"/>
                <c:pt idx="0">
                  <c:v>hasartmängud 2 aasta jooksul kokku</c:v>
                </c:pt>
              </c:strCache>
            </c:strRef>
          </c:tx>
          <c:spPr>
            <a:solidFill>
              <a:srgbClr val="802AB7">
                <a:lumMod val="75000"/>
              </a:srgbClr>
            </a:solidFill>
          </c:spPr>
          <c:invertIfNegative val="0"/>
          <c:dLbls>
            <c:numFmt formatCode="0\%" sourceLinked="0"/>
            <c:spPr>
              <a:noFill/>
              <a:ln>
                <a:noFill/>
              </a:ln>
              <a:effectLst/>
            </c:spPr>
            <c:txPr>
              <a:bodyPr/>
              <a:lstStyle/>
              <a:p>
                <a:pPr>
                  <a:defRPr>
                    <a:solidFill>
                      <a:schemeClr val="bg1"/>
                    </a:solidFill>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Kokku</c:v>
                </c:pt>
                <c:pt idx="1">
                  <c:v>Elukoht</c:v>
                </c:pt>
                <c:pt idx="2">
                  <c:v>Tallinn</c:v>
                </c:pt>
                <c:pt idx="3">
                  <c:v>Tartu, Pärnu, Narva, Kohtla-Järve</c:v>
                </c:pt>
                <c:pt idx="4">
                  <c:v>Muud linn</c:v>
                </c:pt>
                <c:pt idx="5">
                  <c:v>maa-asula (alevik, küla)</c:v>
                </c:pt>
                <c:pt idx="6">
                  <c:v>Piirkond (NUTS)</c:v>
                </c:pt>
                <c:pt idx="7">
                  <c:v>Põhja-Eesti</c:v>
                </c:pt>
                <c:pt idx="8">
                  <c:v>Kesk-Eesti</c:v>
                </c:pt>
                <c:pt idx="9">
                  <c:v>Kirde-Eesti</c:v>
                </c:pt>
                <c:pt idx="10">
                  <c:v>Lääne-Eesti</c:v>
                </c:pt>
                <c:pt idx="11">
                  <c:v>Lõuna-Eesti</c:v>
                </c:pt>
                <c:pt idx="12">
                  <c:v>Regulaarne isiklik sisetulek</c:v>
                </c:pt>
                <c:pt idx="13">
                  <c:v>Jah</c:v>
                </c:pt>
                <c:pt idx="14">
                  <c:v>Ei</c:v>
                </c:pt>
                <c:pt idx="15">
                  <c:v>Pere sissetulek ühe inimese kohta</c:v>
                </c:pt>
                <c:pt idx="16">
                  <c:v>kuni 500 eurot kuus</c:v>
                </c:pt>
                <c:pt idx="17">
                  <c:v>501 - 800 eurot kuus</c:v>
                </c:pt>
                <c:pt idx="18">
                  <c:v>801 - 1300 eurot kuus</c:v>
                </c:pt>
                <c:pt idx="19">
                  <c:v>üle 1300 euro kuus</c:v>
                </c:pt>
              </c:strCache>
            </c:strRef>
          </c:cat>
          <c:val>
            <c:numRef>
              <c:f>Sheet1!$C$2:$C$21</c:f>
              <c:numCache>
                <c:formatCode>General</c:formatCode>
                <c:ptCount val="20"/>
                <c:pt idx="0" formatCode="0">
                  <c:v>40</c:v>
                </c:pt>
                <c:pt idx="2" formatCode="0">
                  <c:v>41</c:v>
                </c:pt>
                <c:pt idx="3" formatCode="0">
                  <c:v>38</c:v>
                </c:pt>
                <c:pt idx="4" formatCode="0">
                  <c:v>39</c:v>
                </c:pt>
                <c:pt idx="5" formatCode="0">
                  <c:v>46</c:v>
                </c:pt>
                <c:pt idx="7">
                  <c:v>41</c:v>
                </c:pt>
                <c:pt idx="8" formatCode="0">
                  <c:v>43</c:v>
                </c:pt>
                <c:pt idx="9" formatCode="0">
                  <c:v>32</c:v>
                </c:pt>
                <c:pt idx="10">
                  <c:v>46</c:v>
                </c:pt>
                <c:pt idx="11" formatCode="0">
                  <c:v>44</c:v>
                </c:pt>
                <c:pt idx="13" formatCode="0">
                  <c:v>42</c:v>
                </c:pt>
                <c:pt idx="14" formatCode="0">
                  <c:v>36</c:v>
                </c:pt>
                <c:pt idx="16" formatCode="0">
                  <c:v>29</c:v>
                </c:pt>
                <c:pt idx="17" formatCode="0">
                  <c:v>43</c:v>
                </c:pt>
                <c:pt idx="18">
                  <c:v>55</c:v>
                </c:pt>
                <c:pt idx="19">
                  <c:v>54</c:v>
                </c:pt>
              </c:numCache>
            </c:numRef>
          </c:val>
          <c:extLst>
            <c:ext xmlns:c16="http://schemas.microsoft.com/office/drawing/2014/chart" uri="{C3380CC4-5D6E-409C-BE32-E72D297353CC}">
              <c16:uniqueId val="{00000005-6434-4989-A069-49DD0438FCDC}"/>
            </c:ext>
          </c:extLst>
        </c:ser>
        <c:dLbls>
          <c:dLblPos val="outEnd"/>
          <c:showLegendKey val="0"/>
          <c:showVal val="1"/>
          <c:showCatName val="0"/>
          <c:showSerName val="0"/>
          <c:showPercent val="0"/>
          <c:showBubbleSize val="0"/>
        </c:dLbls>
        <c:gapWidth val="50"/>
        <c:overlap val="10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10"/>
          <c:min val="0"/>
        </c:scaling>
        <c:delete val="0"/>
        <c:axPos val="t"/>
        <c:numFmt formatCode="0"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60176078527685"/>
          <c:y val="2.6496983227706293E-2"/>
          <c:w val="0.57037839192087014"/>
          <c:h val="0.95193689584533636"/>
        </c:manualLayout>
      </c:layout>
      <c:barChart>
        <c:barDir val="bar"/>
        <c:grouping val="clustered"/>
        <c:varyColors val="0"/>
        <c:ser>
          <c:idx val="0"/>
          <c:order val="0"/>
          <c:tx>
            <c:strRef>
              <c:f>Sheet1!$B$1</c:f>
              <c:strCache>
                <c:ptCount val="1"/>
                <c:pt idx="0">
                  <c:v>hasartmängud kokku</c:v>
                </c:pt>
              </c:strCache>
            </c:strRef>
          </c:tx>
          <c:spPr>
            <a:solidFill>
              <a:srgbClr val="802AB7">
                <a:lumMod val="60000"/>
                <a:lumOff val="40000"/>
              </a:srgbClr>
            </a:solidFill>
            <a:ln w="6350">
              <a:noFill/>
            </a:ln>
          </c:spPr>
          <c:invertIfNegative val="0"/>
          <c:dPt>
            <c:idx val="0"/>
            <c:invertIfNegative val="0"/>
            <c:bubble3D val="0"/>
            <c:extLst>
              <c:ext xmlns:c16="http://schemas.microsoft.com/office/drawing/2014/chart" uri="{C3380CC4-5D6E-409C-BE32-E72D297353CC}">
                <c16:uniqueId val="{00000000-3403-4444-A0B1-D96AED4EB5B8}"/>
              </c:ext>
            </c:extLst>
          </c:dPt>
          <c:dPt>
            <c:idx val="1"/>
            <c:invertIfNegative val="0"/>
            <c:bubble3D val="0"/>
            <c:extLst>
              <c:ext xmlns:c16="http://schemas.microsoft.com/office/drawing/2014/chart" uri="{C3380CC4-5D6E-409C-BE32-E72D297353CC}">
                <c16:uniqueId val="{00000001-3403-4444-A0B1-D96AED4EB5B8}"/>
              </c:ext>
            </c:extLst>
          </c:dPt>
          <c:dPt>
            <c:idx val="2"/>
            <c:invertIfNegative val="0"/>
            <c:bubble3D val="0"/>
            <c:extLst>
              <c:ext xmlns:c16="http://schemas.microsoft.com/office/drawing/2014/chart" uri="{C3380CC4-5D6E-409C-BE32-E72D297353CC}">
                <c16:uniqueId val="{00000002-3403-4444-A0B1-D96AED4EB5B8}"/>
              </c:ext>
            </c:extLst>
          </c:dPt>
          <c:dPt>
            <c:idx val="3"/>
            <c:invertIfNegative val="0"/>
            <c:bubble3D val="0"/>
            <c:extLst>
              <c:ext xmlns:c16="http://schemas.microsoft.com/office/drawing/2014/chart" uri="{C3380CC4-5D6E-409C-BE32-E72D297353CC}">
                <c16:uniqueId val="{00000003-3403-4444-A0B1-D96AED4EB5B8}"/>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Kokku</c:v>
                </c:pt>
                <c:pt idx="1">
                  <c:v>Elukoht</c:v>
                </c:pt>
                <c:pt idx="2">
                  <c:v>Tallinn</c:v>
                </c:pt>
                <c:pt idx="3">
                  <c:v>Tartu, Pärnu, Narva, Kohtla-Järve</c:v>
                </c:pt>
                <c:pt idx="4">
                  <c:v>Muud linn</c:v>
                </c:pt>
                <c:pt idx="5">
                  <c:v>maa-asula (alevik, küla)</c:v>
                </c:pt>
                <c:pt idx="6">
                  <c:v>Piirkond (NUTS)</c:v>
                </c:pt>
                <c:pt idx="7">
                  <c:v>Põhja-Eesti</c:v>
                </c:pt>
                <c:pt idx="8">
                  <c:v>Kesk-Eesti</c:v>
                </c:pt>
                <c:pt idx="9">
                  <c:v>Kirde-Eesti</c:v>
                </c:pt>
                <c:pt idx="10">
                  <c:v>Lääne-Eesti</c:v>
                </c:pt>
                <c:pt idx="11">
                  <c:v>Lõuna-Eesti</c:v>
                </c:pt>
                <c:pt idx="12">
                  <c:v>Regulaarne isiklik sisetulek</c:v>
                </c:pt>
                <c:pt idx="13">
                  <c:v>Jah</c:v>
                </c:pt>
                <c:pt idx="14">
                  <c:v>Ei</c:v>
                </c:pt>
                <c:pt idx="15">
                  <c:v>Pere sissetulek ühe inimese kohta</c:v>
                </c:pt>
                <c:pt idx="16">
                  <c:v>kuni 500 eurot kuus</c:v>
                </c:pt>
                <c:pt idx="17">
                  <c:v>501 - 800 eurot kuus</c:v>
                </c:pt>
                <c:pt idx="18">
                  <c:v>801 - 1300 eurot kuus</c:v>
                </c:pt>
                <c:pt idx="19">
                  <c:v>üle 1300 euro kuus</c:v>
                </c:pt>
              </c:strCache>
            </c:strRef>
          </c:cat>
          <c:val>
            <c:numRef>
              <c:f>Sheet1!$B$2:$B$21</c:f>
              <c:numCache>
                <c:formatCode>General</c:formatCode>
                <c:ptCount val="20"/>
                <c:pt idx="0">
                  <c:v>40</c:v>
                </c:pt>
                <c:pt idx="2">
                  <c:v>36</c:v>
                </c:pt>
                <c:pt idx="3">
                  <c:v>40</c:v>
                </c:pt>
                <c:pt idx="4">
                  <c:v>44</c:v>
                </c:pt>
                <c:pt idx="5">
                  <c:v>42</c:v>
                </c:pt>
                <c:pt idx="7">
                  <c:v>39</c:v>
                </c:pt>
                <c:pt idx="8">
                  <c:v>41</c:v>
                </c:pt>
                <c:pt idx="9">
                  <c:v>44</c:v>
                </c:pt>
                <c:pt idx="10">
                  <c:v>47</c:v>
                </c:pt>
                <c:pt idx="11">
                  <c:v>37</c:v>
                </c:pt>
                <c:pt idx="13">
                  <c:v>41</c:v>
                </c:pt>
                <c:pt idx="14">
                  <c:v>36</c:v>
                </c:pt>
                <c:pt idx="16">
                  <c:v>42</c:v>
                </c:pt>
                <c:pt idx="17">
                  <c:v>37</c:v>
                </c:pt>
                <c:pt idx="18">
                  <c:v>44</c:v>
                </c:pt>
                <c:pt idx="19">
                  <c:v>47</c:v>
                </c:pt>
              </c:numCache>
            </c:numRef>
          </c:val>
          <c:extLst>
            <c:ext xmlns:c16="http://schemas.microsoft.com/office/drawing/2014/chart" uri="{C3380CC4-5D6E-409C-BE32-E72D297353CC}">
              <c16:uniqueId val="{00000004-3403-4444-A0B1-D96AED4EB5B8}"/>
            </c:ext>
          </c:extLst>
        </c:ser>
        <c:ser>
          <c:idx val="1"/>
          <c:order val="1"/>
          <c:tx>
            <c:strRef>
              <c:f>Sheet1!$C$1</c:f>
              <c:strCache>
                <c:ptCount val="1"/>
                <c:pt idx="0">
                  <c:v>hasartmängud 2 aasta jooksul kokku</c:v>
                </c:pt>
              </c:strCache>
            </c:strRef>
          </c:tx>
          <c:spPr>
            <a:solidFill>
              <a:srgbClr val="802AB7">
                <a:lumMod val="75000"/>
              </a:srgbClr>
            </a:solidFill>
          </c:spPr>
          <c:invertIfNegative val="0"/>
          <c:dLbls>
            <c:numFmt formatCode="0\%" sourceLinked="0"/>
            <c:spPr>
              <a:noFill/>
              <a:ln>
                <a:noFill/>
              </a:ln>
              <a:effectLst/>
            </c:spPr>
            <c:txPr>
              <a:bodyPr/>
              <a:lstStyle/>
              <a:p>
                <a:pPr>
                  <a:defRPr>
                    <a:solidFill>
                      <a:schemeClr val="bg1"/>
                    </a:solidFill>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Kokku</c:v>
                </c:pt>
                <c:pt idx="1">
                  <c:v>Elukoht</c:v>
                </c:pt>
                <c:pt idx="2">
                  <c:v>Tallinn</c:v>
                </c:pt>
                <c:pt idx="3">
                  <c:v>Tartu, Pärnu, Narva, Kohtla-Järve</c:v>
                </c:pt>
                <c:pt idx="4">
                  <c:v>Muud linn</c:v>
                </c:pt>
                <c:pt idx="5">
                  <c:v>maa-asula (alevik, küla)</c:v>
                </c:pt>
                <c:pt idx="6">
                  <c:v>Piirkond (NUTS)</c:v>
                </c:pt>
                <c:pt idx="7">
                  <c:v>Põhja-Eesti</c:v>
                </c:pt>
                <c:pt idx="8">
                  <c:v>Kesk-Eesti</c:v>
                </c:pt>
                <c:pt idx="9">
                  <c:v>Kirde-Eesti</c:v>
                </c:pt>
                <c:pt idx="10">
                  <c:v>Lääne-Eesti</c:v>
                </c:pt>
                <c:pt idx="11">
                  <c:v>Lõuna-Eesti</c:v>
                </c:pt>
                <c:pt idx="12">
                  <c:v>Regulaarne isiklik sisetulek</c:v>
                </c:pt>
                <c:pt idx="13">
                  <c:v>Jah</c:v>
                </c:pt>
                <c:pt idx="14">
                  <c:v>Ei</c:v>
                </c:pt>
                <c:pt idx="15">
                  <c:v>Pere sissetulek ühe inimese kohta</c:v>
                </c:pt>
                <c:pt idx="16">
                  <c:v>kuni 500 eurot kuus</c:v>
                </c:pt>
                <c:pt idx="17">
                  <c:v>501 - 800 eurot kuus</c:v>
                </c:pt>
                <c:pt idx="18">
                  <c:v>801 - 1300 eurot kuus</c:v>
                </c:pt>
                <c:pt idx="19">
                  <c:v>üle 1300 euro kuus</c:v>
                </c:pt>
              </c:strCache>
            </c:strRef>
          </c:cat>
          <c:val>
            <c:numRef>
              <c:f>Sheet1!$C$2:$C$21</c:f>
              <c:numCache>
                <c:formatCode>General</c:formatCode>
                <c:ptCount val="20"/>
                <c:pt idx="0">
                  <c:v>31</c:v>
                </c:pt>
                <c:pt idx="2">
                  <c:v>26</c:v>
                </c:pt>
                <c:pt idx="3">
                  <c:v>30</c:v>
                </c:pt>
                <c:pt idx="4">
                  <c:v>35</c:v>
                </c:pt>
                <c:pt idx="5">
                  <c:v>35</c:v>
                </c:pt>
                <c:pt idx="7">
                  <c:v>29</c:v>
                </c:pt>
                <c:pt idx="8">
                  <c:v>35</c:v>
                </c:pt>
                <c:pt idx="9">
                  <c:v>40</c:v>
                </c:pt>
                <c:pt idx="10">
                  <c:v>33</c:v>
                </c:pt>
                <c:pt idx="11">
                  <c:v>29</c:v>
                </c:pt>
                <c:pt idx="13">
                  <c:v>32</c:v>
                </c:pt>
                <c:pt idx="14">
                  <c:v>29</c:v>
                </c:pt>
                <c:pt idx="16">
                  <c:v>34</c:v>
                </c:pt>
                <c:pt idx="17">
                  <c:v>30</c:v>
                </c:pt>
                <c:pt idx="18">
                  <c:v>36</c:v>
                </c:pt>
                <c:pt idx="19">
                  <c:v>34</c:v>
                </c:pt>
              </c:numCache>
            </c:numRef>
          </c:val>
          <c:extLst>
            <c:ext xmlns:c16="http://schemas.microsoft.com/office/drawing/2014/chart" uri="{C3380CC4-5D6E-409C-BE32-E72D297353CC}">
              <c16:uniqueId val="{00000005-3403-4444-A0B1-D96AED4EB5B8}"/>
            </c:ext>
          </c:extLst>
        </c:ser>
        <c:dLbls>
          <c:dLblPos val="outEnd"/>
          <c:showLegendKey val="0"/>
          <c:showVal val="1"/>
          <c:showCatName val="0"/>
          <c:showSerName val="0"/>
          <c:showPercent val="0"/>
          <c:showBubbleSize val="0"/>
        </c:dLbls>
        <c:gapWidth val="50"/>
        <c:overlap val="10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1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60176078527685"/>
          <c:y val="2.6496983227706293E-2"/>
          <c:w val="0.57037839192087014"/>
          <c:h val="0.95193689584533636"/>
        </c:manualLayout>
      </c:layout>
      <c:barChart>
        <c:barDir val="bar"/>
        <c:grouping val="clustered"/>
        <c:varyColors val="0"/>
        <c:ser>
          <c:idx val="0"/>
          <c:order val="0"/>
          <c:tx>
            <c:strRef>
              <c:f>Sheet1!$B$1</c:f>
              <c:strCache>
                <c:ptCount val="1"/>
                <c:pt idx="0">
                  <c:v>hasartmängud kokku</c:v>
                </c:pt>
              </c:strCache>
            </c:strRef>
          </c:tx>
          <c:spPr>
            <a:solidFill>
              <a:srgbClr val="802AB7">
                <a:lumMod val="60000"/>
                <a:lumOff val="40000"/>
              </a:srgbClr>
            </a:solidFill>
            <a:ln w="6350">
              <a:noFill/>
            </a:ln>
          </c:spPr>
          <c:invertIfNegative val="0"/>
          <c:dPt>
            <c:idx val="0"/>
            <c:invertIfNegative val="0"/>
            <c:bubble3D val="0"/>
            <c:extLst>
              <c:ext xmlns:c16="http://schemas.microsoft.com/office/drawing/2014/chart" uri="{C3380CC4-5D6E-409C-BE32-E72D297353CC}">
                <c16:uniqueId val="{00000000-45B2-4818-AA78-786D61D779C1}"/>
              </c:ext>
            </c:extLst>
          </c:dPt>
          <c:dPt>
            <c:idx val="1"/>
            <c:invertIfNegative val="0"/>
            <c:bubble3D val="0"/>
            <c:extLst>
              <c:ext xmlns:c16="http://schemas.microsoft.com/office/drawing/2014/chart" uri="{C3380CC4-5D6E-409C-BE32-E72D297353CC}">
                <c16:uniqueId val="{00000001-45B2-4818-AA78-786D61D779C1}"/>
              </c:ext>
            </c:extLst>
          </c:dPt>
          <c:dPt>
            <c:idx val="2"/>
            <c:invertIfNegative val="0"/>
            <c:bubble3D val="0"/>
            <c:extLst>
              <c:ext xmlns:c16="http://schemas.microsoft.com/office/drawing/2014/chart" uri="{C3380CC4-5D6E-409C-BE32-E72D297353CC}">
                <c16:uniqueId val="{00000002-45B2-4818-AA78-786D61D779C1}"/>
              </c:ext>
            </c:extLst>
          </c:dPt>
          <c:dPt>
            <c:idx val="3"/>
            <c:invertIfNegative val="0"/>
            <c:bubble3D val="0"/>
            <c:extLst>
              <c:ext xmlns:c16="http://schemas.microsoft.com/office/drawing/2014/chart" uri="{C3380CC4-5D6E-409C-BE32-E72D297353CC}">
                <c16:uniqueId val="{00000003-45B2-4818-AA78-786D61D779C1}"/>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Kokku</c:v>
                </c:pt>
                <c:pt idx="1">
                  <c:v>Elukoht</c:v>
                </c:pt>
                <c:pt idx="2">
                  <c:v>Tallinn</c:v>
                </c:pt>
                <c:pt idx="3">
                  <c:v>Tartu, Pärnu, Narva, Kohtla-Järve</c:v>
                </c:pt>
                <c:pt idx="4">
                  <c:v>Muud linn</c:v>
                </c:pt>
                <c:pt idx="5">
                  <c:v>maa-asula (alevik, küla)</c:v>
                </c:pt>
                <c:pt idx="6">
                  <c:v>Piirkond (NUTS)</c:v>
                </c:pt>
                <c:pt idx="7">
                  <c:v>Põhja-Eesti</c:v>
                </c:pt>
                <c:pt idx="8">
                  <c:v>Kesk-Eesti</c:v>
                </c:pt>
                <c:pt idx="9">
                  <c:v>Kirde-Eesti</c:v>
                </c:pt>
                <c:pt idx="10">
                  <c:v>Lääne-Eesti</c:v>
                </c:pt>
                <c:pt idx="11">
                  <c:v>Lõuna-Eesti</c:v>
                </c:pt>
                <c:pt idx="12">
                  <c:v>Regulaarne isiklik sisetulek</c:v>
                </c:pt>
                <c:pt idx="13">
                  <c:v>Jah</c:v>
                </c:pt>
                <c:pt idx="14">
                  <c:v>Ei</c:v>
                </c:pt>
                <c:pt idx="15">
                  <c:v>Pere sissetulek ühe inimese kohta</c:v>
                </c:pt>
                <c:pt idx="16">
                  <c:v>kuni 500 eurot kuus</c:v>
                </c:pt>
                <c:pt idx="17">
                  <c:v>501 - 800 eurot kuus</c:v>
                </c:pt>
                <c:pt idx="18">
                  <c:v>801 - 1300 eurot kuus</c:v>
                </c:pt>
                <c:pt idx="19">
                  <c:v>üle 1300 euro kuus</c:v>
                </c:pt>
              </c:strCache>
            </c:strRef>
          </c:cat>
          <c:val>
            <c:numRef>
              <c:f>Sheet1!$B$2:$B$21</c:f>
              <c:numCache>
                <c:formatCode>General</c:formatCode>
                <c:ptCount val="20"/>
                <c:pt idx="0">
                  <c:v>65</c:v>
                </c:pt>
                <c:pt idx="2">
                  <c:v>64</c:v>
                </c:pt>
                <c:pt idx="3">
                  <c:v>66</c:v>
                </c:pt>
                <c:pt idx="4">
                  <c:v>64</c:v>
                </c:pt>
                <c:pt idx="5">
                  <c:v>65</c:v>
                </c:pt>
                <c:pt idx="7">
                  <c:v>65</c:v>
                </c:pt>
                <c:pt idx="8">
                  <c:v>64</c:v>
                </c:pt>
                <c:pt idx="9">
                  <c:v>64</c:v>
                </c:pt>
                <c:pt idx="10">
                  <c:v>67</c:v>
                </c:pt>
                <c:pt idx="11">
                  <c:v>64</c:v>
                </c:pt>
                <c:pt idx="13">
                  <c:v>65</c:v>
                </c:pt>
                <c:pt idx="14">
                  <c:v>62</c:v>
                </c:pt>
                <c:pt idx="16">
                  <c:v>65</c:v>
                </c:pt>
                <c:pt idx="17">
                  <c:v>60</c:v>
                </c:pt>
                <c:pt idx="18">
                  <c:v>69</c:v>
                </c:pt>
                <c:pt idx="19">
                  <c:v>71</c:v>
                </c:pt>
              </c:numCache>
            </c:numRef>
          </c:val>
          <c:extLst>
            <c:ext xmlns:c16="http://schemas.microsoft.com/office/drawing/2014/chart" uri="{C3380CC4-5D6E-409C-BE32-E72D297353CC}">
              <c16:uniqueId val="{00000004-45B2-4818-AA78-786D61D779C1}"/>
            </c:ext>
          </c:extLst>
        </c:ser>
        <c:ser>
          <c:idx val="1"/>
          <c:order val="1"/>
          <c:tx>
            <c:strRef>
              <c:f>Sheet1!$C$1</c:f>
              <c:strCache>
                <c:ptCount val="1"/>
                <c:pt idx="0">
                  <c:v>hasartmängud 2 aasta jooksul kokku</c:v>
                </c:pt>
              </c:strCache>
            </c:strRef>
          </c:tx>
          <c:spPr>
            <a:solidFill>
              <a:srgbClr val="802AB7">
                <a:lumMod val="75000"/>
              </a:srgbClr>
            </a:solidFill>
          </c:spPr>
          <c:invertIfNegative val="0"/>
          <c:dLbls>
            <c:numFmt formatCode="0\%" sourceLinked="0"/>
            <c:spPr>
              <a:noFill/>
              <a:ln>
                <a:noFill/>
              </a:ln>
              <a:effectLst/>
            </c:spPr>
            <c:txPr>
              <a:bodyPr/>
              <a:lstStyle/>
              <a:p>
                <a:pPr>
                  <a:defRPr>
                    <a:solidFill>
                      <a:schemeClr val="bg1"/>
                    </a:solidFill>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Kokku</c:v>
                </c:pt>
                <c:pt idx="1">
                  <c:v>Elukoht</c:v>
                </c:pt>
                <c:pt idx="2">
                  <c:v>Tallinn</c:v>
                </c:pt>
                <c:pt idx="3">
                  <c:v>Tartu, Pärnu, Narva, Kohtla-Järve</c:v>
                </c:pt>
                <c:pt idx="4">
                  <c:v>Muud linn</c:v>
                </c:pt>
                <c:pt idx="5">
                  <c:v>maa-asula (alevik, küla)</c:v>
                </c:pt>
                <c:pt idx="6">
                  <c:v>Piirkond (NUTS)</c:v>
                </c:pt>
                <c:pt idx="7">
                  <c:v>Põhja-Eesti</c:v>
                </c:pt>
                <c:pt idx="8">
                  <c:v>Kesk-Eesti</c:v>
                </c:pt>
                <c:pt idx="9">
                  <c:v>Kirde-Eesti</c:v>
                </c:pt>
                <c:pt idx="10">
                  <c:v>Lääne-Eesti</c:v>
                </c:pt>
                <c:pt idx="11">
                  <c:v>Lõuna-Eesti</c:v>
                </c:pt>
                <c:pt idx="12">
                  <c:v>Regulaarne isiklik sisetulek</c:v>
                </c:pt>
                <c:pt idx="13">
                  <c:v>Jah</c:v>
                </c:pt>
                <c:pt idx="14">
                  <c:v>Ei</c:v>
                </c:pt>
                <c:pt idx="15">
                  <c:v>Pere sissetulek ühe inimese kohta</c:v>
                </c:pt>
                <c:pt idx="16">
                  <c:v>kuni 500 eurot kuus</c:v>
                </c:pt>
                <c:pt idx="17">
                  <c:v>501 - 800 eurot kuus</c:v>
                </c:pt>
                <c:pt idx="18">
                  <c:v>801 - 1300 eurot kuus</c:v>
                </c:pt>
                <c:pt idx="19">
                  <c:v>üle 1300 euro kuus</c:v>
                </c:pt>
              </c:strCache>
            </c:strRef>
          </c:cat>
          <c:val>
            <c:numRef>
              <c:f>Sheet1!$C$2:$C$21</c:f>
              <c:numCache>
                <c:formatCode>General</c:formatCode>
                <c:ptCount val="20"/>
                <c:pt idx="0">
                  <c:v>38</c:v>
                </c:pt>
                <c:pt idx="2">
                  <c:v>34</c:v>
                </c:pt>
                <c:pt idx="3">
                  <c:v>36</c:v>
                </c:pt>
                <c:pt idx="4">
                  <c:v>38</c:v>
                </c:pt>
                <c:pt idx="5">
                  <c:v>42</c:v>
                </c:pt>
                <c:pt idx="7">
                  <c:v>35</c:v>
                </c:pt>
                <c:pt idx="8">
                  <c:v>42</c:v>
                </c:pt>
                <c:pt idx="9">
                  <c:v>37</c:v>
                </c:pt>
                <c:pt idx="10">
                  <c:v>40</c:v>
                </c:pt>
                <c:pt idx="11">
                  <c:v>41</c:v>
                </c:pt>
                <c:pt idx="13">
                  <c:v>37</c:v>
                </c:pt>
                <c:pt idx="14">
                  <c:v>42</c:v>
                </c:pt>
                <c:pt idx="16">
                  <c:v>40</c:v>
                </c:pt>
                <c:pt idx="17">
                  <c:v>34</c:v>
                </c:pt>
                <c:pt idx="18">
                  <c:v>40</c:v>
                </c:pt>
                <c:pt idx="19">
                  <c:v>42</c:v>
                </c:pt>
              </c:numCache>
            </c:numRef>
          </c:val>
          <c:extLst>
            <c:ext xmlns:c16="http://schemas.microsoft.com/office/drawing/2014/chart" uri="{C3380CC4-5D6E-409C-BE32-E72D297353CC}">
              <c16:uniqueId val="{00000005-45B2-4818-AA78-786D61D779C1}"/>
            </c:ext>
          </c:extLst>
        </c:ser>
        <c:dLbls>
          <c:dLblPos val="outEnd"/>
          <c:showLegendKey val="0"/>
          <c:showVal val="1"/>
          <c:showCatName val="0"/>
          <c:showSerName val="0"/>
          <c:showPercent val="0"/>
          <c:showBubbleSize val="0"/>
        </c:dLbls>
        <c:gapWidth val="50"/>
        <c:overlap val="10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1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60176078527685"/>
          <c:y val="2.6496983227706293E-2"/>
          <c:w val="0.57037839192087014"/>
          <c:h val="0.95193689584533636"/>
        </c:manualLayout>
      </c:layout>
      <c:barChart>
        <c:barDir val="bar"/>
        <c:grouping val="clustered"/>
        <c:varyColors val="0"/>
        <c:ser>
          <c:idx val="0"/>
          <c:order val="0"/>
          <c:tx>
            <c:strRef>
              <c:f>Sheet1!$B$1</c:f>
              <c:strCache>
                <c:ptCount val="1"/>
                <c:pt idx="0">
                  <c:v>hasartmängud kokku</c:v>
                </c:pt>
              </c:strCache>
            </c:strRef>
          </c:tx>
          <c:spPr>
            <a:solidFill>
              <a:srgbClr val="802AB7">
                <a:lumMod val="60000"/>
                <a:lumOff val="40000"/>
              </a:srgbClr>
            </a:solidFill>
            <a:ln w="6350">
              <a:noFill/>
            </a:ln>
          </c:spPr>
          <c:invertIfNegative val="0"/>
          <c:dPt>
            <c:idx val="0"/>
            <c:invertIfNegative val="0"/>
            <c:bubble3D val="0"/>
            <c:extLst>
              <c:ext xmlns:c16="http://schemas.microsoft.com/office/drawing/2014/chart" uri="{C3380CC4-5D6E-409C-BE32-E72D297353CC}">
                <c16:uniqueId val="{00000000-6943-45EB-825E-18037D523FA9}"/>
              </c:ext>
            </c:extLst>
          </c:dPt>
          <c:dPt>
            <c:idx val="1"/>
            <c:invertIfNegative val="0"/>
            <c:bubble3D val="0"/>
            <c:extLst>
              <c:ext xmlns:c16="http://schemas.microsoft.com/office/drawing/2014/chart" uri="{C3380CC4-5D6E-409C-BE32-E72D297353CC}">
                <c16:uniqueId val="{00000001-6943-45EB-825E-18037D523FA9}"/>
              </c:ext>
            </c:extLst>
          </c:dPt>
          <c:dPt>
            <c:idx val="2"/>
            <c:invertIfNegative val="0"/>
            <c:bubble3D val="0"/>
            <c:extLst>
              <c:ext xmlns:c16="http://schemas.microsoft.com/office/drawing/2014/chart" uri="{C3380CC4-5D6E-409C-BE32-E72D297353CC}">
                <c16:uniqueId val="{00000002-6943-45EB-825E-18037D523FA9}"/>
              </c:ext>
            </c:extLst>
          </c:dPt>
          <c:dPt>
            <c:idx val="3"/>
            <c:invertIfNegative val="0"/>
            <c:bubble3D val="0"/>
            <c:extLst>
              <c:ext xmlns:c16="http://schemas.microsoft.com/office/drawing/2014/chart" uri="{C3380CC4-5D6E-409C-BE32-E72D297353CC}">
                <c16:uniqueId val="{00000003-6943-45EB-825E-18037D523FA9}"/>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Kokku</c:v>
                </c:pt>
                <c:pt idx="1">
                  <c:v>Elukoht</c:v>
                </c:pt>
                <c:pt idx="2">
                  <c:v>Tallinn</c:v>
                </c:pt>
                <c:pt idx="3">
                  <c:v>Tartu, Pärnu, Narva, Kohtla-Järve</c:v>
                </c:pt>
                <c:pt idx="4">
                  <c:v>Muud linn</c:v>
                </c:pt>
                <c:pt idx="5">
                  <c:v>maa-asula (alevik, küla)</c:v>
                </c:pt>
                <c:pt idx="6">
                  <c:v>Piirkond (NUTS)</c:v>
                </c:pt>
                <c:pt idx="7">
                  <c:v>Põhja-Eesti</c:v>
                </c:pt>
                <c:pt idx="8">
                  <c:v>Kesk-Eesti</c:v>
                </c:pt>
                <c:pt idx="9">
                  <c:v>Kirde-Eesti</c:v>
                </c:pt>
                <c:pt idx="10">
                  <c:v>Lääne-Eesti</c:v>
                </c:pt>
                <c:pt idx="11">
                  <c:v>Lõuna-Eesti</c:v>
                </c:pt>
                <c:pt idx="12">
                  <c:v>Regulaarne isiklik sisetulek</c:v>
                </c:pt>
                <c:pt idx="13">
                  <c:v>Jah</c:v>
                </c:pt>
                <c:pt idx="14">
                  <c:v>Ei</c:v>
                </c:pt>
                <c:pt idx="15">
                  <c:v>Pere sissetulek ühe inimese kohta</c:v>
                </c:pt>
                <c:pt idx="16">
                  <c:v>kuni 500 eurot kuus</c:v>
                </c:pt>
                <c:pt idx="17">
                  <c:v>501 - 800 eurot kuus</c:v>
                </c:pt>
                <c:pt idx="18">
                  <c:v>801 - 1300 eurot kuus</c:v>
                </c:pt>
                <c:pt idx="19">
                  <c:v>üle 1300 euro kuus</c:v>
                </c:pt>
              </c:strCache>
            </c:strRef>
          </c:cat>
          <c:val>
            <c:numRef>
              <c:f>Sheet1!$B$2:$B$21</c:f>
              <c:numCache>
                <c:formatCode>General</c:formatCode>
                <c:ptCount val="20"/>
                <c:pt idx="0">
                  <c:v>65</c:v>
                </c:pt>
                <c:pt idx="2">
                  <c:v>66</c:v>
                </c:pt>
                <c:pt idx="3">
                  <c:v>66.66</c:v>
                </c:pt>
                <c:pt idx="4">
                  <c:v>59.9</c:v>
                </c:pt>
                <c:pt idx="5">
                  <c:v>67.22</c:v>
                </c:pt>
                <c:pt idx="7">
                  <c:v>65.7</c:v>
                </c:pt>
                <c:pt idx="8">
                  <c:v>68.900000000000006</c:v>
                </c:pt>
                <c:pt idx="9">
                  <c:v>59.05</c:v>
                </c:pt>
                <c:pt idx="10">
                  <c:v>65.91</c:v>
                </c:pt>
                <c:pt idx="11">
                  <c:v>66.34</c:v>
                </c:pt>
                <c:pt idx="13">
                  <c:v>65.84</c:v>
                </c:pt>
                <c:pt idx="14">
                  <c:v>62.6</c:v>
                </c:pt>
                <c:pt idx="16">
                  <c:v>60.42</c:v>
                </c:pt>
                <c:pt idx="17">
                  <c:v>66.2</c:v>
                </c:pt>
                <c:pt idx="18">
                  <c:v>71.38</c:v>
                </c:pt>
                <c:pt idx="19">
                  <c:v>70.08</c:v>
                </c:pt>
              </c:numCache>
            </c:numRef>
          </c:val>
          <c:extLst>
            <c:ext xmlns:c16="http://schemas.microsoft.com/office/drawing/2014/chart" uri="{C3380CC4-5D6E-409C-BE32-E72D297353CC}">
              <c16:uniqueId val="{00000004-6943-45EB-825E-18037D523FA9}"/>
            </c:ext>
          </c:extLst>
        </c:ser>
        <c:ser>
          <c:idx val="1"/>
          <c:order val="1"/>
          <c:tx>
            <c:strRef>
              <c:f>Sheet1!$C$1</c:f>
              <c:strCache>
                <c:ptCount val="1"/>
                <c:pt idx="0">
                  <c:v>hasartmängud 2 aasta jooksul kokku</c:v>
                </c:pt>
              </c:strCache>
            </c:strRef>
          </c:tx>
          <c:spPr>
            <a:solidFill>
              <a:srgbClr val="802AB7">
                <a:lumMod val="75000"/>
              </a:srgbClr>
            </a:solidFill>
          </c:spPr>
          <c:invertIfNegative val="0"/>
          <c:dLbls>
            <c:numFmt formatCode="0\%" sourceLinked="0"/>
            <c:spPr>
              <a:noFill/>
              <a:ln>
                <a:noFill/>
              </a:ln>
              <a:effectLst/>
            </c:spPr>
            <c:txPr>
              <a:bodyPr/>
              <a:lstStyle/>
              <a:p>
                <a:pPr>
                  <a:defRPr>
                    <a:solidFill>
                      <a:schemeClr val="bg1"/>
                    </a:solidFill>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Kokku</c:v>
                </c:pt>
                <c:pt idx="1">
                  <c:v>Elukoht</c:v>
                </c:pt>
                <c:pt idx="2">
                  <c:v>Tallinn</c:v>
                </c:pt>
                <c:pt idx="3">
                  <c:v>Tartu, Pärnu, Narva, Kohtla-Järve</c:v>
                </c:pt>
                <c:pt idx="4">
                  <c:v>Muud linn</c:v>
                </c:pt>
                <c:pt idx="5">
                  <c:v>maa-asula (alevik, küla)</c:v>
                </c:pt>
                <c:pt idx="6">
                  <c:v>Piirkond (NUTS)</c:v>
                </c:pt>
                <c:pt idx="7">
                  <c:v>Põhja-Eesti</c:v>
                </c:pt>
                <c:pt idx="8">
                  <c:v>Kesk-Eesti</c:v>
                </c:pt>
                <c:pt idx="9">
                  <c:v>Kirde-Eesti</c:v>
                </c:pt>
                <c:pt idx="10">
                  <c:v>Lääne-Eesti</c:v>
                </c:pt>
                <c:pt idx="11">
                  <c:v>Lõuna-Eesti</c:v>
                </c:pt>
                <c:pt idx="12">
                  <c:v>Regulaarne isiklik sisetulek</c:v>
                </c:pt>
                <c:pt idx="13">
                  <c:v>Jah</c:v>
                </c:pt>
                <c:pt idx="14">
                  <c:v>Ei</c:v>
                </c:pt>
                <c:pt idx="15">
                  <c:v>Pere sissetulek ühe inimese kohta</c:v>
                </c:pt>
                <c:pt idx="16">
                  <c:v>kuni 500 eurot kuus</c:v>
                </c:pt>
                <c:pt idx="17">
                  <c:v>501 - 800 eurot kuus</c:v>
                </c:pt>
                <c:pt idx="18">
                  <c:v>801 - 1300 eurot kuus</c:v>
                </c:pt>
                <c:pt idx="19">
                  <c:v>üle 1300 euro kuus</c:v>
                </c:pt>
              </c:strCache>
            </c:strRef>
          </c:cat>
          <c:val>
            <c:numRef>
              <c:f>Sheet1!$C$2:$C$21</c:f>
              <c:numCache>
                <c:formatCode>General</c:formatCode>
                <c:ptCount val="20"/>
                <c:pt idx="0">
                  <c:v>41.3</c:v>
                </c:pt>
                <c:pt idx="2">
                  <c:v>40.57</c:v>
                </c:pt>
                <c:pt idx="3">
                  <c:v>40.69</c:v>
                </c:pt>
                <c:pt idx="4">
                  <c:v>35.28</c:v>
                </c:pt>
                <c:pt idx="5">
                  <c:v>45.45</c:v>
                </c:pt>
                <c:pt idx="7">
                  <c:v>40.520000000000003</c:v>
                </c:pt>
                <c:pt idx="8">
                  <c:v>49.14</c:v>
                </c:pt>
                <c:pt idx="9">
                  <c:v>26.69</c:v>
                </c:pt>
                <c:pt idx="10">
                  <c:v>45.67</c:v>
                </c:pt>
                <c:pt idx="11">
                  <c:v>44.1</c:v>
                </c:pt>
                <c:pt idx="13">
                  <c:v>41.35</c:v>
                </c:pt>
                <c:pt idx="14">
                  <c:v>40.950000000000003</c:v>
                </c:pt>
                <c:pt idx="16">
                  <c:v>40.18</c:v>
                </c:pt>
                <c:pt idx="17">
                  <c:v>42.6</c:v>
                </c:pt>
                <c:pt idx="18">
                  <c:v>44.71</c:v>
                </c:pt>
                <c:pt idx="19">
                  <c:v>39.979999999999997</c:v>
                </c:pt>
              </c:numCache>
            </c:numRef>
          </c:val>
          <c:extLst>
            <c:ext xmlns:c16="http://schemas.microsoft.com/office/drawing/2014/chart" uri="{C3380CC4-5D6E-409C-BE32-E72D297353CC}">
              <c16:uniqueId val="{00000005-6943-45EB-825E-18037D523FA9}"/>
            </c:ext>
          </c:extLst>
        </c:ser>
        <c:dLbls>
          <c:dLblPos val="outEnd"/>
          <c:showLegendKey val="0"/>
          <c:showVal val="1"/>
          <c:showCatName val="0"/>
          <c:showSerName val="0"/>
          <c:showPercent val="0"/>
          <c:showBubbleSize val="0"/>
        </c:dLbls>
        <c:gapWidth val="50"/>
        <c:overlap val="10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1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60176078527685"/>
          <c:y val="2.6496983227706293E-2"/>
          <c:w val="0.57037839192087014"/>
          <c:h val="0.95193689584533636"/>
        </c:manualLayout>
      </c:layout>
      <c:barChart>
        <c:barDir val="bar"/>
        <c:grouping val="clustered"/>
        <c:varyColors val="0"/>
        <c:ser>
          <c:idx val="0"/>
          <c:order val="0"/>
          <c:tx>
            <c:strRef>
              <c:f>Sheet1!$B$1</c:f>
              <c:strCache>
                <c:ptCount val="1"/>
                <c:pt idx="0">
                  <c:v>hasartmängud kokku</c:v>
                </c:pt>
              </c:strCache>
            </c:strRef>
          </c:tx>
          <c:spPr>
            <a:solidFill>
              <a:srgbClr val="802AB7">
                <a:lumMod val="60000"/>
                <a:lumOff val="40000"/>
              </a:srgbClr>
            </a:solidFill>
            <a:ln w="6350">
              <a:noFill/>
            </a:ln>
          </c:spPr>
          <c:invertIfNegative val="0"/>
          <c:dPt>
            <c:idx val="0"/>
            <c:invertIfNegative val="0"/>
            <c:bubble3D val="0"/>
            <c:extLst>
              <c:ext xmlns:c16="http://schemas.microsoft.com/office/drawing/2014/chart" uri="{C3380CC4-5D6E-409C-BE32-E72D297353CC}">
                <c16:uniqueId val="{00000000-0DA2-401C-A616-1ED2A764C85C}"/>
              </c:ext>
            </c:extLst>
          </c:dPt>
          <c:dPt>
            <c:idx val="1"/>
            <c:invertIfNegative val="0"/>
            <c:bubble3D val="0"/>
            <c:extLst>
              <c:ext xmlns:c16="http://schemas.microsoft.com/office/drawing/2014/chart" uri="{C3380CC4-5D6E-409C-BE32-E72D297353CC}">
                <c16:uniqueId val="{00000001-0DA2-401C-A616-1ED2A764C85C}"/>
              </c:ext>
            </c:extLst>
          </c:dPt>
          <c:dPt>
            <c:idx val="2"/>
            <c:invertIfNegative val="0"/>
            <c:bubble3D val="0"/>
            <c:extLst>
              <c:ext xmlns:c16="http://schemas.microsoft.com/office/drawing/2014/chart" uri="{C3380CC4-5D6E-409C-BE32-E72D297353CC}">
                <c16:uniqueId val="{00000002-0DA2-401C-A616-1ED2A764C85C}"/>
              </c:ext>
            </c:extLst>
          </c:dPt>
          <c:dPt>
            <c:idx val="3"/>
            <c:invertIfNegative val="0"/>
            <c:bubble3D val="0"/>
            <c:extLst>
              <c:ext xmlns:c16="http://schemas.microsoft.com/office/drawing/2014/chart" uri="{C3380CC4-5D6E-409C-BE32-E72D297353CC}">
                <c16:uniqueId val="{00000003-0DA2-401C-A616-1ED2A764C85C}"/>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Kokku</c:v>
                </c:pt>
                <c:pt idx="1">
                  <c:v>Elukoht</c:v>
                </c:pt>
                <c:pt idx="2">
                  <c:v>Tallinn</c:v>
                </c:pt>
                <c:pt idx="3">
                  <c:v>Tartu, Pärnu, Narva, Kohtla-Järve</c:v>
                </c:pt>
                <c:pt idx="4">
                  <c:v>Muud linn</c:v>
                </c:pt>
                <c:pt idx="5">
                  <c:v>maa-asula (alevik, küla)</c:v>
                </c:pt>
                <c:pt idx="6">
                  <c:v>Piirkond (NUTS)</c:v>
                </c:pt>
                <c:pt idx="7">
                  <c:v>Põhja-Eesti</c:v>
                </c:pt>
                <c:pt idx="8">
                  <c:v>Kesk-Eesti</c:v>
                </c:pt>
                <c:pt idx="9">
                  <c:v>Kirde-Eesti</c:v>
                </c:pt>
                <c:pt idx="10">
                  <c:v>Lääne-Eesti</c:v>
                </c:pt>
                <c:pt idx="11">
                  <c:v>Lõuna-Eesti</c:v>
                </c:pt>
                <c:pt idx="12">
                  <c:v>Regulaarne isiklik sisetulek</c:v>
                </c:pt>
                <c:pt idx="13">
                  <c:v>Jah</c:v>
                </c:pt>
                <c:pt idx="14">
                  <c:v>Ei</c:v>
                </c:pt>
                <c:pt idx="15">
                  <c:v>Pere sissetulek ühe inimese kohta</c:v>
                </c:pt>
                <c:pt idx="16">
                  <c:v>kuni 500 eurot kuus</c:v>
                </c:pt>
                <c:pt idx="17">
                  <c:v>501 - 800 eurot kuus</c:v>
                </c:pt>
                <c:pt idx="18">
                  <c:v>801 - 1300 eurot kuus</c:v>
                </c:pt>
                <c:pt idx="19">
                  <c:v>üle 1300 euro kuus</c:v>
                </c:pt>
              </c:strCache>
            </c:strRef>
          </c:cat>
          <c:val>
            <c:numRef>
              <c:f>Sheet1!$B$2:$B$21</c:f>
              <c:numCache>
                <c:formatCode>General</c:formatCode>
                <c:ptCount val="20"/>
                <c:pt idx="0">
                  <c:v>80</c:v>
                </c:pt>
                <c:pt idx="2">
                  <c:v>81</c:v>
                </c:pt>
                <c:pt idx="3">
                  <c:v>77</c:v>
                </c:pt>
                <c:pt idx="4">
                  <c:v>82</c:v>
                </c:pt>
                <c:pt idx="5">
                  <c:v>83</c:v>
                </c:pt>
                <c:pt idx="7">
                  <c:v>81</c:v>
                </c:pt>
                <c:pt idx="8">
                  <c:v>84</c:v>
                </c:pt>
                <c:pt idx="9">
                  <c:v>73</c:v>
                </c:pt>
                <c:pt idx="10">
                  <c:v>86</c:v>
                </c:pt>
                <c:pt idx="11">
                  <c:v>81</c:v>
                </c:pt>
                <c:pt idx="13">
                  <c:v>82</c:v>
                </c:pt>
                <c:pt idx="14">
                  <c:v>72</c:v>
                </c:pt>
                <c:pt idx="16">
                  <c:v>76</c:v>
                </c:pt>
                <c:pt idx="17">
                  <c:v>82</c:v>
                </c:pt>
                <c:pt idx="18">
                  <c:v>86</c:v>
                </c:pt>
                <c:pt idx="19">
                  <c:v>85</c:v>
                </c:pt>
              </c:numCache>
            </c:numRef>
          </c:val>
          <c:extLst>
            <c:ext xmlns:c16="http://schemas.microsoft.com/office/drawing/2014/chart" uri="{C3380CC4-5D6E-409C-BE32-E72D297353CC}">
              <c16:uniqueId val="{00000004-0DA2-401C-A616-1ED2A764C85C}"/>
            </c:ext>
          </c:extLst>
        </c:ser>
        <c:ser>
          <c:idx val="1"/>
          <c:order val="1"/>
          <c:tx>
            <c:strRef>
              <c:f>Sheet1!$C$1</c:f>
              <c:strCache>
                <c:ptCount val="1"/>
                <c:pt idx="0">
                  <c:v>hasartmängud 2 aasta jooksul kokku</c:v>
                </c:pt>
              </c:strCache>
            </c:strRef>
          </c:tx>
          <c:spPr>
            <a:solidFill>
              <a:srgbClr val="802AB7">
                <a:lumMod val="75000"/>
              </a:srgbClr>
            </a:solidFill>
          </c:spPr>
          <c:invertIfNegative val="0"/>
          <c:dLbls>
            <c:numFmt formatCode="0\%" sourceLinked="0"/>
            <c:spPr>
              <a:noFill/>
              <a:ln>
                <a:noFill/>
              </a:ln>
              <a:effectLst/>
            </c:spPr>
            <c:txPr>
              <a:bodyPr/>
              <a:lstStyle/>
              <a:p>
                <a:pPr>
                  <a:defRPr>
                    <a:solidFill>
                      <a:schemeClr val="bg1"/>
                    </a:solidFill>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Kokku</c:v>
                </c:pt>
                <c:pt idx="1">
                  <c:v>Elukoht</c:v>
                </c:pt>
                <c:pt idx="2">
                  <c:v>Tallinn</c:v>
                </c:pt>
                <c:pt idx="3">
                  <c:v>Tartu, Pärnu, Narva, Kohtla-Järve</c:v>
                </c:pt>
                <c:pt idx="4">
                  <c:v>Muud linn</c:v>
                </c:pt>
                <c:pt idx="5">
                  <c:v>maa-asula (alevik, küla)</c:v>
                </c:pt>
                <c:pt idx="6">
                  <c:v>Piirkond (NUTS)</c:v>
                </c:pt>
                <c:pt idx="7">
                  <c:v>Põhja-Eesti</c:v>
                </c:pt>
                <c:pt idx="8">
                  <c:v>Kesk-Eesti</c:v>
                </c:pt>
                <c:pt idx="9">
                  <c:v>Kirde-Eesti</c:v>
                </c:pt>
                <c:pt idx="10">
                  <c:v>Lääne-Eesti</c:v>
                </c:pt>
                <c:pt idx="11">
                  <c:v>Lõuna-Eesti</c:v>
                </c:pt>
                <c:pt idx="12">
                  <c:v>Regulaarne isiklik sisetulek</c:v>
                </c:pt>
                <c:pt idx="13">
                  <c:v>Jah</c:v>
                </c:pt>
                <c:pt idx="14">
                  <c:v>Ei</c:v>
                </c:pt>
                <c:pt idx="15">
                  <c:v>Pere sissetulek ühe inimese kohta</c:v>
                </c:pt>
                <c:pt idx="16">
                  <c:v>kuni 500 eurot kuus</c:v>
                </c:pt>
                <c:pt idx="17">
                  <c:v>501 - 800 eurot kuus</c:v>
                </c:pt>
                <c:pt idx="18">
                  <c:v>801 - 1300 eurot kuus</c:v>
                </c:pt>
                <c:pt idx="19">
                  <c:v>üle 1300 euro kuus</c:v>
                </c:pt>
              </c:strCache>
            </c:strRef>
          </c:cat>
          <c:val>
            <c:numRef>
              <c:f>Sheet1!$C$2:$C$21</c:f>
              <c:numCache>
                <c:formatCode>General</c:formatCode>
                <c:ptCount val="20"/>
                <c:pt idx="0">
                  <c:v>58</c:v>
                </c:pt>
                <c:pt idx="2">
                  <c:v>54</c:v>
                </c:pt>
                <c:pt idx="3">
                  <c:v>54</c:v>
                </c:pt>
                <c:pt idx="4">
                  <c:v>62</c:v>
                </c:pt>
                <c:pt idx="5">
                  <c:v>63</c:v>
                </c:pt>
                <c:pt idx="7">
                  <c:v>56</c:v>
                </c:pt>
                <c:pt idx="8">
                  <c:v>62</c:v>
                </c:pt>
                <c:pt idx="9">
                  <c:v>50</c:v>
                </c:pt>
                <c:pt idx="10">
                  <c:v>68</c:v>
                </c:pt>
                <c:pt idx="11">
                  <c:v>61</c:v>
                </c:pt>
                <c:pt idx="13">
                  <c:v>59</c:v>
                </c:pt>
                <c:pt idx="14">
                  <c:v>50</c:v>
                </c:pt>
                <c:pt idx="16">
                  <c:v>52</c:v>
                </c:pt>
                <c:pt idx="17">
                  <c:v>60</c:v>
                </c:pt>
                <c:pt idx="18">
                  <c:v>64</c:v>
                </c:pt>
                <c:pt idx="19">
                  <c:v>65</c:v>
                </c:pt>
              </c:numCache>
            </c:numRef>
          </c:val>
          <c:extLst>
            <c:ext xmlns:c16="http://schemas.microsoft.com/office/drawing/2014/chart" uri="{C3380CC4-5D6E-409C-BE32-E72D297353CC}">
              <c16:uniqueId val="{00000005-0DA2-401C-A616-1ED2A764C85C}"/>
            </c:ext>
          </c:extLst>
        </c:ser>
        <c:dLbls>
          <c:dLblPos val="outEnd"/>
          <c:showLegendKey val="0"/>
          <c:showVal val="1"/>
          <c:showCatName val="0"/>
          <c:showSerName val="0"/>
          <c:showPercent val="0"/>
          <c:showBubbleSize val="0"/>
        </c:dLbls>
        <c:gapWidth val="50"/>
        <c:overlap val="10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1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60176078527685"/>
          <c:y val="2.6496983227706293E-2"/>
          <c:w val="0.57037839192087014"/>
          <c:h val="0.95193689584533636"/>
        </c:manualLayout>
      </c:layout>
      <c:barChart>
        <c:barDir val="bar"/>
        <c:grouping val="clustered"/>
        <c:varyColors val="0"/>
        <c:ser>
          <c:idx val="0"/>
          <c:order val="0"/>
          <c:tx>
            <c:strRef>
              <c:f>Sheet1!$B$1</c:f>
              <c:strCache>
                <c:ptCount val="1"/>
                <c:pt idx="0">
                  <c:v>hasartmängud kokku</c:v>
                </c:pt>
              </c:strCache>
            </c:strRef>
          </c:tx>
          <c:spPr>
            <a:solidFill>
              <a:srgbClr val="802AB7">
                <a:lumMod val="60000"/>
                <a:lumOff val="40000"/>
              </a:srgbClr>
            </a:solidFill>
            <a:ln w="6350">
              <a:noFill/>
            </a:ln>
          </c:spPr>
          <c:invertIfNegative val="0"/>
          <c:dPt>
            <c:idx val="0"/>
            <c:invertIfNegative val="0"/>
            <c:bubble3D val="0"/>
            <c:extLst>
              <c:ext xmlns:c16="http://schemas.microsoft.com/office/drawing/2014/chart" uri="{C3380CC4-5D6E-409C-BE32-E72D297353CC}">
                <c16:uniqueId val="{00000000-4763-44D7-B2BB-5B0A049D69DF}"/>
              </c:ext>
            </c:extLst>
          </c:dPt>
          <c:dPt>
            <c:idx val="1"/>
            <c:invertIfNegative val="0"/>
            <c:bubble3D val="0"/>
            <c:extLst>
              <c:ext xmlns:c16="http://schemas.microsoft.com/office/drawing/2014/chart" uri="{C3380CC4-5D6E-409C-BE32-E72D297353CC}">
                <c16:uniqueId val="{00000001-4763-44D7-B2BB-5B0A049D69DF}"/>
              </c:ext>
            </c:extLst>
          </c:dPt>
          <c:dPt>
            <c:idx val="2"/>
            <c:invertIfNegative val="0"/>
            <c:bubble3D val="0"/>
            <c:extLst>
              <c:ext xmlns:c16="http://schemas.microsoft.com/office/drawing/2014/chart" uri="{C3380CC4-5D6E-409C-BE32-E72D297353CC}">
                <c16:uniqueId val="{00000002-4763-44D7-B2BB-5B0A049D69DF}"/>
              </c:ext>
            </c:extLst>
          </c:dPt>
          <c:dPt>
            <c:idx val="3"/>
            <c:invertIfNegative val="0"/>
            <c:bubble3D val="0"/>
            <c:extLst>
              <c:ext xmlns:c16="http://schemas.microsoft.com/office/drawing/2014/chart" uri="{C3380CC4-5D6E-409C-BE32-E72D297353CC}">
                <c16:uniqueId val="{00000003-4763-44D7-B2BB-5B0A049D69DF}"/>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Kokku</c:v>
                </c:pt>
                <c:pt idx="1">
                  <c:v>Elukoht</c:v>
                </c:pt>
                <c:pt idx="2">
                  <c:v>Tallinn</c:v>
                </c:pt>
                <c:pt idx="3">
                  <c:v>Tartu, Pärnu, Narva, Kohtla-Järve</c:v>
                </c:pt>
                <c:pt idx="4">
                  <c:v>Muud linn</c:v>
                </c:pt>
                <c:pt idx="5">
                  <c:v>maa-asula (alevik, küla)</c:v>
                </c:pt>
                <c:pt idx="6">
                  <c:v>Piirkond (NUTS)</c:v>
                </c:pt>
                <c:pt idx="7">
                  <c:v>Põhja-Eesti</c:v>
                </c:pt>
                <c:pt idx="8">
                  <c:v>Kesk-Eesti</c:v>
                </c:pt>
                <c:pt idx="9">
                  <c:v>Kirde-Eesti</c:v>
                </c:pt>
                <c:pt idx="10">
                  <c:v>Lääne-Eesti</c:v>
                </c:pt>
                <c:pt idx="11">
                  <c:v>Lõuna-Eesti</c:v>
                </c:pt>
                <c:pt idx="12">
                  <c:v>Regulaarne isiklik sisetulek</c:v>
                </c:pt>
                <c:pt idx="13">
                  <c:v>Jah</c:v>
                </c:pt>
                <c:pt idx="14">
                  <c:v>Ei</c:v>
                </c:pt>
                <c:pt idx="15">
                  <c:v>Pere sissetulek ühe inimese kohta</c:v>
                </c:pt>
                <c:pt idx="16">
                  <c:v>kuni 500 eurot kuus</c:v>
                </c:pt>
                <c:pt idx="17">
                  <c:v>501 - 800 eurot kuus</c:v>
                </c:pt>
                <c:pt idx="18">
                  <c:v>801 - 1300 eurot kuus</c:v>
                </c:pt>
                <c:pt idx="19">
                  <c:v>üle 1300 euro kuus</c:v>
                </c:pt>
              </c:strCache>
            </c:strRef>
          </c:cat>
          <c:val>
            <c:numRef>
              <c:f>Sheet1!$B$2:$B$21</c:f>
              <c:numCache>
                <c:formatCode>General</c:formatCode>
                <c:ptCount val="20"/>
                <c:pt idx="0">
                  <c:v>59</c:v>
                </c:pt>
                <c:pt idx="2">
                  <c:v>58</c:v>
                </c:pt>
                <c:pt idx="3">
                  <c:v>61</c:v>
                </c:pt>
                <c:pt idx="4">
                  <c:v>62</c:v>
                </c:pt>
                <c:pt idx="5">
                  <c:v>59</c:v>
                </c:pt>
                <c:pt idx="7">
                  <c:v>59</c:v>
                </c:pt>
                <c:pt idx="8">
                  <c:v>67</c:v>
                </c:pt>
                <c:pt idx="9">
                  <c:v>64</c:v>
                </c:pt>
                <c:pt idx="10">
                  <c:v>61</c:v>
                </c:pt>
                <c:pt idx="11">
                  <c:v>55</c:v>
                </c:pt>
                <c:pt idx="13">
                  <c:v>61</c:v>
                </c:pt>
                <c:pt idx="14">
                  <c:v>50</c:v>
                </c:pt>
                <c:pt idx="16">
                  <c:v>58</c:v>
                </c:pt>
                <c:pt idx="17">
                  <c:v>57</c:v>
                </c:pt>
                <c:pt idx="18">
                  <c:v>64</c:v>
                </c:pt>
                <c:pt idx="19">
                  <c:v>66</c:v>
                </c:pt>
              </c:numCache>
            </c:numRef>
          </c:val>
          <c:extLst>
            <c:ext xmlns:c16="http://schemas.microsoft.com/office/drawing/2014/chart" uri="{C3380CC4-5D6E-409C-BE32-E72D297353CC}">
              <c16:uniqueId val="{00000004-4763-44D7-B2BB-5B0A049D69DF}"/>
            </c:ext>
          </c:extLst>
        </c:ser>
        <c:ser>
          <c:idx val="1"/>
          <c:order val="1"/>
          <c:tx>
            <c:strRef>
              <c:f>Sheet1!$C$1</c:f>
              <c:strCache>
                <c:ptCount val="1"/>
                <c:pt idx="0">
                  <c:v>hasartmängud 2 aasta jooksul kokku</c:v>
                </c:pt>
              </c:strCache>
            </c:strRef>
          </c:tx>
          <c:spPr>
            <a:solidFill>
              <a:srgbClr val="802AB7">
                <a:lumMod val="75000"/>
              </a:srgbClr>
            </a:solidFill>
          </c:spPr>
          <c:invertIfNegative val="0"/>
          <c:dLbls>
            <c:numFmt formatCode="0\%" sourceLinked="0"/>
            <c:spPr>
              <a:noFill/>
              <a:ln>
                <a:noFill/>
              </a:ln>
              <a:effectLst/>
            </c:spPr>
            <c:txPr>
              <a:bodyPr/>
              <a:lstStyle/>
              <a:p>
                <a:pPr>
                  <a:defRPr>
                    <a:solidFill>
                      <a:schemeClr val="bg1"/>
                    </a:solidFill>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Kokku</c:v>
                </c:pt>
                <c:pt idx="1">
                  <c:v>Elukoht</c:v>
                </c:pt>
                <c:pt idx="2">
                  <c:v>Tallinn</c:v>
                </c:pt>
                <c:pt idx="3">
                  <c:v>Tartu, Pärnu, Narva, Kohtla-Järve</c:v>
                </c:pt>
                <c:pt idx="4">
                  <c:v>Muud linn</c:v>
                </c:pt>
                <c:pt idx="5">
                  <c:v>maa-asula (alevik, küla)</c:v>
                </c:pt>
                <c:pt idx="6">
                  <c:v>Piirkond (NUTS)</c:v>
                </c:pt>
                <c:pt idx="7">
                  <c:v>Põhja-Eesti</c:v>
                </c:pt>
                <c:pt idx="8">
                  <c:v>Kesk-Eesti</c:v>
                </c:pt>
                <c:pt idx="9">
                  <c:v>Kirde-Eesti</c:v>
                </c:pt>
                <c:pt idx="10">
                  <c:v>Lääne-Eesti</c:v>
                </c:pt>
                <c:pt idx="11">
                  <c:v>Lõuna-Eesti</c:v>
                </c:pt>
                <c:pt idx="12">
                  <c:v>Regulaarne isiklik sisetulek</c:v>
                </c:pt>
                <c:pt idx="13">
                  <c:v>Jah</c:v>
                </c:pt>
                <c:pt idx="14">
                  <c:v>Ei</c:v>
                </c:pt>
                <c:pt idx="15">
                  <c:v>Pere sissetulek ühe inimese kohta</c:v>
                </c:pt>
                <c:pt idx="16">
                  <c:v>kuni 500 eurot kuus</c:v>
                </c:pt>
                <c:pt idx="17">
                  <c:v>501 - 800 eurot kuus</c:v>
                </c:pt>
                <c:pt idx="18">
                  <c:v>801 - 1300 eurot kuus</c:v>
                </c:pt>
                <c:pt idx="19">
                  <c:v>üle 1300 euro kuus</c:v>
                </c:pt>
              </c:strCache>
            </c:strRef>
          </c:cat>
          <c:val>
            <c:numRef>
              <c:f>Sheet1!$C$2:$C$21</c:f>
              <c:numCache>
                <c:formatCode>General</c:formatCode>
                <c:ptCount val="20"/>
                <c:pt idx="0">
                  <c:v>35</c:v>
                </c:pt>
                <c:pt idx="2">
                  <c:v>31</c:v>
                </c:pt>
                <c:pt idx="3">
                  <c:v>33</c:v>
                </c:pt>
                <c:pt idx="4">
                  <c:v>41</c:v>
                </c:pt>
                <c:pt idx="5">
                  <c:v>38</c:v>
                </c:pt>
                <c:pt idx="7">
                  <c:v>33</c:v>
                </c:pt>
                <c:pt idx="8">
                  <c:v>43</c:v>
                </c:pt>
                <c:pt idx="9">
                  <c:v>43</c:v>
                </c:pt>
                <c:pt idx="10">
                  <c:v>33</c:v>
                </c:pt>
                <c:pt idx="11">
                  <c:v>34</c:v>
                </c:pt>
                <c:pt idx="13">
                  <c:v>35</c:v>
                </c:pt>
                <c:pt idx="14">
                  <c:v>33</c:v>
                </c:pt>
                <c:pt idx="16">
                  <c:v>36</c:v>
                </c:pt>
                <c:pt idx="17">
                  <c:v>35</c:v>
                </c:pt>
                <c:pt idx="18">
                  <c:v>37</c:v>
                </c:pt>
                <c:pt idx="19">
                  <c:v>38</c:v>
                </c:pt>
              </c:numCache>
            </c:numRef>
          </c:val>
          <c:extLst>
            <c:ext xmlns:c16="http://schemas.microsoft.com/office/drawing/2014/chart" uri="{C3380CC4-5D6E-409C-BE32-E72D297353CC}">
              <c16:uniqueId val="{00000005-4763-44D7-B2BB-5B0A049D69DF}"/>
            </c:ext>
          </c:extLst>
        </c:ser>
        <c:dLbls>
          <c:dLblPos val="outEnd"/>
          <c:showLegendKey val="0"/>
          <c:showVal val="1"/>
          <c:showCatName val="0"/>
          <c:showSerName val="0"/>
          <c:showPercent val="0"/>
          <c:showBubbleSize val="0"/>
        </c:dLbls>
        <c:gapWidth val="50"/>
        <c:overlap val="10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1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000">
          <a:solidFill>
            <a:schemeClr val="tx1"/>
          </a:solidFill>
        </a:defRPr>
      </a:pPr>
      <a:endParaRPr lang="et-EE"/>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416858821683014E-2"/>
          <c:y val="5.9663347285151595E-2"/>
          <c:w val="0.77502427448187128"/>
          <c:h val="0.85765033837956084"/>
        </c:manualLayout>
      </c:layout>
      <c:barChart>
        <c:barDir val="bar"/>
        <c:grouping val="stacked"/>
        <c:varyColors val="0"/>
        <c:ser>
          <c:idx val="0"/>
          <c:order val="0"/>
          <c:tx>
            <c:strRef>
              <c:f>Sheet1!$B$1</c:f>
              <c:strCache>
                <c:ptCount val="1"/>
                <c:pt idx="0">
                  <c:v>2 aasta jookul</c:v>
                </c:pt>
              </c:strCache>
            </c:strRef>
          </c:tx>
          <c:spPr>
            <a:solidFill>
              <a:schemeClr val="bg2">
                <a:lumMod val="75000"/>
              </a:schemeClr>
            </a:solidFill>
          </c:spPr>
          <c:invertIfNegative val="0"/>
          <c:dLbls>
            <c:dLbl>
              <c:idx val="0"/>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0-AF78-4B1A-A04C-9A5C95CC5D57}"/>
                </c:ext>
              </c:extLst>
            </c:dLbl>
            <c:dLbl>
              <c:idx val="1"/>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1-AF78-4B1A-A04C-9A5C95CC5D57}"/>
                </c:ext>
              </c:extLst>
            </c:dLbl>
            <c:dLbl>
              <c:idx val="2"/>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2-AF78-4B1A-A04C-9A5C95CC5D57}"/>
                </c:ext>
              </c:extLst>
            </c:dLbl>
            <c:dLbl>
              <c:idx val="3"/>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3-AF78-4B1A-A04C-9A5C95CC5D57}"/>
                </c:ext>
              </c:extLst>
            </c:dLbl>
            <c:dLbl>
              <c:idx val="4"/>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4-AF78-4B1A-A04C-9A5C95CC5D57}"/>
                </c:ext>
              </c:extLst>
            </c:dLbl>
            <c:dLbl>
              <c:idx val="5"/>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5-AF78-4B1A-A04C-9A5C95CC5D57}"/>
                </c:ext>
              </c:extLst>
            </c:dLbl>
            <c:dLbl>
              <c:idx val="6"/>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6-AF78-4B1A-A04C-9A5C95CC5D57}"/>
                </c:ext>
              </c:extLst>
            </c:dLbl>
            <c:dLbl>
              <c:idx val="7"/>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7-AF78-4B1A-A04C-9A5C95CC5D57}"/>
                </c:ext>
              </c:extLst>
            </c:dLbl>
            <c:dLbl>
              <c:idx val="8"/>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8-AF78-4B1A-A04C-9A5C95CC5D57}"/>
                </c:ext>
              </c:extLst>
            </c:dLbl>
            <c:dLbl>
              <c:idx val="9"/>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9-AF78-4B1A-A04C-9A5C95CC5D57}"/>
                </c:ext>
              </c:extLst>
            </c:dLbl>
            <c:dLbl>
              <c:idx val="10"/>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A-AF78-4B1A-A04C-9A5C95CC5D57}"/>
                </c:ext>
              </c:extLst>
            </c:dLbl>
            <c:dLbl>
              <c:idx val="11"/>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B-AF78-4B1A-A04C-9A5C95CC5D57}"/>
                </c:ext>
              </c:extLst>
            </c:dLbl>
            <c:numFmt formatCode="#,##0" sourceLinked="0"/>
            <c:spPr>
              <a:noFill/>
              <a:ln>
                <a:noFill/>
              </a:ln>
              <a:effectLst/>
            </c:spPr>
            <c:txPr>
              <a:bodyPr/>
              <a:lstStyle/>
              <a:p>
                <a:pPr>
                  <a:defRPr>
                    <a:solidFill>
                      <a:schemeClr val="bg1"/>
                    </a:solidFill>
                  </a:defRPr>
                </a:pPr>
                <a:endParaRPr lang="et-E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hasartmängud internetis 2 aasta jooksul</c:v>
                </c:pt>
                <c:pt idx="1">
                  <c:v>Kas Te olete kunagi internetis raha peale mänginud muid mänge raha peale</c:v>
                </c:pt>
                <c:pt idx="2">
                  <c:v>Kas Te olete kunagi internetis raha peale osalenud kihlvedudes või spordiennustustes</c:v>
                </c:pt>
                <c:pt idx="3">
                  <c:v>Kas Te olete kunagi internetis raha peale mänginud kasiinomänge (va pokker)</c:v>
                </c:pt>
                <c:pt idx="4">
                  <c:v>Kas Te olete kunagi internetis raha peale mänginud arvloteriid</c:v>
                </c:pt>
                <c:pt idx="5">
                  <c:v>Kas Te olete kunagi internetis raha peale mänginud pokkerit</c:v>
                </c:pt>
                <c:pt idx="7">
                  <c:v>hasartmängud väljaspool internetti 2 aasta jooksul</c:v>
                </c:pt>
                <c:pt idx="8">
                  <c:v>Kas Te olete kunagi väljaspool internetti raha peale mänginud arv- või kiirloteriid</c:v>
                </c:pt>
                <c:pt idx="9">
                  <c:v>Kas Te olete kunagi väljaspool internetti raha peale mänginud muid mänge</c:v>
                </c:pt>
                <c:pt idx="10">
                  <c:v>Kas Te olete kunagi väljaspool internetti raha peale mänginud mänguautomaatidel väljaspool kasiinot (nt laevadel)</c:v>
                </c:pt>
                <c:pt idx="11">
                  <c:v>Kas Te olete kunagi väljaspool internetti raha peale osalenud kihlvedudes või spordiennustuses (nt nn spordibaaris)</c:v>
                </c:pt>
                <c:pt idx="12">
                  <c:v>Kas Te olete kunagi väljaspool internetti raha peale mänginud kasiinos mänguautomaatidel</c:v>
                </c:pt>
                <c:pt idx="13">
                  <c:v>Kas Te olete kunagi väljaspool internetti raha peale mänginud kasiinos mängulaudadel (va pokker)</c:v>
                </c:pt>
                <c:pt idx="14">
                  <c:v>mänginud kasiinos pokkerit (tournament või cash game)</c:v>
                </c:pt>
              </c:strCache>
            </c:strRef>
          </c:cat>
          <c:val>
            <c:numRef>
              <c:f>Sheet1!$B$2:$B$16</c:f>
              <c:numCache>
                <c:formatCode>General</c:formatCode>
                <c:ptCount val="15"/>
                <c:pt idx="0">
                  <c:v>35</c:v>
                </c:pt>
                <c:pt idx="1">
                  <c:v>10</c:v>
                </c:pt>
                <c:pt idx="2">
                  <c:v>13</c:v>
                </c:pt>
                <c:pt idx="3">
                  <c:v>10</c:v>
                </c:pt>
                <c:pt idx="4">
                  <c:v>22</c:v>
                </c:pt>
                <c:pt idx="5">
                  <c:v>8</c:v>
                </c:pt>
                <c:pt idx="7">
                  <c:v>47</c:v>
                </c:pt>
                <c:pt idx="8">
                  <c:v>38</c:v>
                </c:pt>
                <c:pt idx="9">
                  <c:v>15</c:v>
                </c:pt>
                <c:pt idx="10">
                  <c:v>6</c:v>
                </c:pt>
                <c:pt idx="11">
                  <c:v>4</c:v>
                </c:pt>
                <c:pt idx="12">
                  <c:v>1</c:v>
                </c:pt>
                <c:pt idx="13">
                  <c:v>1</c:v>
                </c:pt>
              </c:numCache>
            </c:numRef>
          </c:val>
          <c:extLst>
            <c:ext xmlns:c16="http://schemas.microsoft.com/office/drawing/2014/chart" uri="{C3380CC4-5D6E-409C-BE32-E72D297353CC}">
              <c16:uniqueId val="{0000000C-AF78-4B1A-A04C-9A5C95CC5D57}"/>
            </c:ext>
          </c:extLst>
        </c:ser>
        <c:ser>
          <c:idx val="1"/>
          <c:order val="1"/>
          <c:tx>
            <c:strRef>
              <c:f>Sheet1!$C$1</c:f>
              <c:strCache>
                <c:ptCount val="1"/>
                <c:pt idx="0">
                  <c:v>üldse kunagi</c:v>
                </c:pt>
              </c:strCache>
            </c:strRef>
          </c:tx>
          <c:spPr>
            <a:solidFill>
              <a:schemeClr val="bg2">
                <a:lumMod val="60000"/>
                <a:lumOff val="40000"/>
              </a:schemeClr>
            </a:solidFill>
          </c:spPr>
          <c:invertIfNegative val="0"/>
          <c:cat>
            <c:strRef>
              <c:f>Sheet1!$A$2:$A$16</c:f>
              <c:strCache>
                <c:ptCount val="15"/>
                <c:pt idx="0">
                  <c:v>hasartmängud internetis 2 aasta jooksul</c:v>
                </c:pt>
                <c:pt idx="1">
                  <c:v>Kas Te olete kunagi internetis raha peale mänginud muid mänge raha peale</c:v>
                </c:pt>
                <c:pt idx="2">
                  <c:v>Kas Te olete kunagi internetis raha peale osalenud kihlvedudes või spordiennustustes</c:v>
                </c:pt>
                <c:pt idx="3">
                  <c:v>Kas Te olete kunagi internetis raha peale mänginud kasiinomänge (va pokker)</c:v>
                </c:pt>
                <c:pt idx="4">
                  <c:v>Kas Te olete kunagi internetis raha peale mänginud arvloteriid</c:v>
                </c:pt>
                <c:pt idx="5">
                  <c:v>Kas Te olete kunagi internetis raha peale mänginud pokkerit</c:v>
                </c:pt>
                <c:pt idx="7">
                  <c:v>hasartmängud väljaspool internetti 2 aasta jooksul</c:v>
                </c:pt>
                <c:pt idx="8">
                  <c:v>Kas Te olete kunagi väljaspool internetti raha peale mänginud arv- või kiirloteriid</c:v>
                </c:pt>
                <c:pt idx="9">
                  <c:v>Kas Te olete kunagi väljaspool internetti raha peale mänginud muid mänge</c:v>
                </c:pt>
                <c:pt idx="10">
                  <c:v>Kas Te olete kunagi väljaspool internetti raha peale mänginud mänguautomaatidel väljaspool kasiinot (nt laevadel)</c:v>
                </c:pt>
                <c:pt idx="11">
                  <c:v>Kas Te olete kunagi väljaspool internetti raha peale osalenud kihlvedudes või spordiennustuses (nt nn spordibaaris)</c:v>
                </c:pt>
                <c:pt idx="12">
                  <c:v>Kas Te olete kunagi väljaspool internetti raha peale mänginud kasiinos mänguautomaatidel</c:v>
                </c:pt>
                <c:pt idx="13">
                  <c:v>Kas Te olete kunagi väljaspool internetti raha peale mänginud kasiinos mängulaudadel (va pokker)</c:v>
                </c:pt>
                <c:pt idx="14">
                  <c:v>mänginud kasiinos pokkerit (tournament või cash game)</c:v>
                </c:pt>
              </c:strCache>
            </c:strRef>
          </c:cat>
          <c:val>
            <c:numRef>
              <c:f>Sheet1!$C$2:$C$16</c:f>
              <c:numCache>
                <c:formatCode>General</c:formatCode>
                <c:ptCount val="15"/>
                <c:pt idx="0">
                  <c:v>6</c:v>
                </c:pt>
                <c:pt idx="1">
                  <c:v>4</c:v>
                </c:pt>
                <c:pt idx="2">
                  <c:v>4</c:v>
                </c:pt>
                <c:pt idx="3">
                  <c:v>6</c:v>
                </c:pt>
                <c:pt idx="4">
                  <c:v>4</c:v>
                </c:pt>
                <c:pt idx="5">
                  <c:v>6</c:v>
                </c:pt>
                <c:pt idx="7">
                  <c:v>12</c:v>
                </c:pt>
                <c:pt idx="8">
                  <c:v>11</c:v>
                </c:pt>
                <c:pt idx="9">
                  <c:v>3</c:v>
                </c:pt>
                <c:pt idx="10">
                  <c:v>10</c:v>
                </c:pt>
                <c:pt idx="11">
                  <c:v>2</c:v>
                </c:pt>
                <c:pt idx="12">
                  <c:v>1</c:v>
                </c:pt>
                <c:pt idx="13">
                  <c:v>1</c:v>
                </c:pt>
              </c:numCache>
            </c:numRef>
          </c:val>
          <c:extLst>
            <c:ext xmlns:c16="http://schemas.microsoft.com/office/drawing/2014/chart" uri="{C3380CC4-5D6E-409C-BE32-E72D297353CC}">
              <c16:uniqueId val="{0000000D-AF78-4B1A-A04C-9A5C95CC5D57}"/>
            </c:ext>
          </c:extLst>
        </c:ser>
        <c:ser>
          <c:idx val="2"/>
          <c:order val="2"/>
          <c:tx>
            <c:strRef>
              <c:f>Sheet1!$D$1</c:f>
              <c:strCache>
                <c:ptCount val="1"/>
                <c:pt idx="0">
                  <c:v>üldse kunagi2</c:v>
                </c:pt>
              </c:strCache>
            </c:strRef>
          </c:tx>
          <c:spPr>
            <a:noFill/>
          </c:spPr>
          <c:invertIfNegative val="0"/>
          <c:dLbls>
            <c:dLbl>
              <c:idx val="0"/>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E-AF78-4B1A-A04C-9A5C95CC5D57}"/>
                </c:ext>
              </c:extLst>
            </c:dLbl>
            <c:dLbl>
              <c:idx val="1"/>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F-AF78-4B1A-A04C-9A5C95CC5D57}"/>
                </c:ext>
              </c:extLst>
            </c:dLbl>
            <c:dLbl>
              <c:idx val="2"/>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0-AF78-4B1A-A04C-9A5C95CC5D57}"/>
                </c:ext>
              </c:extLst>
            </c:dLbl>
            <c:dLbl>
              <c:idx val="3"/>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1-AF78-4B1A-A04C-9A5C95CC5D57}"/>
                </c:ext>
              </c:extLst>
            </c:dLbl>
            <c:dLbl>
              <c:idx val="4"/>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2-AF78-4B1A-A04C-9A5C95CC5D57}"/>
                </c:ext>
              </c:extLst>
            </c:dLbl>
            <c:dLbl>
              <c:idx val="5"/>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3-AF78-4B1A-A04C-9A5C95CC5D57}"/>
                </c:ext>
              </c:extLst>
            </c:dLbl>
            <c:dLbl>
              <c:idx val="6"/>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4-AF78-4B1A-A04C-9A5C95CC5D57}"/>
                </c:ext>
              </c:extLst>
            </c:dLbl>
            <c:dLbl>
              <c:idx val="7"/>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5-AF78-4B1A-A04C-9A5C95CC5D57}"/>
                </c:ext>
              </c:extLst>
            </c:dLbl>
            <c:dLbl>
              <c:idx val="8"/>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6-AF78-4B1A-A04C-9A5C95CC5D57}"/>
                </c:ext>
              </c:extLst>
            </c:dLbl>
            <c:dLbl>
              <c:idx val="9"/>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7-AF78-4B1A-A04C-9A5C95CC5D57}"/>
                </c:ext>
              </c:extLst>
            </c:dLbl>
            <c:dLbl>
              <c:idx val="10"/>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8-AF78-4B1A-A04C-9A5C95CC5D57}"/>
                </c:ext>
              </c:extLst>
            </c:dLbl>
            <c:dLbl>
              <c:idx val="11"/>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9-AF78-4B1A-A04C-9A5C95CC5D57}"/>
                </c:ext>
              </c:extLst>
            </c:dLbl>
            <c:numFmt formatCode="#,##0"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hasartmängud internetis 2 aasta jooksul</c:v>
                </c:pt>
                <c:pt idx="1">
                  <c:v>Kas Te olete kunagi internetis raha peale mänginud muid mänge raha peale</c:v>
                </c:pt>
                <c:pt idx="2">
                  <c:v>Kas Te olete kunagi internetis raha peale osalenud kihlvedudes või spordiennustustes</c:v>
                </c:pt>
                <c:pt idx="3">
                  <c:v>Kas Te olete kunagi internetis raha peale mänginud kasiinomänge (va pokker)</c:v>
                </c:pt>
                <c:pt idx="4">
                  <c:v>Kas Te olete kunagi internetis raha peale mänginud arvloteriid</c:v>
                </c:pt>
                <c:pt idx="5">
                  <c:v>Kas Te olete kunagi internetis raha peale mänginud pokkerit</c:v>
                </c:pt>
                <c:pt idx="7">
                  <c:v>hasartmängud väljaspool internetti 2 aasta jooksul</c:v>
                </c:pt>
                <c:pt idx="8">
                  <c:v>Kas Te olete kunagi väljaspool internetti raha peale mänginud arv- või kiirloteriid</c:v>
                </c:pt>
                <c:pt idx="9">
                  <c:v>Kas Te olete kunagi väljaspool internetti raha peale mänginud muid mänge</c:v>
                </c:pt>
                <c:pt idx="10">
                  <c:v>Kas Te olete kunagi väljaspool internetti raha peale mänginud mänguautomaatidel väljaspool kasiinot (nt laevadel)</c:v>
                </c:pt>
                <c:pt idx="11">
                  <c:v>Kas Te olete kunagi väljaspool internetti raha peale osalenud kihlvedudes või spordiennustuses (nt nn spordibaaris)</c:v>
                </c:pt>
                <c:pt idx="12">
                  <c:v>Kas Te olete kunagi väljaspool internetti raha peale mänginud kasiinos mänguautomaatidel</c:v>
                </c:pt>
                <c:pt idx="13">
                  <c:v>Kas Te olete kunagi väljaspool internetti raha peale mänginud kasiinos mängulaudadel (va pokker)</c:v>
                </c:pt>
                <c:pt idx="14">
                  <c:v>mänginud kasiinos pokkerit (tournament või cash game)</c:v>
                </c:pt>
              </c:strCache>
            </c:strRef>
          </c:cat>
          <c:val>
            <c:numRef>
              <c:f>Sheet1!$D$2:$D$16</c:f>
              <c:numCache>
                <c:formatCode>General</c:formatCode>
                <c:ptCount val="15"/>
                <c:pt idx="0">
                  <c:v>41</c:v>
                </c:pt>
                <c:pt idx="1">
                  <c:v>14</c:v>
                </c:pt>
                <c:pt idx="2">
                  <c:v>17</c:v>
                </c:pt>
                <c:pt idx="3">
                  <c:v>16</c:v>
                </c:pt>
                <c:pt idx="4">
                  <c:v>26</c:v>
                </c:pt>
                <c:pt idx="5">
                  <c:v>14</c:v>
                </c:pt>
                <c:pt idx="7">
                  <c:v>59</c:v>
                </c:pt>
                <c:pt idx="8">
                  <c:v>49</c:v>
                </c:pt>
                <c:pt idx="9">
                  <c:v>18</c:v>
                </c:pt>
                <c:pt idx="10">
                  <c:v>16</c:v>
                </c:pt>
                <c:pt idx="11">
                  <c:v>6</c:v>
                </c:pt>
                <c:pt idx="12">
                  <c:v>2</c:v>
                </c:pt>
                <c:pt idx="13">
                  <c:v>2</c:v>
                </c:pt>
              </c:numCache>
            </c:numRef>
          </c:val>
          <c:extLst>
            <c:ext xmlns:c16="http://schemas.microsoft.com/office/drawing/2014/chart" uri="{C3380CC4-5D6E-409C-BE32-E72D297353CC}">
              <c16:uniqueId val="{0000001A-AF78-4B1A-A04C-9A5C95CC5D57}"/>
            </c:ext>
          </c:extLst>
        </c:ser>
        <c:dLbls>
          <c:showLegendKey val="0"/>
          <c:showVal val="0"/>
          <c:showCatName val="0"/>
          <c:showSerName val="0"/>
          <c:showPercent val="0"/>
          <c:showBubbleSize val="0"/>
        </c:dLbls>
        <c:gapWidth val="50"/>
        <c:overlap val="100"/>
        <c:axId val="511659232"/>
        <c:axId val="511652960"/>
      </c:barChart>
      <c:catAx>
        <c:axId val="511659232"/>
        <c:scaling>
          <c:orientation val="maxMin"/>
        </c:scaling>
        <c:delete val="1"/>
        <c:axPos val="l"/>
        <c:numFmt formatCode="General" sourceLinked="0"/>
        <c:majorTickMark val="out"/>
        <c:minorTickMark val="none"/>
        <c:tickLblPos val="nextTo"/>
        <c:crossAx val="511652960"/>
        <c:crosses val="autoZero"/>
        <c:auto val="1"/>
        <c:lblAlgn val="ctr"/>
        <c:lblOffset val="100"/>
        <c:noMultiLvlLbl val="0"/>
      </c:catAx>
      <c:valAx>
        <c:axId val="511652960"/>
        <c:scaling>
          <c:orientation val="minMax"/>
          <c:max val="100"/>
          <c:min val="0"/>
        </c:scaling>
        <c:delete val="0"/>
        <c:axPos val="t"/>
        <c:numFmt formatCode="0\%" sourceLinked="0"/>
        <c:majorTickMark val="none"/>
        <c:minorTickMark val="none"/>
        <c:tickLblPos val="high"/>
        <c:spPr>
          <a:ln>
            <a:noFill/>
          </a:ln>
        </c:spPr>
        <c:txPr>
          <a:bodyPr/>
          <a:lstStyle/>
          <a:p>
            <a:pPr>
              <a:defRPr>
                <a:latin typeface="Arial"/>
                <a:ea typeface="Arial"/>
                <a:cs typeface="Arial"/>
              </a:defRPr>
            </a:pPr>
            <a:endParaRPr lang="et-EE"/>
          </a:p>
        </c:txPr>
        <c:crossAx val="511659232"/>
        <c:crosses val="autoZero"/>
        <c:crossBetween val="between"/>
      </c:valAx>
    </c:plotArea>
    <c:legend>
      <c:legendPos val="t"/>
      <c:legendEntry>
        <c:idx val="0"/>
        <c:txPr>
          <a:bodyPr/>
          <a:lstStyle/>
          <a:p>
            <a:pPr>
              <a:defRPr>
                <a:latin typeface="Arial"/>
                <a:ea typeface="Arial"/>
                <a:cs typeface="Arial"/>
              </a:defRPr>
            </a:pPr>
            <a:endParaRPr lang="et-EE"/>
          </a:p>
        </c:txPr>
      </c:legendEntry>
      <c:legendEntry>
        <c:idx val="1"/>
        <c:txPr>
          <a:bodyPr/>
          <a:lstStyle/>
          <a:p>
            <a:pPr>
              <a:defRPr>
                <a:latin typeface="Arial"/>
                <a:ea typeface="Arial"/>
                <a:cs typeface="Arial"/>
              </a:defRPr>
            </a:pPr>
            <a:endParaRPr lang="et-EE"/>
          </a:p>
        </c:txPr>
      </c:legendEntry>
      <c:legendEntry>
        <c:idx val="2"/>
        <c:delete val="1"/>
      </c:legendEntry>
      <c:layout>
        <c:manualLayout>
          <c:xMode val="edge"/>
          <c:yMode val="edge"/>
          <c:x val="4.9999827534764681E-2"/>
          <c:y val="9.5524010624476307E-3"/>
          <c:w val="0.9033816402826701"/>
          <c:h val="4.7963332820194729E-2"/>
        </c:manualLayout>
      </c:layout>
      <c:overlay val="0"/>
      <c:spPr>
        <a:noFill/>
      </c:spPr>
    </c:legend>
    <c:plotVisOnly val="1"/>
    <c:dispBlanksAs val="gap"/>
    <c:showDLblsOverMax val="0"/>
  </c:chart>
  <c:txPr>
    <a:bodyPr/>
    <a:lstStyle/>
    <a:p>
      <a:pPr>
        <a:defRPr sz="1000"/>
      </a:pPr>
      <a:endParaRPr lang="et-E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416858821683014E-2"/>
          <c:y val="5.9663347285151595E-2"/>
          <c:w val="0.77502427448187128"/>
          <c:h val="0.8636179418111678"/>
        </c:manualLayout>
      </c:layout>
      <c:barChart>
        <c:barDir val="bar"/>
        <c:grouping val="stacked"/>
        <c:varyColors val="0"/>
        <c:ser>
          <c:idx val="0"/>
          <c:order val="0"/>
          <c:tx>
            <c:strRef>
              <c:f>Sheet1!$B$1</c:f>
              <c:strCache>
                <c:ptCount val="1"/>
                <c:pt idx="0">
                  <c:v>2 aasta jookul</c:v>
                </c:pt>
              </c:strCache>
            </c:strRef>
          </c:tx>
          <c:spPr>
            <a:solidFill>
              <a:schemeClr val="bg2">
                <a:lumMod val="75000"/>
              </a:schemeClr>
            </a:solidFill>
          </c:spPr>
          <c:invertIfNegative val="0"/>
          <c:dLbls>
            <c:dLbl>
              <c:idx val="0"/>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0-B871-4A62-B779-676A7B621D4A}"/>
                </c:ext>
              </c:extLst>
            </c:dLbl>
            <c:dLbl>
              <c:idx val="1"/>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1-B871-4A62-B779-676A7B621D4A}"/>
                </c:ext>
              </c:extLst>
            </c:dLbl>
            <c:dLbl>
              <c:idx val="2"/>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2-B871-4A62-B779-676A7B621D4A}"/>
                </c:ext>
              </c:extLst>
            </c:dLbl>
            <c:dLbl>
              <c:idx val="3"/>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3-B871-4A62-B779-676A7B621D4A}"/>
                </c:ext>
              </c:extLst>
            </c:dLbl>
            <c:dLbl>
              <c:idx val="4"/>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4-B871-4A62-B779-676A7B621D4A}"/>
                </c:ext>
              </c:extLst>
            </c:dLbl>
            <c:dLbl>
              <c:idx val="5"/>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5-B871-4A62-B779-676A7B621D4A}"/>
                </c:ext>
              </c:extLst>
            </c:dLbl>
            <c:dLbl>
              <c:idx val="6"/>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6-B871-4A62-B779-676A7B621D4A}"/>
                </c:ext>
              </c:extLst>
            </c:dLbl>
            <c:dLbl>
              <c:idx val="7"/>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7-B871-4A62-B779-676A7B621D4A}"/>
                </c:ext>
              </c:extLst>
            </c:dLbl>
            <c:dLbl>
              <c:idx val="8"/>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8-B871-4A62-B779-676A7B621D4A}"/>
                </c:ext>
              </c:extLst>
            </c:dLbl>
            <c:dLbl>
              <c:idx val="9"/>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9-B871-4A62-B779-676A7B621D4A}"/>
                </c:ext>
              </c:extLst>
            </c:dLbl>
            <c:dLbl>
              <c:idx val="10"/>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A-B871-4A62-B779-676A7B621D4A}"/>
                </c:ext>
              </c:extLst>
            </c:dLbl>
            <c:dLbl>
              <c:idx val="11"/>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B-B871-4A62-B779-676A7B621D4A}"/>
                </c:ext>
              </c:extLst>
            </c:dLbl>
            <c:numFmt formatCode="#,##0" sourceLinked="0"/>
            <c:spPr>
              <a:noFill/>
              <a:ln>
                <a:noFill/>
              </a:ln>
              <a:effectLst/>
            </c:spPr>
            <c:txPr>
              <a:bodyPr/>
              <a:lstStyle/>
              <a:p>
                <a:pPr>
                  <a:defRPr>
                    <a:solidFill>
                      <a:schemeClr val="bg1"/>
                    </a:solidFill>
                  </a:defRPr>
                </a:pPr>
                <a:endParaRPr lang="et-E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hasartmängud internetis 2 aasta jooksul</c:v>
                </c:pt>
                <c:pt idx="1">
                  <c:v>Kas Te olete kunagi internetis raha peale ... mänginud arvloteriid</c:v>
                </c:pt>
                <c:pt idx="2">
                  <c:v>Kas Te olete kunagi internetis raha peale ... mänginud kasiinomänge (va pokker)</c:v>
                </c:pt>
                <c:pt idx="3">
                  <c:v>Kas Te olete kunagi internetis raha peale ... osalenud kihlvedudes või spordiennustustes</c:v>
                </c:pt>
                <c:pt idx="4">
                  <c:v>Kas Te olete kunagi internetis raha peale ... mänginud pokkerit</c:v>
                </c:pt>
                <c:pt idx="5">
                  <c:v>Kas Te olete kunagi internetis raha peale ... mänginud muid mänge raha peale</c:v>
                </c:pt>
                <c:pt idx="7">
                  <c:v>hasartmängud väljaspool internetti 2 aasta jooksul</c:v>
                </c:pt>
                <c:pt idx="8">
                  <c:v>Kas Te olete kunagi väljaspool internetti raha peale... mänginud kasiinos mängulaudadel (va pokker)</c:v>
                </c:pt>
                <c:pt idx="9">
                  <c:v>Kas Te olete kunagi väljaspool internetti raha peale... mänginud kasiinos mänguautomaatidel</c:v>
                </c:pt>
                <c:pt idx="10">
                  <c:v>Kas Te olete kunagi väljaspool internetti raha peale... mänginud mänguautomaatidel väljaspool kasiinot (nt laevadel)</c:v>
                </c:pt>
                <c:pt idx="11">
                  <c:v>Kas Te olete kunagi väljaspool internetti raha peale... mänginud kasiinos pokkerit (tournament või cash game)</c:v>
                </c:pt>
                <c:pt idx="12">
                  <c:v>Kas Te olete kunagi väljaspool internetti raha peale... mänginud arv- või kiirloteriid</c:v>
                </c:pt>
                <c:pt idx="13">
                  <c:v>Kas Te olete kunagi väljaspool internetti raha peale... osalenud kihlvedudes või spordiennustuses (nt nn spordibaaris)</c:v>
                </c:pt>
                <c:pt idx="14">
                  <c:v>Kas Te olete kunagi väljaspool internetti raha peale... mänginud muid mänge</c:v>
                </c:pt>
              </c:strCache>
            </c:strRef>
          </c:cat>
          <c:val>
            <c:numRef>
              <c:f>Sheet1!$B$2:$B$16</c:f>
              <c:numCache>
                <c:formatCode>General</c:formatCode>
                <c:ptCount val="15"/>
                <c:pt idx="0">
                  <c:v>31</c:v>
                </c:pt>
                <c:pt idx="1">
                  <c:v>26</c:v>
                </c:pt>
                <c:pt idx="2">
                  <c:v>6</c:v>
                </c:pt>
                <c:pt idx="3">
                  <c:v>5</c:v>
                </c:pt>
                <c:pt idx="4">
                  <c:v>3</c:v>
                </c:pt>
                <c:pt idx="5">
                  <c:v>4</c:v>
                </c:pt>
                <c:pt idx="7">
                  <c:v>35</c:v>
                </c:pt>
                <c:pt idx="8">
                  <c:v>30</c:v>
                </c:pt>
                <c:pt idx="9">
                  <c:v>4</c:v>
                </c:pt>
                <c:pt idx="10">
                  <c:v>3</c:v>
                </c:pt>
                <c:pt idx="11">
                  <c:v>7</c:v>
                </c:pt>
                <c:pt idx="12">
                  <c:v>2</c:v>
                </c:pt>
                <c:pt idx="13">
                  <c:v>2</c:v>
                </c:pt>
                <c:pt idx="14">
                  <c:v>1</c:v>
                </c:pt>
              </c:numCache>
            </c:numRef>
          </c:val>
          <c:extLst>
            <c:ext xmlns:c16="http://schemas.microsoft.com/office/drawing/2014/chart" uri="{C3380CC4-5D6E-409C-BE32-E72D297353CC}">
              <c16:uniqueId val="{0000000C-B871-4A62-B779-676A7B621D4A}"/>
            </c:ext>
          </c:extLst>
        </c:ser>
        <c:ser>
          <c:idx val="1"/>
          <c:order val="1"/>
          <c:tx>
            <c:strRef>
              <c:f>Sheet1!$C$1</c:f>
              <c:strCache>
                <c:ptCount val="1"/>
                <c:pt idx="0">
                  <c:v>üldse kunagi</c:v>
                </c:pt>
              </c:strCache>
            </c:strRef>
          </c:tx>
          <c:spPr>
            <a:solidFill>
              <a:schemeClr val="bg2">
                <a:lumMod val="60000"/>
                <a:lumOff val="40000"/>
              </a:schemeClr>
            </a:solidFill>
          </c:spPr>
          <c:invertIfNegative val="0"/>
          <c:cat>
            <c:strRef>
              <c:f>Sheet1!$A$2:$A$16</c:f>
              <c:strCache>
                <c:ptCount val="15"/>
                <c:pt idx="0">
                  <c:v>hasartmängud internetis 2 aasta jooksul</c:v>
                </c:pt>
                <c:pt idx="1">
                  <c:v>Kas Te olete kunagi internetis raha peale ... mänginud arvloteriid</c:v>
                </c:pt>
                <c:pt idx="2">
                  <c:v>Kas Te olete kunagi internetis raha peale ... mänginud kasiinomänge (va pokker)</c:v>
                </c:pt>
                <c:pt idx="3">
                  <c:v>Kas Te olete kunagi internetis raha peale ... osalenud kihlvedudes või spordiennustustes</c:v>
                </c:pt>
                <c:pt idx="4">
                  <c:v>Kas Te olete kunagi internetis raha peale ... mänginud pokkerit</c:v>
                </c:pt>
                <c:pt idx="5">
                  <c:v>Kas Te olete kunagi internetis raha peale ... mänginud muid mänge raha peale</c:v>
                </c:pt>
                <c:pt idx="7">
                  <c:v>hasartmängud väljaspool internetti 2 aasta jooksul</c:v>
                </c:pt>
                <c:pt idx="8">
                  <c:v>Kas Te olete kunagi väljaspool internetti raha peale... mänginud kasiinos mängulaudadel (va pokker)</c:v>
                </c:pt>
                <c:pt idx="9">
                  <c:v>Kas Te olete kunagi väljaspool internetti raha peale... mänginud kasiinos mänguautomaatidel</c:v>
                </c:pt>
                <c:pt idx="10">
                  <c:v>Kas Te olete kunagi väljaspool internetti raha peale... mänginud mänguautomaatidel väljaspool kasiinot (nt laevadel)</c:v>
                </c:pt>
                <c:pt idx="11">
                  <c:v>Kas Te olete kunagi väljaspool internetti raha peale... mänginud kasiinos pokkerit (tournament või cash game)</c:v>
                </c:pt>
                <c:pt idx="12">
                  <c:v>Kas Te olete kunagi väljaspool internetti raha peale... mänginud arv- või kiirloteriid</c:v>
                </c:pt>
                <c:pt idx="13">
                  <c:v>Kas Te olete kunagi väljaspool internetti raha peale... osalenud kihlvedudes või spordiennustuses (nt nn spordibaaris)</c:v>
                </c:pt>
                <c:pt idx="14">
                  <c:v>Kas Te olete kunagi väljaspool internetti raha peale... mänginud muid mänge</c:v>
                </c:pt>
              </c:strCache>
            </c:strRef>
          </c:cat>
          <c:val>
            <c:numRef>
              <c:f>Sheet1!$C$2:$C$16</c:f>
              <c:numCache>
                <c:formatCode>General</c:formatCode>
                <c:ptCount val="15"/>
                <c:pt idx="0">
                  <c:v>9</c:v>
                </c:pt>
                <c:pt idx="1">
                  <c:v>7</c:v>
                </c:pt>
                <c:pt idx="2">
                  <c:v>6</c:v>
                </c:pt>
                <c:pt idx="3">
                  <c:v>4</c:v>
                </c:pt>
                <c:pt idx="4">
                  <c:v>5</c:v>
                </c:pt>
                <c:pt idx="5">
                  <c:v>3</c:v>
                </c:pt>
                <c:pt idx="7">
                  <c:v>24</c:v>
                </c:pt>
                <c:pt idx="8">
                  <c:v>21</c:v>
                </c:pt>
                <c:pt idx="9">
                  <c:v>15</c:v>
                </c:pt>
                <c:pt idx="10">
                  <c:v>13</c:v>
                </c:pt>
                <c:pt idx="11">
                  <c:v>5</c:v>
                </c:pt>
                <c:pt idx="12">
                  <c:v>7</c:v>
                </c:pt>
                <c:pt idx="13">
                  <c:v>3</c:v>
                </c:pt>
                <c:pt idx="14">
                  <c:v>2</c:v>
                </c:pt>
              </c:numCache>
            </c:numRef>
          </c:val>
          <c:extLst>
            <c:ext xmlns:c16="http://schemas.microsoft.com/office/drawing/2014/chart" uri="{C3380CC4-5D6E-409C-BE32-E72D297353CC}">
              <c16:uniqueId val="{0000000D-B871-4A62-B779-676A7B621D4A}"/>
            </c:ext>
          </c:extLst>
        </c:ser>
        <c:ser>
          <c:idx val="2"/>
          <c:order val="2"/>
          <c:tx>
            <c:strRef>
              <c:f>Sheet1!$D$1</c:f>
              <c:strCache>
                <c:ptCount val="1"/>
                <c:pt idx="0">
                  <c:v>üldse kunagi2</c:v>
                </c:pt>
              </c:strCache>
            </c:strRef>
          </c:tx>
          <c:spPr>
            <a:noFill/>
          </c:spPr>
          <c:invertIfNegative val="0"/>
          <c:dLbls>
            <c:dLbl>
              <c:idx val="0"/>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E-B871-4A62-B779-676A7B621D4A}"/>
                </c:ext>
              </c:extLst>
            </c:dLbl>
            <c:dLbl>
              <c:idx val="1"/>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F-B871-4A62-B779-676A7B621D4A}"/>
                </c:ext>
              </c:extLst>
            </c:dLbl>
            <c:dLbl>
              <c:idx val="2"/>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0-B871-4A62-B779-676A7B621D4A}"/>
                </c:ext>
              </c:extLst>
            </c:dLbl>
            <c:dLbl>
              <c:idx val="3"/>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1-B871-4A62-B779-676A7B621D4A}"/>
                </c:ext>
              </c:extLst>
            </c:dLbl>
            <c:dLbl>
              <c:idx val="4"/>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2-B871-4A62-B779-676A7B621D4A}"/>
                </c:ext>
              </c:extLst>
            </c:dLbl>
            <c:dLbl>
              <c:idx val="5"/>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3-B871-4A62-B779-676A7B621D4A}"/>
                </c:ext>
              </c:extLst>
            </c:dLbl>
            <c:dLbl>
              <c:idx val="6"/>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4-B871-4A62-B779-676A7B621D4A}"/>
                </c:ext>
              </c:extLst>
            </c:dLbl>
            <c:dLbl>
              <c:idx val="7"/>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5-B871-4A62-B779-676A7B621D4A}"/>
                </c:ext>
              </c:extLst>
            </c:dLbl>
            <c:dLbl>
              <c:idx val="8"/>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6-B871-4A62-B779-676A7B621D4A}"/>
                </c:ext>
              </c:extLst>
            </c:dLbl>
            <c:dLbl>
              <c:idx val="9"/>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7-B871-4A62-B779-676A7B621D4A}"/>
                </c:ext>
              </c:extLst>
            </c:dLbl>
            <c:dLbl>
              <c:idx val="10"/>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8-B871-4A62-B779-676A7B621D4A}"/>
                </c:ext>
              </c:extLst>
            </c:dLbl>
            <c:dLbl>
              <c:idx val="11"/>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9-B871-4A62-B779-676A7B621D4A}"/>
                </c:ext>
              </c:extLst>
            </c:dLbl>
            <c:numFmt formatCode="#,##0"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hasartmängud internetis 2 aasta jooksul</c:v>
                </c:pt>
                <c:pt idx="1">
                  <c:v>Kas Te olete kunagi internetis raha peale ... mänginud arvloteriid</c:v>
                </c:pt>
                <c:pt idx="2">
                  <c:v>Kas Te olete kunagi internetis raha peale ... mänginud kasiinomänge (va pokker)</c:v>
                </c:pt>
                <c:pt idx="3">
                  <c:v>Kas Te olete kunagi internetis raha peale ... osalenud kihlvedudes või spordiennustustes</c:v>
                </c:pt>
                <c:pt idx="4">
                  <c:v>Kas Te olete kunagi internetis raha peale ... mänginud pokkerit</c:v>
                </c:pt>
                <c:pt idx="5">
                  <c:v>Kas Te olete kunagi internetis raha peale ... mänginud muid mänge raha peale</c:v>
                </c:pt>
                <c:pt idx="7">
                  <c:v>hasartmängud väljaspool internetti 2 aasta jooksul</c:v>
                </c:pt>
                <c:pt idx="8">
                  <c:v>Kas Te olete kunagi väljaspool internetti raha peale... mänginud kasiinos mängulaudadel (va pokker)</c:v>
                </c:pt>
                <c:pt idx="9">
                  <c:v>Kas Te olete kunagi väljaspool internetti raha peale... mänginud kasiinos mänguautomaatidel</c:v>
                </c:pt>
                <c:pt idx="10">
                  <c:v>Kas Te olete kunagi väljaspool internetti raha peale... mänginud mänguautomaatidel väljaspool kasiinot (nt laevadel)</c:v>
                </c:pt>
                <c:pt idx="11">
                  <c:v>Kas Te olete kunagi väljaspool internetti raha peale... mänginud kasiinos pokkerit (tournament või cash game)</c:v>
                </c:pt>
                <c:pt idx="12">
                  <c:v>Kas Te olete kunagi väljaspool internetti raha peale... mänginud arv- või kiirloteriid</c:v>
                </c:pt>
                <c:pt idx="13">
                  <c:v>Kas Te olete kunagi väljaspool internetti raha peale... osalenud kihlvedudes või spordiennustuses (nt nn spordibaaris)</c:v>
                </c:pt>
                <c:pt idx="14">
                  <c:v>Kas Te olete kunagi väljaspool internetti raha peale... mänginud muid mänge</c:v>
                </c:pt>
              </c:strCache>
            </c:strRef>
          </c:cat>
          <c:val>
            <c:numRef>
              <c:f>Sheet1!$D$2:$D$16</c:f>
              <c:numCache>
                <c:formatCode>General</c:formatCode>
                <c:ptCount val="15"/>
                <c:pt idx="0">
                  <c:v>40</c:v>
                </c:pt>
                <c:pt idx="1">
                  <c:v>33</c:v>
                </c:pt>
                <c:pt idx="2">
                  <c:v>12</c:v>
                </c:pt>
                <c:pt idx="3">
                  <c:v>9</c:v>
                </c:pt>
                <c:pt idx="4">
                  <c:v>8</c:v>
                </c:pt>
                <c:pt idx="5">
                  <c:v>7</c:v>
                </c:pt>
                <c:pt idx="7">
                  <c:v>59</c:v>
                </c:pt>
                <c:pt idx="8">
                  <c:v>51</c:v>
                </c:pt>
                <c:pt idx="9">
                  <c:v>19</c:v>
                </c:pt>
                <c:pt idx="10">
                  <c:v>16</c:v>
                </c:pt>
                <c:pt idx="11">
                  <c:v>12</c:v>
                </c:pt>
                <c:pt idx="12">
                  <c:v>9</c:v>
                </c:pt>
                <c:pt idx="13">
                  <c:v>5</c:v>
                </c:pt>
                <c:pt idx="14">
                  <c:v>3</c:v>
                </c:pt>
              </c:numCache>
            </c:numRef>
          </c:val>
          <c:extLst>
            <c:ext xmlns:c16="http://schemas.microsoft.com/office/drawing/2014/chart" uri="{C3380CC4-5D6E-409C-BE32-E72D297353CC}">
              <c16:uniqueId val="{0000001A-B871-4A62-B779-676A7B621D4A}"/>
            </c:ext>
          </c:extLst>
        </c:ser>
        <c:dLbls>
          <c:showLegendKey val="0"/>
          <c:showVal val="0"/>
          <c:showCatName val="0"/>
          <c:showSerName val="0"/>
          <c:showPercent val="0"/>
          <c:showBubbleSize val="0"/>
        </c:dLbls>
        <c:gapWidth val="50"/>
        <c:overlap val="100"/>
        <c:axId val="511659232"/>
        <c:axId val="511652960"/>
      </c:barChart>
      <c:catAx>
        <c:axId val="511659232"/>
        <c:scaling>
          <c:orientation val="maxMin"/>
        </c:scaling>
        <c:delete val="1"/>
        <c:axPos val="l"/>
        <c:numFmt formatCode="General" sourceLinked="0"/>
        <c:majorTickMark val="out"/>
        <c:minorTickMark val="none"/>
        <c:tickLblPos val="nextTo"/>
        <c:crossAx val="511652960"/>
        <c:crosses val="autoZero"/>
        <c:auto val="1"/>
        <c:lblAlgn val="ctr"/>
        <c:lblOffset val="100"/>
        <c:noMultiLvlLbl val="0"/>
      </c:catAx>
      <c:valAx>
        <c:axId val="511652960"/>
        <c:scaling>
          <c:orientation val="minMax"/>
          <c:max val="100"/>
          <c:min val="0"/>
        </c:scaling>
        <c:delete val="0"/>
        <c:axPos val="t"/>
        <c:numFmt formatCode="0\%" sourceLinked="0"/>
        <c:majorTickMark val="none"/>
        <c:minorTickMark val="none"/>
        <c:tickLblPos val="high"/>
        <c:spPr>
          <a:ln>
            <a:noFill/>
          </a:ln>
        </c:spPr>
        <c:txPr>
          <a:bodyPr/>
          <a:lstStyle/>
          <a:p>
            <a:pPr>
              <a:defRPr>
                <a:latin typeface="Arial"/>
                <a:ea typeface="Arial"/>
                <a:cs typeface="Arial"/>
              </a:defRPr>
            </a:pPr>
            <a:endParaRPr lang="et-EE"/>
          </a:p>
        </c:txPr>
        <c:crossAx val="511659232"/>
        <c:crosses val="autoZero"/>
        <c:crossBetween val="between"/>
      </c:valAx>
    </c:plotArea>
    <c:legend>
      <c:legendPos val="t"/>
      <c:legendEntry>
        <c:idx val="0"/>
        <c:txPr>
          <a:bodyPr/>
          <a:lstStyle/>
          <a:p>
            <a:pPr>
              <a:defRPr>
                <a:latin typeface="Arial"/>
                <a:ea typeface="Arial"/>
                <a:cs typeface="Arial"/>
              </a:defRPr>
            </a:pPr>
            <a:endParaRPr lang="et-EE"/>
          </a:p>
        </c:txPr>
      </c:legendEntry>
      <c:legendEntry>
        <c:idx val="1"/>
        <c:txPr>
          <a:bodyPr/>
          <a:lstStyle/>
          <a:p>
            <a:pPr>
              <a:defRPr>
                <a:latin typeface="Arial"/>
                <a:ea typeface="Arial"/>
                <a:cs typeface="Arial"/>
              </a:defRPr>
            </a:pPr>
            <a:endParaRPr lang="et-EE"/>
          </a:p>
        </c:txPr>
      </c:legendEntry>
      <c:legendEntry>
        <c:idx val="2"/>
        <c:delete val="1"/>
      </c:legendEntry>
      <c:layout>
        <c:manualLayout>
          <c:xMode val="edge"/>
          <c:yMode val="edge"/>
          <c:x val="4.9999827534764681E-2"/>
          <c:y val="9.5524010624476307E-3"/>
          <c:w val="0.86235542180628877"/>
          <c:h val="4.7963332820194729E-2"/>
        </c:manualLayout>
      </c:layout>
      <c:overlay val="0"/>
      <c:spPr>
        <a:noFill/>
      </c:spPr>
    </c:legend>
    <c:plotVisOnly val="1"/>
    <c:dispBlanksAs val="gap"/>
    <c:showDLblsOverMax val="0"/>
  </c:chart>
  <c:txPr>
    <a:bodyPr/>
    <a:lstStyle/>
    <a:p>
      <a:pPr>
        <a:defRPr sz="1000"/>
      </a:pPr>
      <a:endParaRPr lang="et-EE"/>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416858821683014E-2"/>
          <c:y val="5.9663347285151595E-2"/>
          <c:w val="0.77502427448187128"/>
          <c:h val="0.86063414009536432"/>
        </c:manualLayout>
      </c:layout>
      <c:barChart>
        <c:barDir val="bar"/>
        <c:grouping val="stacked"/>
        <c:varyColors val="0"/>
        <c:ser>
          <c:idx val="0"/>
          <c:order val="0"/>
          <c:tx>
            <c:strRef>
              <c:f>Sheet1!$B$1</c:f>
              <c:strCache>
                <c:ptCount val="1"/>
                <c:pt idx="0">
                  <c:v>2 aasta jookul</c:v>
                </c:pt>
              </c:strCache>
            </c:strRef>
          </c:tx>
          <c:spPr>
            <a:solidFill>
              <a:schemeClr val="bg2">
                <a:lumMod val="75000"/>
              </a:schemeClr>
            </a:solidFill>
          </c:spPr>
          <c:invertIfNegative val="0"/>
          <c:dLbls>
            <c:dLbl>
              <c:idx val="0"/>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0-1052-441A-A02F-7D37F3B634C0}"/>
                </c:ext>
              </c:extLst>
            </c:dLbl>
            <c:dLbl>
              <c:idx val="1"/>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1-1052-441A-A02F-7D37F3B634C0}"/>
                </c:ext>
              </c:extLst>
            </c:dLbl>
            <c:dLbl>
              <c:idx val="2"/>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2-1052-441A-A02F-7D37F3B634C0}"/>
                </c:ext>
              </c:extLst>
            </c:dLbl>
            <c:dLbl>
              <c:idx val="3"/>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3-1052-441A-A02F-7D37F3B634C0}"/>
                </c:ext>
              </c:extLst>
            </c:dLbl>
            <c:dLbl>
              <c:idx val="4"/>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4-1052-441A-A02F-7D37F3B634C0}"/>
                </c:ext>
              </c:extLst>
            </c:dLbl>
            <c:dLbl>
              <c:idx val="5"/>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5-1052-441A-A02F-7D37F3B634C0}"/>
                </c:ext>
              </c:extLst>
            </c:dLbl>
            <c:dLbl>
              <c:idx val="6"/>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6-1052-441A-A02F-7D37F3B634C0}"/>
                </c:ext>
              </c:extLst>
            </c:dLbl>
            <c:dLbl>
              <c:idx val="7"/>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7-1052-441A-A02F-7D37F3B634C0}"/>
                </c:ext>
              </c:extLst>
            </c:dLbl>
            <c:dLbl>
              <c:idx val="8"/>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8-1052-441A-A02F-7D37F3B634C0}"/>
                </c:ext>
              </c:extLst>
            </c:dLbl>
            <c:dLbl>
              <c:idx val="9"/>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9-1052-441A-A02F-7D37F3B634C0}"/>
                </c:ext>
              </c:extLst>
            </c:dLbl>
            <c:dLbl>
              <c:idx val="10"/>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A-1052-441A-A02F-7D37F3B634C0}"/>
                </c:ext>
              </c:extLst>
            </c:dLbl>
            <c:dLbl>
              <c:idx val="11"/>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B-1052-441A-A02F-7D37F3B634C0}"/>
                </c:ext>
              </c:extLst>
            </c:dLbl>
            <c:numFmt formatCode="#,##0" sourceLinked="0"/>
            <c:spPr>
              <a:noFill/>
              <a:ln>
                <a:noFill/>
              </a:ln>
              <a:effectLst/>
            </c:spPr>
            <c:txPr>
              <a:bodyPr/>
              <a:lstStyle/>
              <a:p>
                <a:pPr>
                  <a:defRPr>
                    <a:solidFill>
                      <a:schemeClr val="bg1"/>
                    </a:solidFill>
                  </a:defRPr>
                </a:pPr>
                <a:endParaRPr lang="et-E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hasartmängud internetis 2 aasta jooksul</c:v>
                </c:pt>
                <c:pt idx="1">
                  <c:v>Kas Te olete kunagi internetis raha peale mänginud muid mänge raha peale</c:v>
                </c:pt>
                <c:pt idx="2">
                  <c:v>Kas Te olete kunagi internetis raha peale osalenud kihlvedudes või spordiennustustes</c:v>
                </c:pt>
                <c:pt idx="3">
                  <c:v>Kas Te olete kunagi internetis raha peale mänginud kasiinomänge (va pokker)</c:v>
                </c:pt>
                <c:pt idx="4">
                  <c:v>Kas Te olete kunagi internetis raha peale mänginud arvloteriid</c:v>
                </c:pt>
                <c:pt idx="5">
                  <c:v>Kas Te olete kunagi internetis raha peale mänginud pokkerit</c:v>
                </c:pt>
                <c:pt idx="7">
                  <c:v>hasartmängud väljaspool internetti 2 aasta jooksul</c:v>
                </c:pt>
                <c:pt idx="8">
                  <c:v>Kas Te olete kunagi väljaspool internetti raha peale mänginud arv- või kiirloteriid</c:v>
                </c:pt>
                <c:pt idx="9">
                  <c:v>Kas Te olete kunagi väljaspool internetti raha peale mänginud muid mänge</c:v>
                </c:pt>
                <c:pt idx="10">
                  <c:v>Kas Te olete kunagi väljaspool internetti raha peale mänginud mänguautomaatidel väljaspool kasiinot (nt laevadel)</c:v>
                </c:pt>
                <c:pt idx="11">
                  <c:v>Kas Te olete kunagi väljaspool internetti raha peale osalenud kihlvedudes või spordiennustuses (nt nn spordibaaris)</c:v>
                </c:pt>
                <c:pt idx="12">
                  <c:v>Kas Te olete kunagi väljaspool internetti raha peale mänginud kasiinos mänguautomaatidel</c:v>
                </c:pt>
                <c:pt idx="13">
                  <c:v>Kas Te olete kunagi väljaspool internetti raha peale mänginud kasiinos mängulaudadel (va pokker)</c:v>
                </c:pt>
                <c:pt idx="14">
                  <c:v>mänginud kasiinos pokkerit (tournament või cash game)</c:v>
                </c:pt>
              </c:strCache>
            </c:strRef>
          </c:cat>
          <c:val>
            <c:numRef>
              <c:f>Sheet1!$B$2:$B$16</c:f>
              <c:numCache>
                <c:formatCode>General</c:formatCode>
                <c:ptCount val="15"/>
                <c:pt idx="0">
                  <c:v>29</c:v>
                </c:pt>
                <c:pt idx="1">
                  <c:v>10</c:v>
                </c:pt>
                <c:pt idx="2">
                  <c:v>14</c:v>
                </c:pt>
                <c:pt idx="3">
                  <c:v>4</c:v>
                </c:pt>
                <c:pt idx="4">
                  <c:v>11</c:v>
                </c:pt>
                <c:pt idx="5">
                  <c:v>4</c:v>
                </c:pt>
                <c:pt idx="7">
                  <c:v>40</c:v>
                </c:pt>
                <c:pt idx="8">
                  <c:v>27</c:v>
                </c:pt>
                <c:pt idx="9">
                  <c:v>13</c:v>
                </c:pt>
                <c:pt idx="10">
                  <c:v>7</c:v>
                </c:pt>
                <c:pt idx="11">
                  <c:v>9</c:v>
                </c:pt>
                <c:pt idx="12">
                  <c:v>1</c:v>
                </c:pt>
                <c:pt idx="13">
                  <c:v>1</c:v>
                </c:pt>
              </c:numCache>
            </c:numRef>
          </c:val>
          <c:extLst>
            <c:ext xmlns:c16="http://schemas.microsoft.com/office/drawing/2014/chart" uri="{C3380CC4-5D6E-409C-BE32-E72D297353CC}">
              <c16:uniqueId val="{0000000C-1052-441A-A02F-7D37F3B634C0}"/>
            </c:ext>
          </c:extLst>
        </c:ser>
        <c:ser>
          <c:idx val="1"/>
          <c:order val="1"/>
          <c:tx>
            <c:strRef>
              <c:f>Sheet1!$C$1</c:f>
              <c:strCache>
                <c:ptCount val="1"/>
                <c:pt idx="0">
                  <c:v>üldse kunagi</c:v>
                </c:pt>
              </c:strCache>
            </c:strRef>
          </c:tx>
          <c:spPr>
            <a:solidFill>
              <a:schemeClr val="bg2">
                <a:lumMod val="60000"/>
                <a:lumOff val="40000"/>
              </a:schemeClr>
            </a:solidFill>
          </c:spPr>
          <c:invertIfNegative val="0"/>
          <c:cat>
            <c:strRef>
              <c:f>Sheet1!$A$2:$A$16</c:f>
              <c:strCache>
                <c:ptCount val="15"/>
                <c:pt idx="0">
                  <c:v>hasartmängud internetis 2 aasta jooksul</c:v>
                </c:pt>
                <c:pt idx="1">
                  <c:v>Kas Te olete kunagi internetis raha peale mänginud muid mänge raha peale</c:v>
                </c:pt>
                <c:pt idx="2">
                  <c:v>Kas Te olete kunagi internetis raha peale osalenud kihlvedudes või spordiennustustes</c:v>
                </c:pt>
                <c:pt idx="3">
                  <c:v>Kas Te olete kunagi internetis raha peale mänginud kasiinomänge (va pokker)</c:v>
                </c:pt>
                <c:pt idx="4">
                  <c:v>Kas Te olete kunagi internetis raha peale mänginud arvloteriid</c:v>
                </c:pt>
                <c:pt idx="5">
                  <c:v>Kas Te olete kunagi internetis raha peale mänginud pokkerit</c:v>
                </c:pt>
                <c:pt idx="7">
                  <c:v>hasartmängud väljaspool internetti 2 aasta jooksul</c:v>
                </c:pt>
                <c:pt idx="8">
                  <c:v>Kas Te olete kunagi väljaspool internetti raha peale mänginud arv- või kiirloteriid</c:v>
                </c:pt>
                <c:pt idx="9">
                  <c:v>Kas Te olete kunagi väljaspool internetti raha peale mänginud muid mänge</c:v>
                </c:pt>
                <c:pt idx="10">
                  <c:v>Kas Te olete kunagi väljaspool internetti raha peale mänginud mänguautomaatidel väljaspool kasiinot (nt laevadel)</c:v>
                </c:pt>
                <c:pt idx="11">
                  <c:v>Kas Te olete kunagi väljaspool internetti raha peale osalenud kihlvedudes või spordiennustuses (nt nn spordibaaris)</c:v>
                </c:pt>
                <c:pt idx="12">
                  <c:v>Kas Te olete kunagi väljaspool internetti raha peale mänginud kasiinos mänguautomaatidel</c:v>
                </c:pt>
                <c:pt idx="13">
                  <c:v>Kas Te olete kunagi väljaspool internetti raha peale mänginud kasiinos mängulaudadel (va pokker)</c:v>
                </c:pt>
                <c:pt idx="14">
                  <c:v>mänginud kasiinos pokkerit (tournament või cash game)</c:v>
                </c:pt>
              </c:strCache>
            </c:strRef>
          </c:cat>
          <c:val>
            <c:numRef>
              <c:f>Sheet1!$C$2:$C$16</c:f>
              <c:numCache>
                <c:formatCode>General</c:formatCode>
                <c:ptCount val="15"/>
                <c:pt idx="0">
                  <c:v>6</c:v>
                </c:pt>
                <c:pt idx="1">
                  <c:v>4</c:v>
                </c:pt>
                <c:pt idx="2">
                  <c:v>4</c:v>
                </c:pt>
                <c:pt idx="3">
                  <c:v>3</c:v>
                </c:pt>
                <c:pt idx="4">
                  <c:v>5</c:v>
                </c:pt>
                <c:pt idx="5">
                  <c:v>3</c:v>
                </c:pt>
                <c:pt idx="7">
                  <c:v>15</c:v>
                </c:pt>
                <c:pt idx="8">
                  <c:v>15</c:v>
                </c:pt>
                <c:pt idx="9">
                  <c:v>3</c:v>
                </c:pt>
                <c:pt idx="10">
                  <c:v>9</c:v>
                </c:pt>
                <c:pt idx="11">
                  <c:v>1</c:v>
                </c:pt>
                <c:pt idx="12">
                  <c:v>1</c:v>
                </c:pt>
                <c:pt idx="13">
                  <c:v>0</c:v>
                </c:pt>
              </c:numCache>
            </c:numRef>
          </c:val>
          <c:extLst>
            <c:ext xmlns:c16="http://schemas.microsoft.com/office/drawing/2014/chart" uri="{C3380CC4-5D6E-409C-BE32-E72D297353CC}">
              <c16:uniqueId val="{0000000D-1052-441A-A02F-7D37F3B634C0}"/>
            </c:ext>
          </c:extLst>
        </c:ser>
        <c:ser>
          <c:idx val="2"/>
          <c:order val="2"/>
          <c:tx>
            <c:strRef>
              <c:f>Sheet1!$D$1</c:f>
              <c:strCache>
                <c:ptCount val="1"/>
                <c:pt idx="0">
                  <c:v>üldse kunagi2</c:v>
                </c:pt>
              </c:strCache>
            </c:strRef>
          </c:tx>
          <c:spPr>
            <a:noFill/>
          </c:spPr>
          <c:invertIfNegative val="0"/>
          <c:dLbls>
            <c:dLbl>
              <c:idx val="0"/>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E-1052-441A-A02F-7D37F3B634C0}"/>
                </c:ext>
              </c:extLst>
            </c:dLbl>
            <c:dLbl>
              <c:idx val="1"/>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F-1052-441A-A02F-7D37F3B634C0}"/>
                </c:ext>
              </c:extLst>
            </c:dLbl>
            <c:dLbl>
              <c:idx val="2"/>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0-1052-441A-A02F-7D37F3B634C0}"/>
                </c:ext>
              </c:extLst>
            </c:dLbl>
            <c:dLbl>
              <c:idx val="3"/>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1-1052-441A-A02F-7D37F3B634C0}"/>
                </c:ext>
              </c:extLst>
            </c:dLbl>
            <c:dLbl>
              <c:idx val="4"/>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2-1052-441A-A02F-7D37F3B634C0}"/>
                </c:ext>
              </c:extLst>
            </c:dLbl>
            <c:dLbl>
              <c:idx val="5"/>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3-1052-441A-A02F-7D37F3B634C0}"/>
                </c:ext>
              </c:extLst>
            </c:dLbl>
            <c:dLbl>
              <c:idx val="6"/>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4-1052-441A-A02F-7D37F3B634C0}"/>
                </c:ext>
              </c:extLst>
            </c:dLbl>
            <c:dLbl>
              <c:idx val="7"/>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5-1052-441A-A02F-7D37F3B634C0}"/>
                </c:ext>
              </c:extLst>
            </c:dLbl>
            <c:dLbl>
              <c:idx val="8"/>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6-1052-441A-A02F-7D37F3B634C0}"/>
                </c:ext>
              </c:extLst>
            </c:dLbl>
            <c:dLbl>
              <c:idx val="9"/>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7-1052-441A-A02F-7D37F3B634C0}"/>
                </c:ext>
              </c:extLst>
            </c:dLbl>
            <c:dLbl>
              <c:idx val="10"/>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8-1052-441A-A02F-7D37F3B634C0}"/>
                </c:ext>
              </c:extLst>
            </c:dLbl>
            <c:dLbl>
              <c:idx val="11"/>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9-1052-441A-A02F-7D37F3B634C0}"/>
                </c:ext>
              </c:extLst>
            </c:dLbl>
            <c:numFmt formatCode="#,##0"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hasartmängud internetis 2 aasta jooksul</c:v>
                </c:pt>
                <c:pt idx="1">
                  <c:v>Kas Te olete kunagi internetis raha peale mänginud muid mänge raha peale</c:v>
                </c:pt>
                <c:pt idx="2">
                  <c:v>Kas Te olete kunagi internetis raha peale osalenud kihlvedudes või spordiennustustes</c:v>
                </c:pt>
                <c:pt idx="3">
                  <c:v>Kas Te olete kunagi internetis raha peale mänginud kasiinomänge (va pokker)</c:v>
                </c:pt>
                <c:pt idx="4">
                  <c:v>Kas Te olete kunagi internetis raha peale mänginud arvloteriid</c:v>
                </c:pt>
                <c:pt idx="5">
                  <c:v>Kas Te olete kunagi internetis raha peale mänginud pokkerit</c:v>
                </c:pt>
                <c:pt idx="7">
                  <c:v>hasartmängud väljaspool internetti 2 aasta jooksul</c:v>
                </c:pt>
                <c:pt idx="8">
                  <c:v>Kas Te olete kunagi väljaspool internetti raha peale mänginud arv- või kiirloteriid</c:v>
                </c:pt>
                <c:pt idx="9">
                  <c:v>Kas Te olete kunagi väljaspool internetti raha peale mänginud muid mänge</c:v>
                </c:pt>
                <c:pt idx="10">
                  <c:v>Kas Te olete kunagi väljaspool internetti raha peale mänginud mänguautomaatidel väljaspool kasiinot (nt laevadel)</c:v>
                </c:pt>
                <c:pt idx="11">
                  <c:v>Kas Te olete kunagi väljaspool internetti raha peale osalenud kihlvedudes või spordiennustuses (nt nn spordibaaris)</c:v>
                </c:pt>
                <c:pt idx="12">
                  <c:v>Kas Te olete kunagi väljaspool internetti raha peale mänginud kasiinos mänguautomaatidel</c:v>
                </c:pt>
                <c:pt idx="13">
                  <c:v>Kas Te olete kunagi väljaspool internetti raha peale mänginud kasiinos mängulaudadel (va pokker)</c:v>
                </c:pt>
                <c:pt idx="14">
                  <c:v>mänginud kasiinos pokkerit (tournament või cash game)</c:v>
                </c:pt>
              </c:strCache>
            </c:strRef>
          </c:cat>
          <c:val>
            <c:numRef>
              <c:f>Sheet1!$D$2:$D$16</c:f>
              <c:numCache>
                <c:formatCode>General</c:formatCode>
                <c:ptCount val="15"/>
                <c:pt idx="0">
                  <c:v>35</c:v>
                </c:pt>
                <c:pt idx="1">
                  <c:v>14</c:v>
                </c:pt>
                <c:pt idx="2">
                  <c:v>18</c:v>
                </c:pt>
                <c:pt idx="3">
                  <c:v>7</c:v>
                </c:pt>
                <c:pt idx="4">
                  <c:v>16</c:v>
                </c:pt>
                <c:pt idx="5">
                  <c:v>7</c:v>
                </c:pt>
                <c:pt idx="7">
                  <c:v>55</c:v>
                </c:pt>
                <c:pt idx="8">
                  <c:v>41</c:v>
                </c:pt>
                <c:pt idx="9">
                  <c:v>16</c:v>
                </c:pt>
                <c:pt idx="10">
                  <c:v>16</c:v>
                </c:pt>
                <c:pt idx="11">
                  <c:v>9</c:v>
                </c:pt>
                <c:pt idx="12">
                  <c:v>2</c:v>
                </c:pt>
                <c:pt idx="13">
                  <c:v>1</c:v>
                </c:pt>
              </c:numCache>
            </c:numRef>
          </c:val>
          <c:extLst>
            <c:ext xmlns:c16="http://schemas.microsoft.com/office/drawing/2014/chart" uri="{C3380CC4-5D6E-409C-BE32-E72D297353CC}">
              <c16:uniqueId val="{0000001A-1052-441A-A02F-7D37F3B634C0}"/>
            </c:ext>
          </c:extLst>
        </c:ser>
        <c:dLbls>
          <c:showLegendKey val="0"/>
          <c:showVal val="0"/>
          <c:showCatName val="0"/>
          <c:showSerName val="0"/>
          <c:showPercent val="0"/>
          <c:showBubbleSize val="0"/>
        </c:dLbls>
        <c:gapWidth val="50"/>
        <c:overlap val="100"/>
        <c:axId val="511659232"/>
        <c:axId val="511652960"/>
      </c:barChart>
      <c:catAx>
        <c:axId val="511659232"/>
        <c:scaling>
          <c:orientation val="maxMin"/>
        </c:scaling>
        <c:delete val="1"/>
        <c:axPos val="l"/>
        <c:numFmt formatCode="General" sourceLinked="0"/>
        <c:majorTickMark val="out"/>
        <c:minorTickMark val="none"/>
        <c:tickLblPos val="nextTo"/>
        <c:crossAx val="511652960"/>
        <c:crosses val="autoZero"/>
        <c:auto val="1"/>
        <c:lblAlgn val="ctr"/>
        <c:lblOffset val="100"/>
        <c:noMultiLvlLbl val="0"/>
      </c:catAx>
      <c:valAx>
        <c:axId val="511652960"/>
        <c:scaling>
          <c:orientation val="minMax"/>
          <c:max val="100"/>
          <c:min val="0"/>
        </c:scaling>
        <c:delete val="0"/>
        <c:axPos val="t"/>
        <c:numFmt formatCode="0\%" sourceLinked="0"/>
        <c:majorTickMark val="none"/>
        <c:minorTickMark val="none"/>
        <c:tickLblPos val="high"/>
        <c:spPr>
          <a:ln>
            <a:noFill/>
          </a:ln>
        </c:spPr>
        <c:txPr>
          <a:bodyPr/>
          <a:lstStyle/>
          <a:p>
            <a:pPr>
              <a:defRPr>
                <a:latin typeface="Arial"/>
                <a:ea typeface="Arial"/>
                <a:cs typeface="Arial"/>
              </a:defRPr>
            </a:pPr>
            <a:endParaRPr lang="et-EE"/>
          </a:p>
        </c:txPr>
        <c:crossAx val="511659232"/>
        <c:crosses val="autoZero"/>
        <c:crossBetween val="between"/>
      </c:valAx>
    </c:plotArea>
    <c:legend>
      <c:legendPos val="t"/>
      <c:legendEntry>
        <c:idx val="0"/>
        <c:txPr>
          <a:bodyPr/>
          <a:lstStyle/>
          <a:p>
            <a:pPr>
              <a:defRPr>
                <a:latin typeface="Arial"/>
                <a:ea typeface="Arial"/>
                <a:cs typeface="Arial"/>
              </a:defRPr>
            </a:pPr>
            <a:endParaRPr lang="et-EE"/>
          </a:p>
        </c:txPr>
      </c:legendEntry>
      <c:legendEntry>
        <c:idx val="1"/>
        <c:txPr>
          <a:bodyPr/>
          <a:lstStyle/>
          <a:p>
            <a:pPr>
              <a:defRPr>
                <a:latin typeface="Arial"/>
                <a:ea typeface="Arial"/>
                <a:cs typeface="Arial"/>
              </a:defRPr>
            </a:pPr>
            <a:endParaRPr lang="et-EE"/>
          </a:p>
        </c:txPr>
      </c:legendEntry>
      <c:legendEntry>
        <c:idx val="2"/>
        <c:delete val="1"/>
      </c:legendEntry>
      <c:layout>
        <c:manualLayout>
          <c:xMode val="edge"/>
          <c:yMode val="edge"/>
          <c:x val="4.9999827534764681E-2"/>
          <c:y val="9.5524010624476307E-3"/>
          <c:w val="0.9033816402826701"/>
          <c:h val="4.7963332820194729E-2"/>
        </c:manualLayout>
      </c:layout>
      <c:overlay val="0"/>
      <c:spPr>
        <a:noFill/>
      </c:spPr>
    </c:legend>
    <c:plotVisOnly val="1"/>
    <c:dispBlanksAs val="gap"/>
    <c:showDLblsOverMax val="0"/>
  </c:chart>
  <c:txPr>
    <a:bodyPr/>
    <a:lstStyle/>
    <a:p>
      <a:pPr>
        <a:defRPr sz="1000"/>
      </a:pPr>
      <a:endParaRPr lang="et-EE"/>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416858821683014E-2"/>
          <c:y val="5.9663347285151595E-2"/>
          <c:w val="0.77502427448187128"/>
          <c:h val="0.85765033837956084"/>
        </c:manualLayout>
      </c:layout>
      <c:barChart>
        <c:barDir val="bar"/>
        <c:grouping val="stacked"/>
        <c:varyColors val="0"/>
        <c:ser>
          <c:idx val="0"/>
          <c:order val="0"/>
          <c:tx>
            <c:strRef>
              <c:f>Sheet1!$B$1</c:f>
              <c:strCache>
                <c:ptCount val="1"/>
                <c:pt idx="0">
                  <c:v>2 aasta jookul</c:v>
                </c:pt>
              </c:strCache>
            </c:strRef>
          </c:tx>
          <c:spPr>
            <a:solidFill>
              <a:schemeClr val="bg2">
                <a:lumMod val="75000"/>
              </a:schemeClr>
            </a:solidFill>
          </c:spPr>
          <c:invertIfNegative val="0"/>
          <c:dLbls>
            <c:dLbl>
              <c:idx val="0"/>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0-CE60-4497-8122-462279CA8B5C}"/>
                </c:ext>
              </c:extLst>
            </c:dLbl>
            <c:dLbl>
              <c:idx val="1"/>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1-CE60-4497-8122-462279CA8B5C}"/>
                </c:ext>
              </c:extLst>
            </c:dLbl>
            <c:dLbl>
              <c:idx val="2"/>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2-CE60-4497-8122-462279CA8B5C}"/>
                </c:ext>
              </c:extLst>
            </c:dLbl>
            <c:dLbl>
              <c:idx val="3"/>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3-CE60-4497-8122-462279CA8B5C}"/>
                </c:ext>
              </c:extLst>
            </c:dLbl>
            <c:dLbl>
              <c:idx val="4"/>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4-CE60-4497-8122-462279CA8B5C}"/>
                </c:ext>
              </c:extLst>
            </c:dLbl>
            <c:dLbl>
              <c:idx val="5"/>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5-CE60-4497-8122-462279CA8B5C}"/>
                </c:ext>
              </c:extLst>
            </c:dLbl>
            <c:dLbl>
              <c:idx val="6"/>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6-CE60-4497-8122-462279CA8B5C}"/>
                </c:ext>
              </c:extLst>
            </c:dLbl>
            <c:dLbl>
              <c:idx val="7"/>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7-CE60-4497-8122-462279CA8B5C}"/>
                </c:ext>
              </c:extLst>
            </c:dLbl>
            <c:dLbl>
              <c:idx val="8"/>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8-CE60-4497-8122-462279CA8B5C}"/>
                </c:ext>
              </c:extLst>
            </c:dLbl>
            <c:dLbl>
              <c:idx val="9"/>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9-CE60-4497-8122-462279CA8B5C}"/>
                </c:ext>
              </c:extLst>
            </c:dLbl>
            <c:dLbl>
              <c:idx val="10"/>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A-CE60-4497-8122-462279CA8B5C}"/>
                </c:ext>
              </c:extLst>
            </c:dLbl>
            <c:dLbl>
              <c:idx val="11"/>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B-CE60-4497-8122-462279CA8B5C}"/>
                </c:ext>
              </c:extLst>
            </c:dLbl>
            <c:numFmt formatCode="#,##0" sourceLinked="0"/>
            <c:spPr>
              <a:noFill/>
              <a:ln>
                <a:noFill/>
              </a:ln>
              <a:effectLst/>
            </c:spPr>
            <c:txPr>
              <a:bodyPr/>
              <a:lstStyle/>
              <a:p>
                <a:pPr>
                  <a:defRPr>
                    <a:solidFill>
                      <a:schemeClr val="bg1"/>
                    </a:solidFill>
                  </a:defRPr>
                </a:pPr>
                <a:endParaRPr lang="et-E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hasartmängud internetis 2 aasta jooksul</c:v>
                </c:pt>
                <c:pt idx="1">
                  <c:v>mänginud muid mänge raha peale</c:v>
                </c:pt>
                <c:pt idx="2">
                  <c:v>osalenud kihlvedudes või spordiennustustes</c:v>
                </c:pt>
                <c:pt idx="3">
                  <c:v>mänginud kasiinomänge (va pokker)</c:v>
                </c:pt>
                <c:pt idx="4">
                  <c:v>mänginud arvloteriid</c:v>
                </c:pt>
                <c:pt idx="5">
                  <c:v>mänginud pokkerit</c:v>
                </c:pt>
                <c:pt idx="7">
                  <c:v>hasartmängud väljaspool internetti 2 aasta jooksul</c:v>
                </c:pt>
                <c:pt idx="8">
                  <c:v>mänginud arv- või kiirloteriid</c:v>
                </c:pt>
                <c:pt idx="9">
                  <c:v>mänginud muid mänge</c:v>
                </c:pt>
                <c:pt idx="10">
                  <c:v>mänginud mänguautomaatidel väljaspool kasiinot (nt laevadel)</c:v>
                </c:pt>
                <c:pt idx="11">
                  <c:v>osalenud kihlvedudes või spordiennustuses (nt nn spordibaaris)</c:v>
                </c:pt>
                <c:pt idx="12">
                  <c:v>mänginud kasiinos mänguautomaatidel</c:v>
                </c:pt>
                <c:pt idx="13">
                  <c:v>mänginud kasiinos mängulaudadel (va pokker)</c:v>
                </c:pt>
                <c:pt idx="14">
                  <c:v>mänginud kasiinos pokkerit (tournament või cash game)</c:v>
                </c:pt>
              </c:strCache>
            </c:strRef>
          </c:cat>
          <c:val>
            <c:numRef>
              <c:f>Sheet1!$B$2:$B$16</c:f>
              <c:numCache>
                <c:formatCode>General</c:formatCode>
                <c:ptCount val="15"/>
                <c:pt idx="0">
                  <c:v>29</c:v>
                </c:pt>
                <c:pt idx="1">
                  <c:v>11</c:v>
                </c:pt>
                <c:pt idx="2">
                  <c:v>11</c:v>
                </c:pt>
                <c:pt idx="3">
                  <c:v>10</c:v>
                </c:pt>
                <c:pt idx="4">
                  <c:v>10</c:v>
                </c:pt>
                <c:pt idx="5">
                  <c:v>6</c:v>
                </c:pt>
                <c:pt idx="7">
                  <c:v>38</c:v>
                </c:pt>
                <c:pt idx="8">
                  <c:v>21</c:v>
                </c:pt>
                <c:pt idx="9">
                  <c:v>16</c:v>
                </c:pt>
                <c:pt idx="10">
                  <c:v>9</c:v>
                </c:pt>
                <c:pt idx="11">
                  <c:v>8</c:v>
                </c:pt>
                <c:pt idx="12">
                  <c:v>4</c:v>
                </c:pt>
                <c:pt idx="13">
                  <c:v>2</c:v>
                </c:pt>
                <c:pt idx="14">
                  <c:v>1</c:v>
                </c:pt>
              </c:numCache>
            </c:numRef>
          </c:val>
          <c:extLst>
            <c:ext xmlns:c16="http://schemas.microsoft.com/office/drawing/2014/chart" uri="{C3380CC4-5D6E-409C-BE32-E72D297353CC}">
              <c16:uniqueId val="{0000000C-CE60-4497-8122-462279CA8B5C}"/>
            </c:ext>
          </c:extLst>
        </c:ser>
        <c:ser>
          <c:idx val="1"/>
          <c:order val="1"/>
          <c:tx>
            <c:strRef>
              <c:f>Sheet1!$C$1</c:f>
              <c:strCache>
                <c:ptCount val="1"/>
                <c:pt idx="0">
                  <c:v>üldse kunagi</c:v>
                </c:pt>
              </c:strCache>
            </c:strRef>
          </c:tx>
          <c:spPr>
            <a:solidFill>
              <a:schemeClr val="bg2">
                <a:lumMod val="60000"/>
                <a:lumOff val="40000"/>
              </a:schemeClr>
            </a:solidFill>
          </c:spPr>
          <c:invertIfNegative val="0"/>
          <c:cat>
            <c:strRef>
              <c:f>Sheet1!$A$2:$A$16</c:f>
              <c:strCache>
                <c:ptCount val="15"/>
                <c:pt idx="0">
                  <c:v>hasartmängud internetis 2 aasta jooksul</c:v>
                </c:pt>
                <c:pt idx="1">
                  <c:v>mänginud muid mänge raha peale</c:v>
                </c:pt>
                <c:pt idx="2">
                  <c:v>osalenud kihlvedudes või spordiennustustes</c:v>
                </c:pt>
                <c:pt idx="3">
                  <c:v>mänginud kasiinomänge (va pokker)</c:v>
                </c:pt>
                <c:pt idx="4">
                  <c:v>mänginud arvloteriid</c:v>
                </c:pt>
                <c:pt idx="5">
                  <c:v>mänginud pokkerit</c:v>
                </c:pt>
                <c:pt idx="7">
                  <c:v>hasartmängud väljaspool internetti 2 aasta jooksul</c:v>
                </c:pt>
                <c:pt idx="8">
                  <c:v>mänginud arv- või kiirloteriid</c:v>
                </c:pt>
                <c:pt idx="9">
                  <c:v>mänginud muid mänge</c:v>
                </c:pt>
                <c:pt idx="10">
                  <c:v>mänginud mänguautomaatidel väljaspool kasiinot (nt laevadel)</c:v>
                </c:pt>
                <c:pt idx="11">
                  <c:v>osalenud kihlvedudes või spordiennustuses (nt nn spordibaaris)</c:v>
                </c:pt>
                <c:pt idx="12">
                  <c:v>mänginud kasiinos mänguautomaatidel</c:v>
                </c:pt>
                <c:pt idx="13">
                  <c:v>mänginud kasiinos mängulaudadel (va pokker)</c:v>
                </c:pt>
                <c:pt idx="14">
                  <c:v>mänginud kasiinos pokkerit (tournament või cash game)</c:v>
                </c:pt>
              </c:strCache>
            </c:strRef>
          </c:cat>
          <c:val>
            <c:numRef>
              <c:f>Sheet1!$C$2:$C$16</c:f>
              <c:numCache>
                <c:formatCode>General</c:formatCode>
                <c:ptCount val="15"/>
                <c:pt idx="0">
                  <c:v>6</c:v>
                </c:pt>
                <c:pt idx="1">
                  <c:v>6</c:v>
                </c:pt>
                <c:pt idx="2">
                  <c:v>5</c:v>
                </c:pt>
                <c:pt idx="3">
                  <c:v>4</c:v>
                </c:pt>
                <c:pt idx="4">
                  <c:v>3</c:v>
                </c:pt>
                <c:pt idx="5">
                  <c:v>3</c:v>
                </c:pt>
                <c:pt idx="7">
                  <c:v>14</c:v>
                </c:pt>
                <c:pt idx="8">
                  <c:v>12</c:v>
                </c:pt>
                <c:pt idx="9">
                  <c:v>6</c:v>
                </c:pt>
                <c:pt idx="10">
                  <c:v>9</c:v>
                </c:pt>
                <c:pt idx="11">
                  <c:v>2</c:v>
                </c:pt>
                <c:pt idx="12">
                  <c:v>2</c:v>
                </c:pt>
                <c:pt idx="13">
                  <c:v>2</c:v>
                </c:pt>
                <c:pt idx="14">
                  <c:v>1</c:v>
                </c:pt>
              </c:numCache>
            </c:numRef>
          </c:val>
          <c:extLst>
            <c:ext xmlns:c16="http://schemas.microsoft.com/office/drawing/2014/chart" uri="{C3380CC4-5D6E-409C-BE32-E72D297353CC}">
              <c16:uniqueId val="{0000000D-CE60-4497-8122-462279CA8B5C}"/>
            </c:ext>
          </c:extLst>
        </c:ser>
        <c:ser>
          <c:idx val="2"/>
          <c:order val="2"/>
          <c:tx>
            <c:strRef>
              <c:f>Sheet1!$D$1</c:f>
              <c:strCache>
                <c:ptCount val="1"/>
                <c:pt idx="0">
                  <c:v>üldse kunagi2</c:v>
                </c:pt>
              </c:strCache>
            </c:strRef>
          </c:tx>
          <c:spPr>
            <a:noFill/>
          </c:spPr>
          <c:invertIfNegative val="0"/>
          <c:dLbls>
            <c:dLbl>
              <c:idx val="0"/>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E-CE60-4497-8122-462279CA8B5C}"/>
                </c:ext>
              </c:extLst>
            </c:dLbl>
            <c:dLbl>
              <c:idx val="1"/>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F-CE60-4497-8122-462279CA8B5C}"/>
                </c:ext>
              </c:extLst>
            </c:dLbl>
            <c:dLbl>
              <c:idx val="2"/>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0-CE60-4497-8122-462279CA8B5C}"/>
                </c:ext>
              </c:extLst>
            </c:dLbl>
            <c:dLbl>
              <c:idx val="3"/>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1-CE60-4497-8122-462279CA8B5C}"/>
                </c:ext>
              </c:extLst>
            </c:dLbl>
            <c:dLbl>
              <c:idx val="4"/>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2-CE60-4497-8122-462279CA8B5C}"/>
                </c:ext>
              </c:extLst>
            </c:dLbl>
            <c:dLbl>
              <c:idx val="5"/>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3-CE60-4497-8122-462279CA8B5C}"/>
                </c:ext>
              </c:extLst>
            </c:dLbl>
            <c:dLbl>
              <c:idx val="6"/>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4-CE60-4497-8122-462279CA8B5C}"/>
                </c:ext>
              </c:extLst>
            </c:dLbl>
            <c:dLbl>
              <c:idx val="7"/>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5-CE60-4497-8122-462279CA8B5C}"/>
                </c:ext>
              </c:extLst>
            </c:dLbl>
            <c:dLbl>
              <c:idx val="8"/>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6-CE60-4497-8122-462279CA8B5C}"/>
                </c:ext>
              </c:extLst>
            </c:dLbl>
            <c:dLbl>
              <c:idx val="9"/>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7-CE60-4497-8122-462279CA8B5C}"/>
                </c:ext>
              </c:extLst>
            </c:dLbl>
            <c:dLbl>
              <c:idx val="10"/>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8-CE60-4497-8122-462279CA8B5C}"/>
                </c:ext>
              </c:extLst>
            </c:dLbl>
            <c:dLbl>
              <c:idx val="11"/>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9-CE60-4497-8122-462279CA8B5C}"/>
                </c:ext>
              </c:extLst>
            </c:dLbl>
            <c:numFmt formatCode="#,##0"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hasartmängud internetis 2 aasta jooksul</c:v>
                </c:pt>
                <c:pt idx="1">
                  <c:v>mänginud muid mänge raha peale</c:v>
                </c:pt>
                <c:pt idx="2">
                  <c:v>osalenud kihlvedudes või spordiennustustes</c:v>
                </c:pt>
                <c:pt idx="3">
                  <c:v>mänginud kasiinomänge (va pokker)</c:v>
                </c:pt>
                <c:pt idx="4">
                  <c:v>mänginud arvloteriid</c:v>
                </c:pt>
                <c:pt idx="5">
                  <c:v>mänginud pokkerit</c:v>
                </c:pt>
                <c:pt idx="7">
                  <c:v>hasartmängud väljaspool internetti 2 aasta jooksul</c:v>
                </c:pt>
                <c:pt idx="8">
                  <c:v>mänginud arv- või kiirloteriid</c:v>
                </c:pt>
                <c:pt idx="9">
                  <c:v>mänginud muid mänge</c:v>
                </c:pt>
                <c:pt idx="10">
                  <c:v>mänginud mänguautomaatidel väljaspool kasiinot (nt laevadel)</c:v>
                </c:pt>
                <c:pt idx="11">
                  <c:v>osalenud kihlvedudes või spordiennustuses (nt nn spordibaaris)</c:v>
                </c:pt>
                <c:pt idx="12">
                  <c:v>mänginud kasiinos mänguautomaatidel</c:v>
                </c:pt>
                <c:pt idx="13">
                  <c:v>mänginud kasiinos mängulaudadel (va pokker)</c:v>
                </c:pt>
                <c:pt idx="14">
                  <c:v>mänginud kasiinos pokkerit (tournament või cash game)</c:v>
                </c:pt>
              </c:strCache>
            </c:strRef>
          </c:cat>
          <c:val>
            <c:numRef>
              <c:f>Sheet1!$D$2:$D$16</c:f>
              <c:numCache>
                <c:formatCode>General</c:formatCode>
                <c:ptCount val="15"/>
                <c:pt idx="0">
                  <c:v>35</c:v>
                </c:pt>
                <c:pt idx="1">
                  <c:v>17</c:v>
                </c:pt>
                <c:pt idx="2">
                  <c:v>16</c:v>
                </c:pt>
                <c:pt idx="3">
                  <c:v>14</c:v>
                </c:pt>
                <c:pt idx="4">
                  <c:v>13</c:v>
                </c:pt>
                <c:pt idx="5">
                  <c:v>9</c:v>
                </c:pt>
                <c:pt idx="7">
                  <c:v>52</c:v>
                </c:pt>
                <c:pt idx="8">
                  <c:v>33</c:v>
                </c:pt>
                <c:pt idx="9">
                  <c:v>22</c:v>
                </c:pt>
                <c:pt idx="10">
                  <c:v>18</c:v>
                </c:pt>
                <c:pt idx="11">
                  <c:v>10</c:v>
                </c:pt>
                <c:pt idx="12">
                  <c:v>6</c:v>
                </c:pt>
                <c:pt idx="13">
                  <c:v>4</c:v>
                </c:pt>
                <c:pt idx="14">
                  <c:v>2</c:v>
                </c:pt>
              </c:numCache>
            </c:numRef>
          </c:val>
          <c:extLst>
            <c:ext xmlns:c16="http://schemas.microsoft.com/office/drawing/2014/chart" uri="{C3380CC4-5D6E-409C-BE32-E72D297353CC}">
              <c16:uniqueId val="{0000001A-CE60-4497-8122-462279CA8B5C}"/>
            </c:ext>
          </c:extLst>
        </c:ser>
        <c:dLbls>
          <c:showLegendKey val="0"/>
          <c:showVal val="0"/>
          <c:showCatName val="0"/>
          <c:showSerName val="0"/>
          <c:showPercent val="0"/>
          <c:showBubbleSize val="0"/>
        </c:dLbls>
        <c:gapWidth val="50"/>
        <c:overlap val="100"/>
        <c:axId val="511659232"/>
        <c:axId val="511652960"/>
      </c:barChart>
      <c:catAx>
        <c:axId val="511659232"/>
        <c:scaling>
          <c:orientation val="maxMin"/>
        </c:scaling>
        <c:delete val="1"/>
        <c:axPos val="l"/>
        <c:numFmt formatCode="General" sourceLinked="0"/>
        <c:majorTickMark val="out"/>
        <c:minorTickMark val="none"/>
        <c:tickLblPos val="nextTo"/>
        <c:crossAx val="511652960"/>
        <c:crosses val="autoZero"/>
        <c:auto val="1"/>
        <c:lblAlgn val="ctr"/>
        <c:lblOffset val="100"/>
        <c:noMultiLvlLbl val="0"/>
      </c:catAx>
      <c:valAx>
        <c:axId val="511652960"/>
        <c:scaling>
          <c:orientation val="minMax"/>
          <c:max val="100"/>
          <c:min val="0"/>
        </c:scaling>
        <c:delete val="0"/>
        <c:axPos val="t"/>
        <c:numFmt formatCode="0\%" sourceLinked="0"/>
        <c:majorTickMark val="none"/>
        <c:minorTickMark val="none"/>
        <c:tickLblPos val="high"/>
        <c:spPr>
          <a:ln>
            <a:noFill/>
          </a:ln>
        </c:spPr>
        <c:txPr>
          <a:bodyPr/>
          <a:lstStyle/>
          <a:p>
            <a:pPr>
              <a:defRPr>
                <a:latin typeface="Arial"/>
                <a:ea typeface="Arial"/>
                <a:cs typeface="Arial"/>
              </a:defRPr>
            </a:pPr>
            <a:endParaRPr lang="et-EE"/>
          </a:p>
        </c:txPr>
        <c:crossAx val="511659232"/>
        <c:crosses val="autoZero"/>
        <c:crossBetween val="between"/>
      </c:valAx>
    </c:plotArea>
    <c:legend>
      <c:legendPos val="t"/>
      <c:legendEntry>
        <c:idx val="0"/>
        <c:txPr>
          <a:bodyPr/>
          <a:lstStyle/>
          <a:p>
            <a:pPr>
              <a:defRPr>
                <a:latin typeface="Arial"/>
                <a:ea typeface="Arial"/>
                <a:cs typeface="Arial"/>
              </a:defRPr>
            </a:pPr>
            <a:endParaRPr lang="et-EE"/>
          </a:p>
        </c:txPr>
      </c:legendEntry>
      <c:legendEntry>
        <c:idx val="1"/>
        <c:txPr>
          <a:bodyPr/>
          <a:lstStyle/>
          <a:p>
            <a:pPr>
              <a:defRPr>
                <a:latin typeface="Arial"/>
                <a:ea typeface="Arial"/>
                <a:cs typeface="Arial"/>
              </a:defRPr>
            </a:pPr>
            <a:endParaRPr lang="et-EE"/>
          </a:p>
        </c:txPr>
      </c:legendEntry>
      <c:legendEntry>
        <c:idx val="2"/>
        <c:delete val="1"/>
      </c:legendEntry>
      <c:layout>
        <c:manualLayout>
          <c:xMode val="edge"/>
          <c:yMode val="edge"/>
          <c:x val="4.9999827534764681E-2"/>
          <c:y val="9.5524010624476307E-3"/>
          <c:w val="0.9033816402826701"/>
          <c:h val="4.7963332820194729E-2"/>
        </c:manualLayout>
      </c:layout>
      <c:overlay val="0"/>
      <c:spPr>
        <a:noFill/>
      </c:spPr>
    </c:legend>
    <c:plotVisOnly val="1"/>
    <c:dispBlanksAs val="gap"/>
    <c:showDLblsOverMax val="0"/>
  </c:chart>
  <c:txPr>
    <a:bodyPr/>
    <a:lstStyle/>
    <a:p>
      <a:pPr>
        <a:defRPr sz="1000"/>
      </a:pPr>
      <a:endParaRPr lang="et-EE"/>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416858821683014E-2"/>
          <c:y val="0.12031997457111641"/>
          <c:w val="0.77502427448187128"/>
          <c:h val="0.78081067879975008"/>
        </c:manualLayout>
      </c:layout>
      <c:barChart>
        <c:barDir val="bar"/>
        <c:grouping val="stacked"/>
        <c:varyColors val="0"/>
        <c:ser>
          <c:idx val="0"/>
          <c:order val="0"/>
          <c:tx>
            <c:strRef>
              <c:f>Sheet1!$B$1</c:f>
              <c:strCache>
                <c:ptCount val="1"/>
                <c:pt idx="0">
                  <c:v>2 aasta jookul</c:v>
                </c:pt>
              </c:strCache>
            </c:strRef>
          </c:tx>
          <c:spPr>
            <a:solidFill>
              <a:schemeClr val="bg2">
                <a:lumMod val="75000"/>
              </a:schemeClr>
            </a:solidFill>
          </c:spPr>
          <c:invertIfNegative val="0"/>
          <c:dLbls>
            <c:dLbl>
              <c:idx val="0"/>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0-AF78-4B1A-A04C-9A5C95CC5D57}"/>
                </c:ext>
              </c:extLst>
            </c:dLbl>
            <c:dLbl>
              <c:idx val="1"/>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1-AF78-4B1A-A04C-9A5C95CC5D57}"/>
                </c:ext>
              </c:extLst>
            </c:dLbl>
            <c:dLbl>
              <c:idx val="2"/>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2-AF78-4B1A-A04C-9A5C95CC5D57}"/>
                </c:ext>
              </c:extLst>
            </c:dLbl>
            <c:dLbl>
              <c:idx val="3"/>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3-AF78-4B1A-A04C-9A5C95CC5D57}"/>
                </c:ext>
              </c:extLst>
            </c:dLbl>
            <c:dLbl>
              <c:idx val="4"/>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4-AF78-4B1A-A04C-9A5C95CC5D57}"/>
                </c:ext>
              </c:extLst>
            </c:dLbl>
            <c:dLbl>
              <c:idx val="5"/>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5-AF78-4B1A-A04C-9A5C95CC5D57}"/>
                </c:ext>
              </c:extLst>
            </c:dLbl>
            <c:dLbl>
              <c:idx val="6"/>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6-AF78-4B1A-A04C-9A5C95CC5D57}"/>
                </c:ext>
              </c:extLst>
            </c:dLbl>
            <c:dLbl>
              <c:idx val="7"/>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7-AF78-4B1A-A04C-9A5C95CC5D57}"/>
                </c:ext>
              </c:extLst>
            </c:dLbl>
            <c:dLbl>
              <c:idx val="8"/>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8-AF78-4B1A-A04C-9A5C95CC5D57}"/>
                </c:ext>
              </c:extLst>
            </c:dLbl>
            <c:dLbl>
              <c:idx val="9"/>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9-AF78-4B1A-A04C-9A5C95CC5D57}"/>
                </c:ext>
              </c:extLst>
            </c:dLbl>
            <c:dLbl>
              <c:idx val="10"/>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A-AF78-4B1A-A04C-9A5C95CC5D57}"/>
                </c:ext>
              </c:extLst>
            </c:dLbl>
            <c:dLbl>
              <c:idx val="11"/>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B-AF78-4B1A-A04C-9A5C95CC5D57}"/>
                </c:ext>
              </c:extLst>
            </c:dLbl>
            <c:numFmt formatCode="#,##0" sourceLinked="0"/>
            <c:spPr>
              <a:noFill/>
              <a:ln>
                <a:noFill/>
              </a:ln>
              <a:effectLst/>
            </c:spPr>
            <c:txPr>
              <a:bodyPr/>
              <a:lstStyle/>
              <a:p>
                <a:pPr>
                  <a:defRPr>
                    <a:solidFill>
                      <a:schemeClr val="bg1"/>
                    </a:solidFill>
                  </a:defRPr>
                </a:pPr>
                <a:endParaRPr lang="et-E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Mänginud arv- või kiirloteriid väljaspool internetti</c:v>
                </c:pt>
                <c:pt idx="1">
                  <c:v>Osalenud kihlvedudes või spordiennustustes </c:v>
                </c:pt>
                <c:pt idx="2">
                  <c:v>Mänginud arvloteriid internetis</c:v>
                </c:pt>
                <c:pt idx="3">
                  <c:v>internetis kasiinomängud või pokker</c:v>
                </c:pt>
                <c:pt idx="4">
                  <c:v>Kasiinomänge või pokkerit kasiinos</c:v>
                </c:pt>
              </c:strCache>
            </c:strRef>
          </c:cat>
          <c:val>
            <c:numRef>
              <c:f>Sheet1!$B$2:$B$6</c:f>
              <c:numCache>
                <c:formatCode>0</c:formatCode>
                <c:ptCount val="5"/>
                <c:pt idx="0">
                  <c:v>38</c:v>
                </c:pt>
                <c:pt idx="1">
                  <c:v>15</c:v>
                </c:pt>
                <c:pt idx="2">
                  <c:v>22</c:v>
                </c:pt>
                <c:pt idx="3">
                  <c:v>14</c:v>
                </c:pt>
                <c:pt idx="4">
                  <c:v>1</c:v>
                </c:pt>
              </c:numCache>
            </c:numRef>
          </c:val>
          <c:extLst>
            <c:ext xmlns:c16="http://schemas.microsoft.com/office/drawing/2014/chart" uri="{C3380CC4-5D6E-409C-BE32-E72D297353CC}">
              <c16:uniqueId val="{0000000C-AF78-4B1A-A04C-9A5C95CC5D57}"/>
            </c:ext>
          </c:extLst>
        </c:ser>
        <c:ser>
          <c:idx val="1"/>
          <c:order val="1"/>
          <c:tx>
            <c:strRef>
              <c:f>Sheet1!$C$1</c:f>
              <c:strCache>
                <c:ptCount val="1"/>
                <c:pt idx="0">
                  <c:v>üldse kunagi</c:v>
                </c:pt>
              </c:strCache>
            </c:strRef>
          </c:tx>
          <c:spPr>
            <a:solidFill>
              <a:schemeClr val="bg2">
                <a:lumMod val="60000"/>
                <a:lumOff val="40000"/>
              </a:schemeClr>
            </a:solidFill>
          </c:spPr>
          <c:invertIfNegative val="0"/>
          <c:cat>
            <c:strRef>
              <c:f>Sheet1!$A$2:$A$6</c:f>
              <c:strCache>
                <c:ptCount val="5"/>
                <c:pt idx="0">
                  <c:v>Mänginud arv- või kiirloteriid väljaspool internetti</c:v>
                </c:pt>
                <c:pt idx="1">
                  <c:v>Osalenud kihlvedudes või spordiennustustes </c:v>
                </c:pt>
                <c:pt idx="2">
                  <c:v>Mänginud arvloteriid internetis</c:v>
                </c:pt>
                <c:pt idx="3">
                  <c:v>internetis kasiinomängud või pokker</c:v>
                </c:pt>
                <c:pt idx="4">
                  <c:v>Kasiinomänge või pokkerit kasiinos</c:v>
                </c:pt>
              </c:strCache>
            </c:strRef>
          </c:cat>
          <c:val>
            <c:numRef>
              <c:f>Sheet1!$C$2:$C$6</c:f>
              <c:numCache>
                <c:formatCode>0</c:formatCode>
                <c:ptCount val="5"/>
                <c:pt idx="0">
                  <c:v>11</c:v>
                </c:pt>
                <c:pt idx="1">
                  <c:v>5</c:v>
                </c:pt>
                <c:pt idx="2">
                  <c:v>4</c:v>
                </c:pt>
                <c:pt idx="3">
                  <c:v>7</c:v>
                </c:pt>
                <c:pt idx="4">
                  <c:v>1</c:v>
                </c:pt>
              </c:numCache>
            </c:numRef>
          </c:val>
          <c:extLst>
            <c:ext xmlns:c16="http://schemas.microsoft.com/office/drawing/2014/chart" uri="{C3380CC4-5D6E-409C-BE32-E72D297353CC}">
              <c16:uniqueId val="{0000000D-AF78-4B1A-A04C-9A5C95CC5D57}"/>
            </c:ext>
          </c:extLst>
        </c:ser>
        <c:ser>
          <c:idx val="2"/>
          <c:order val="2"/>
          <c:tx>
            <c:strRef>
              <c:f>Sheet1!$D$1</c:f>
              <c:strCache>
                <c:ptCount val="1"/>
                <c:pt idx="0">
                  <c:v>üldse kunagi2</c:v>
                </c:pt>
              </c:strCache>
            </c:strRef>
          </c:tx>
          <c:spPr>
            <a:noFill/>
          </c:spPr>
          <c:invertIfNegative val="0"/>
          <c:dLbls>
            <c:dLbl>
              <c:idx val="0"/>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E-AF78-4B1A-A04C-9A5C95CC5D57}"/>
                </c:ext>
              </c:extLst>
            </c:dLbl>
            <c:dLbl>
              <c:idx val="1"/>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F-AF78-4B1A-A04C-9A5C95CC5D57}"/>
                </c:ext>
              </c:extLst>
            </c:dLbl>
            <c:dLbl>
              <c:idx val="2"/>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0-AF78-4B1A-A04C-9A5C95CC5D57}"/>
                </c:ext>
              </c:extLst>
            </c:dLbl>
            <c:dLbl>
              <c:idx val="3"/>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1-AF78-4B1A-A04C-9A5C95CC5D57}"/>
                </c:ext>
              </c:extLst>
            </c:dLbl>
            <c:dLbl>
              <c:idx val="4"/>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2-AF78-4B1A-A04C-9A5C95CC5D57}"/>
                </c:ext>
              </c:extLst>
            </c:dLbl>
            <c:dLbl>
              <c:idx val="5"/>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3-AF78-4B1A-A04C-9A5C95CC5D57}"/>
                </c:ext>
              </c:extLst>
            </c:dLbl>
            <c:dLbl>
              <c:idx val="6"/>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4-AF78-4B1A-A04C-9A5C95CC5D57}"/>
                </c:ext>
              </c:extLst>
            </c:dLbl>
            <c:dLbl>
              <c:idx val="7"/>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5-AF78-4B1A-A04C-9A5C95CC5D57}"/>
                </c:ext>
              </c:extLst>
            </c:dLbl>
            <c:dLbl>
              <c:idx val="8"/>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6-AF78-4B1A-A04C-9A5C95CC5D57}"/>
                </c:ext>
              </c:extLst>
            </c:dLbl>
            <c:dLbl>
              <c:idx val="9"/>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7-AF78-4B1A-A04C-9A5C95CC5D57}"/>
                </c:ext>
              </c:extLst>
            </c:dLbl>
            <c:dLbl>
              <c:idx val="10"/>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8-AF78-4B1A-A04C-9A5C95CC5D57}"/>
                </c:ext>
              </c:extLst>
            </c:dLbl>
            <c:dLbl>
              <c:idx val="11"/>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9-AF78-4B1A-A04C-9A5C95CC5D57}"/>
                </c:ext>
              </c:extLst>
            </c:dLbl>
            <c:numFmt formatCode="#,##0"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Mänginud arv- või kiirloteriid väljaspool internetti</c:v>
                </c:pt>
                <c:pt idx="1">
                  <c:v>Osalenud kihlvedudes või spordiennustustes </c:v>
                </c:pt>
                <c:pt idx="2">
                  <c:v>Mänginud arvloteriid internetis</c:v>
                </c:pt>
                <c:pt idx="3">
                  <c:v>internetis kasiinomängud või pokker</c:v>
                </c:pt>
                <c:pt idx="4">
                  <c:v>Kasiinomänge või pokkerit kasiinos</c:v>
                </c:pt>
              </c:strCache>
            </c:strRef>
          </c:cat>
          <c:val>
            <c:numRef>
              <c:f>Sheet1!$D$2:$D$6</c:f>
              <c:numCache>
                <c:formatCode>0</c:formatCode>
                <c:ptCount val="5"/>
                <c:pt idx="0">
                  <c:v>49</c:v>
                </c:pt>
                <c:pt idx="1">
                  <c:v>20</c:v>
                </c:pt>
                <c:pt idx="2">
                  <c:v>26</c:v>
                </c:pt>
                <c:pt idx="3">
                  <c:v>21</c:v>
                </c:pt>
                <c:pt idx="4">
                  <c:v>2</c:v>
                </c:pt>
              </c:numCache>
            </c:numRef>
          </c:val>
          <c:extLst>
            <c:ext xmlns:c16="http://schemas.microsoft.com/office/drawing/2014/chart" uri="{C3380CC4-5D6E-409C-BE32-E72D297353CC}">
              <c16:uniqueId val="{0000001A-AF78-4B1A-A04C-9A5C95CC5D57}"/>
            </c:ext>
          </c:extLst>
        </c:ser>
        <c:dLbls>
          <c:showLegendKey val="0"/>
          <c:showVal val="0"/>
          <c:showCatName val="0"/>
          <c:showSerName val="0"/>
          <c:showPercent val="0"/>
          <c:showBubbleSize val="0"/>
        </c:dLbls>
        <c:gapWidth val="60"/>
        <c:overlap val="100"/>
        <c:axId val="511659232"/>
        <c:axId val="511652960"/>
      </c:barChart>
      <c:catAx>
        <c:axId val="511659232"/>
        <c:scaling>
          <c:orientation val="maxMin"/>
        </c:scaling>
        <c:delete val="1"/>
        <c:axPos val="l"/>
        <c:numFmt formatCode="General" sourceLinked="0"/>
        <c:majorTickMark val="out"/>
        <c:minorTickMark val="none"/>
        <c:tickLblPos val="nextTo"/>
        <c:crossAx val="511652960"/>
        <c:crosses val="autoZero"/>
        <c:auto val="1"/>
        <c:lblAlgn val="ctr"/>
        <c:lblOffset val="100"/>
        <c:noMultiLvlLbl val="0"/>
      </c:catAx>
      <c:valAx>
        <c:axId val="511652960"/>
        <c:scaling>
          <c:orientation val="minMax"/>
          <c:max val="100"/>
          <c:min val="0"/>
        </c:scaling>
        <c:delete val="0"/>
        <c:axPos val="t"/>
        <c:numFmt formatCode="0\%" sourceLinked="0"/>
        <c:majorTickMark val="none"/>
        <c:minorTickMark val="none"/>
        <c:tickLblPos val="high"/>
        <c:spPr>
          <a:ln>
            <a:noFill/>
          </a:ln>
        </c:spPr>
        <c:txPr>
          <a:bodyPr/>
          <a:lstStyle/>
          <a:p>
            <a:pPr>
              <a:defRPr>
                <a:latin typeface="Arial"/>
                <a:ea typeface="Arial"/>
                <a:cs typeface="Arial"/>
              </a:defRPr>
            </a:pPr>
            <a:endParaRPr lang="et-EE"/>
          </a:p>
        </c:txPr>
        <c:crossAx val="511659232"/>
        <c:crosses val="autoZero"/>
        <c:crossBetween val="between"/>
      </c:valAx>
    </c:plotArea>
    <c:legend>
      <c:legendPos val="t"/>
      <c:legendEntry>
        <c:idx val="0"/>
        <c:txPr>
          <a:bodyPr/>
          <a:lstStyle/>
          <a:p>
            <a:pPr>
              <a:defRPr>
                <a:latin typeface="Arial"/>
                <a:ea typeface="Arial"/>
                <a:cs typeface="Arial"/>
              </a:defRPr>
            </a:pPr>
            <a:endParaRPr lang="et-EE"/>
          </a:p>
        </c:txPr>
      </c:legendEntry>
      <c:legendEntry>
        <c:idx val="1"/>
        <c:txPr>
          <a:bodyPr/>
          <a:lstStyle/>
          <a:p>
            <a:pPr>
              <a:defRPr>
                <a:latin typeface="Arial"/>
                <a:ea typeface="Arial"/>
                <a:cs typeface="Arial"/>
              </a:defRPr>
            </a:pPr>
            <a:endParaRPr lang="et-EE"/>
          </a:p>
        </c:txPr>
      </c:legendEntry>
      <c:legendEntry>
        <c:idx val="2"/>
        <c:delete val="1"/>
      </c:legendEntry>
      <c:layout>
        <c:manualLayout>
          <c:xMode val="edge"/>
          <c:yMode val="edge"/>
          <c:x val="4.9999827534764681E-2"/>
          <c:y val="9.5524010624476307E-3"/>
          <c:w val="0.9033816402826701"/>
          <c:h val="0.10147214596977991"/>
        </c:manualLayout>
      </c:layout>
      <c:overlay val="0"/>
      <c:spPr>
        <a:noFill/>
      </c:spPr>
    </c:legend>
    <c:plotVisOnly val="1"/>
    <c:dispBlanksAs val="gap"/>
    <c:showDLblsOverMax val="0"/>
  </c:chart>
  <c:txPr>
    <a:bodyPr/>
    <a:lstStyle/>
    <a:p>
      <a:pPr>
        <a:defRPr sz="1000"/>
      </a:pPr>
      <a:endParaRPr lang="et-EE"/>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416858821683014E-2"/>
          <c:y val="0.12031997457111641"/>
          <c:w val="0.77502427448187128"/>
          <c:h val="0.78081067879975008"/>
        </c:manualLayout>
      </c:layout>
      <c:barChart>
        <c:barDir val="bar"/>
        <c:grouping val="stacked"/>
        <c:varyColors val="0"/>
        <c:ser>
          <c:idx val="0"/>
          <c:order val="0"/>
          <c:tx>
            <c:strRef>
              <c:f>Sheet1!$B$1</c:f>
              <c:strCache>
                <c:ptCount val="1"/>
                <c:pt idx="0">
                  <c:v>2 aasta jookul</c:v>
                </c:pt>
              </c:strCache>
            </c:strRef>
          </c:tx>
          <c:spPr>
            <a:solidFill>
              <a:schemeClr val="bg2">
                <a:lumMod val="75000"/>
              </a:schemeClr>
            </a:solidFill>
          </c:spPr>
          <c:invertIfNegative val="0"/>
          <c:dLbls>
            <c:dLbl>
              <c:idx val="0"/>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0-99A4-4CB4-B419-FA185911DAD3}"/>
                </c:ext>
              </c:extLst>
            </c:dLbl>
            <c:dLbl>
              <c:idx val="1"/>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1-99A4-4CB4-B419-FA185911DAD3}"/>
                </c:ext>
              </c:extLst>
            </c:dLbl>
            <c:dLbl>
              <c:idx val="2"/>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2-99A4-4CB4-B419-FA185911DAD3}"/>
                </c:ext>
              </c:extLst>
            </c:dLbl>
            <c:dLbl>
              <c:idx val="3"/>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3-99A4-4CB4-B419-FA185911DAD3}"/>
                </c:ext>
              </c:extLst>
            </c:dLbl>
            <c:dLbl>
              <c:idx val="4"/>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4-99A4-4CB4-B419-FA185911DAD3}"/>
                </c:ext>
              </c:extLst>
            </c:dLbl>
            <c:dLbl>
              <c:idx val="5"/>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5-99A4-4CB4-B419-FA185911DAD3}"/>
                </c:ext>
              </c:extLst>
            </c:dLbl>
            <c:dLbl>
              <c:idx val="6"/>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6-99A4-4CB4-B419-FA185911DAD3}"/>
                </c:ext>
              </c:extLst>
            </c:dLbl>
            <c:dLbl>
              <c:idx val="7"/>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7-99A4-4CB4-B419-FA185911DAD3}"/>
                </c:ext>
              </c:extLst>
            </c:dLbl>
            <c:dLbl>
              <c:idx val="8"/>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8-99A4-4CB4-B419-FA185911DAD3}"/>
                </c:ext>
              </c:extLst>
            </c:dLbl>
            <c:dLbl>
              <c:idx val="9"/>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9-99A4-4CB4-B419-FA185911DAD3}"/>
                </c:ext>
              </c:extLst>
            </c:dLbl>
            <c:dLbl>
              <c:idx val="10"/>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A-99A4-4CB4-B419-FA185911DAD3}"/>
                </c:ext>
              </c:extLst>
            </c:dLbl>
            <c:dLbl>
              <c:idx val="11"/>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B-99A4-4CB4-B419-FA185911DAD3}"/>
                </c:ext>
              </c:extLst>
            </c:dLbl>
            <c:numFmt formatCode="#,##0" sourceLinked="0"/>
            <c:spPr>
              <a:noFill/>
              <a:ln>
                <a:noFill/>
              </a:ln>
              <a:effectLst/>
            </c:spPr>
            <c:txPr>
              <a:bodyPr/>
              <a:lstStyle/>
              <a:p>
                <a:pPr>
                  <a:defRPr>
                    <a:solidFill>
                      <a:schemeClr val="bg1"/>
                    </a:solidFill>
                  </a:defRPr>
                </a:pPr>
                <a:endParaRPr lang="et-E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Mänginud arv- või kiirloteriid väljaspool internetti</c:v>
                </c:pt>
                <c:pt idx="1">
                  <c:v>Osalenud kihlvedudes või spordiennustustes </c:v>
                </c:pt>
                <c:pt idx="2">
                  <c:v>Mänginud arvloteriid internetis</c:v>
                </c:pt>
                <c:pt idx="3">
                  <c:v>Kasiinomänge internetis</c:v>
                </c:pt>
                <c:pt idx="4">
                  <c:v>Kasiinomänge kasiinos</c:v>
                </c:pt>
              </c:strCache>
            </c:strRef>
          </c:cat>
          <c:val>
            <c:numRef>
              <c:f>Sheet1!$B$2:$B$6</c:f>
              <c:numCache>
                <c:formatCode>0</c:formatCode>
                <c:ptCount val="5"/>
                <c:pt idx="0">
                  <c:v>26.51</c:v>
                </c:pt>
                <c:pt idx="1">
                  <c:v>17.14</c:v>
                </c:pt>
                <c:pt idx="2">
                  <c:v>10.8</c:v>
                </c:pt>
                <c:pt idx="3">
                  <c:v>6.45</c:v>
                </c:pt>
                <c:pt idx="4">
                  <c:v>1</c:v>
                </c:pt>
              </c:numCache>
            </c:numRef>
          </c:val>
          <c:extLst>
            <c:ext xmlns:c16="http://schemas.microsoft.com/office/drawing/2014/chart" uri="{C3380CC4-5D6E-409C-BE32-E72D297353CC}">
              <c16:uniqueId val="{0000000C-99A4-4CB4-B419-FA185911DAD3}"/>
            </c:ext>
          </c:extLst>
        </c:ser>
        <c:ser>
          <c:idx val="1"/>
          <c:order val="1"/>
          <c:tx>
            <c:strRef>
              <c:f>Sheet1!$C$1</c:f>
              <c:strCache>
                <c:ptCount val="1"/>
                <c:pt idx="0">
                  <c:v>üldse kunagi</c:v>
                </c:pt>
              </c:strCache>
            </c:strRef>
          </c:tx>
          <c:spPr>
            <a:solidFill>
              <a:schemeClr val="bg2">
                <a:lumMod val="60000"/>
                <a:lumOff val="40000"/>
              </a:schemeClr>
            </a:solidFill>
          </c:spPr>
          <c:invertIfNegative val="0"/>
          <c:cat>
            <c:strRef>
              <c:f>Sheet1!$A$2:$A$6</c:f>
              <c:strCache>
                <c:ptCount val="5"/>
                <c:pt idx="0">
                  <c:v>Mänginud arv- või kiirloteriid väljaspool internetti</c:v>
                </c:pt>
                <c:pt idx="1">
                  <c:v>Osalenud kihlvedudes või spordiennustustes </c:v>
                </c:pt>
                <c:pt idx="2">
                  <c:v>Mänginud arvloteriid internetis</c:v>
                </c:pt>
                <c:pt idx="3">
                  <c:v>Kasiinomänge internetis</c:v>
                </c:pt>
                <c:pt idx="4">
                  <c:v>Kasiinomänge kasiinos</c:v>
                </c:pt>
              </c:strCache>
            </c:strRef>
          </c:cat>
          <c:val>
            <c:numRef>
              <c:f>Sheet1!$C$2:$C$6</c:f>
              <c:numCache>
                <c:formatCode>0</c:formatCode>
                <c:ptCount val="5"/>
                <c:pt idx="0">
                  <c:v>15</c:v>
                </c:pt>
                <c:pt idx="1">
                  <c:v>3</c:v>
                </c:pt>
                <c:pt idx="2">
                  <c:v>5</c:v>
                </c:pt>
                <c:pt idx="3">
                  <c:v>5</c:v>
                </c:pt>
                <c:pt idx="4">
                  <c:v>0</c:v>
                </c:pt>
              </c:numCache>
            </c:numRef>
          </c:val>
          <c:extLst>
            <c:ext xmlns:c16="http://schemas.microsoft.com/office/drawing/2014/chart" uri="{C3380CC4-5D6E-409C-BE32-E72D297353CC}">
              <c16:uniqueId val="{0000000D-99A4-4CB4-B419-FA185911DAD3}"/>
            </c:ext>
          </c:extLst>
        </c:ser>
        <c:ser>
          <c:idx val="2"/>
          <c:order val="2"/>
          <c:tx>
            <c:strRef>
              <c:f>Sheet1!$D$1</c:f>
              <c:strCache>
                <c:ptCount val="1"/>
                <c:pt idx="0">
                  <c:v>üldse kunagi2</c:v>
                </c:pt>
              </c:strCache>
            </c:strRef>
          </c:tx>
          <c:spPr>
            <a:noFill/>
          </c:spPr>
          <c:invertIfNegative val="0"/>
          <c:dLbls>
            <c:dLbl>
              <c:idx val="0"/>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E-99A4-4CB4-B419-FA185911DAD3}"/>
                </c:ext>
              </c:extLst>
            </c:dLbl>
            <c:dLbl>
              <c:idx val="1"/>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F-99A4-4CB4-B419-FA185911DAD3}"/>
                </c:ext>
              </c:extLst>
            </c:dLbl>
            <c:dLbl>
              <c:idx val="2"/>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0-99A4-4CB4-B419-FA185911DAD3}"/>
                </c:ext>
              </c:extLst>
            </c:dLbl>
            <c:dLbl>
              <c:idx val="3"/>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1-99A4-4CB4-B419-FA185911DAD3}"/>
                </c:ext>
              </c:extLst>
            </c:dLbl>
            <c:dLbl>
              <c:idx val="4"/>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2-99A4-4CB4-B419-FA185911DAD3}"/>
                </c:ext>
              </c:extLst>
            </c:dLbl>
            <c:dLbl>
              <c:idx val="5"/>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3-99A4-4CB4-B419-FA185911DAD3}"/>
                </c:ext>
              </c:extLst>
            </c:dLbl>
            <c:dLbl>
              <c:idx val="6"/>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4-99A4-4CB4-B419-FA185911DAD3}"/>
                </c:ext>
              </c:extLst>
            </c:dLbl>
            <c:dLbl>
              <c:idx val="7"/>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5-99A4-4CB4-B419-FA185911DAD3}"/>
                </c:ext>
              </c:extLst>
            </c:dLbl>
            <c:dLbl>
              <c:idx val="8"/>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6-99A4-4CB4-B419-FA185911DAD3}"/>
                </c:ext>
              </c:extLst>
            </c:dLbl>
            <c:dLbl>
              <c:idx val="9"/>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7-99A4-4CB4-B419-FA185911DAD3}"/>
                </c:ext>
              </c:extLst>
            </c:dLbl>
            <c:dLbl>
              <c:idx val="10"/>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8-99A4-4CB4-B419-FA185911DAD3}"/>
                </c:ext>
              </c:extLst>
            </c:dLbl>
            <c:dLbl>
              <c:idx val="11"/>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9-99A4-4CB4-B419-FA185911DAD3}"/>
                </c:ext>
              </c:extLst>
            </c:dLbl>
            <c:numFmt formatCode="#,##0"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Mänginud arv- või kiirloteriid väljaspool internetti</c:v>
                </c:pt>
                <c:pt idx="1">
                  <c:v>Osalenud kihlvedudes või spordiennustustes </c:v>
                </c:pt>
                <c:pt idx="2">
                  <c:v>Mänginud arvloteriid internetis</c:v>
                </c:pt>
                <c:pt idx="3">
                  <c:v>Kasiinomänge internetis</c:v>
                </c:pt>
                <c:pt idx="4">
                  <c:v>Kasiinomänge kasiinos</c:v>
                </c:pt>
              </c:strCache>
            </c:strRef>
          </c:cat>
          <c:val>
            <c:numRef>
              <c:f>Sheet1!$D$2:$D$6</c:f>
              <c:numCache>
                <c:formatCode>0</c:formatCode>
                <c:ptCount val="5"/>
                <c:pt idx="0">
                  <c:v>41.07</c:v>
                </c:pt>
                <c:pt idx="1">
                  <c:v>19.940000000000001</c:v>
                </c:pt>
                <c:pt idx="2">
                  <c:v>15.69</c:v>
                </c:pt>
                <c:pt idx="3">
                  <c:v>11.49</c:v>
                </c:pt>
                <c:pt idx="4">
                  <c:v>1</c:v>
                </c:pt>
              </c:numCache>
            </c:numRef>
          </c:val>
          <c:extLst>
            <c:ext xmlns:c16="http://schemas.microsoft.com/office/drawing/2014/chart" uri="{C3380CC4-5D6E-409C-BE32-E72D297353CC}">
              <c16:uniqueId val="{0000001A-99A4-4CB4-B419-FA185911DAD3}"/>
            </c:ext>
          </c:extLst>
        </c:ser>
        <c:dLbls>
          <c:showLegendKey val="0"/>
          <c:showVal val="0"/>
          <c:showCatName val="0"/>
          <c:showSerName val="0"/>
          <c:showPercent val="0"/>
          <c:showBubbleSize val="0"/>
        </c:dLbls>
        <c:gapWidth val="60"/>
        <c:overlap val="100"/>
        <c:axId val="511659232"/>
        <c:axId val="511652960"/>
      </c:barChart>
      <c:catAx>
        <c:axId val="511659232"/>
        <c:scaling>
          <c:orientation val="maxMin"/>
        </c:scaling>
        <c:delete val="1"/>
        <c:axPos val="l"/>
        <c:numFmt formatCode="General" sourceLinked="0"/>
        <c:majorTickMark val="out"/>
        <c:minorTickMark val="none"/>
        <c:tickLblPos val="nextTo"/>
        <c:crossAx val="511652960"/>
        <c:crosses val="autoZero"/>
        <c:auto val="1"/>
        <c:lblAlgn val="ctr"/>
        <c:lblOffset val="100"/>
        <c:noMultiLvlLbl val="0"/>
      </c:catAx>
      <c:valAx>
        <c:axId val="511652960"/>
        <c:scaling>
          <c:orientation val="minMax"/>
          <c:max val="100"/>
          <c:min val="0"/>
        </c:scaling>
        <c:delete val="0"/>
        <c:axPos val="t"/>
        <c:numFmt formatCode="0\%" sourceLinked="0"/>
        <c:majorTickMark val="none"/>
        <c:minorTickMark val="none"/>
        <c:tickLblPos val="high"/>
        <c:spPr>
          <a:ln>
            <a:noFill/>
          </a:ln>
        </c:spPr>
        <c:txPr>
          <a:bodyPr/>
          <a:lstStyle/>
          <a:p>
            <a:pPr>
              <a:defRPr>
                <a:latin typeface="Arial"/>
                <a:ea typeface="Arial"/>
                <a:cs typeface="Arial"/>
              </a:defRPr>
            </a:pPr>
            <a:endParaRPr lang="et-EE"/>
          </a:p>
        </c:txPr>
        <c:crossAx val="511659232"/>
        <c:crosses val="autoZero"/>
        <c:crossBetween val="between"/>
      </c:valAx>
    </c:plotArea>
    <c:legend>
      <c:legendPos val="t"/>
      <c:legendEntry>
        <c:idx val="0"/>
        <c:txPr>
          <a:bodyPr/>
          <a:lstStyle/>
          <a:p>
            <a:pPr>
              <a:defRPr>
                <a:latin typeface="Arial"/>
                <a:ea typeface="Arial"/>
                <a:cs typeface="Arial"/>
              </a:defRPr>
            </a:pPr>
            <a:endParaRPr lang="et-EE"/>
          </a:p>
        </c:txPr>
      </c:legendEntry>
      <c:legendEntry>
        <c:idx val="1"/>
        <c:txPr>
          <a:bodyPr/>
          <a:lstStyle/>
          <a:p>
            <a:pPr>
              <a:defRPr>
                <a:latin typeface="Arial"/>
                <a:ea typeface="Arial"/>
                <a:cs typeface="Arial"/>
              </a:defRPr>
            </a:pPr>
            <a:endParaRPr lang="et-EE"/>
          </a:p>
        </c:txPr>
      </c:legendEntry>
      <c:legendEntry>
        <c:idx val="2"/>
        <c:delete val="1"/>
      </c:legendEntry>
      <c:layout>
        <c:manualLayout>
          <c:xMode val="edge"/>
          <c:yMode val="edge"/>
          <c:x val="4.9999827534764681E-2"/>
          <c:y val="9.5524010624476307E-3"/>
          <c:w val="0.9033816402826701"/>
          <c:h val="0.10147214596977991"/>
        </c:manualLayout>
      </c:layout>
      <c:overlay val="0"/>
      <c:spPr>
        <a:noFill/>
      </c:spPr>
    </c:legend>
    <c:plotVisOnly val="1"/>
    <c:dispBlanksAs val="gap"/>
    <c:showDLblsOverMax val="0"/>
  </c:chart>
  <c:txPr>
    <a:bodyPr/>
    <a:lstStyle/>
    <a:p>
      <a:pPr>
        <a:defRPr sz="1000"/>
      </a:pPr>
      <a:endParaRPr lang="et-EE"/>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416858821683014E-2"/>
          <c:y val="0.12031997457111641"/>
          <c:w val="0.77502427448187128"/>
          <c:h val="0.78081067879975008"/>
        </c:manualLayout>
      </c:layout>
      <c:barChart>
        <c:barDir val="bar"/>
        <c:grouping val="stacked"/>
        <c:varyColors val="0"/>
        <c:ser>
          <c:idx val="0"/>
          <c:order val="0"/>
          <c:tx>
            <c:strRef>
              <c:f>Sheet1!$B$1</c:f>
              <c:strCache>
                <c:ptCount val="1"/>
                <c:pt idx="0">
                  <c:v>2 aasta jookul</c:v>
                </c:pt>
              </c:strCache>
            </c:strRef>
          </c:tx>
          <c:spPr>
            <a:solidFill>
              <a:schemeClr val="bg2">
                <a:lumMod val="75000"/>
              </a:schemeClr>
            </a:solidFill>
          </c:spPr>
          <c:invertIfNegative val="0"/>
          <c:dLbls>
            <c:dLbl>
              <c:idx val="0"/>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0-365D-4F0B-A88D-476169FFC6F0}"/>
                </c:ext>
              </c:extLst>
            </c:dLbl>
            <c:dLbl>
              <c:idx val="1"/>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1-365D-4F0B-A88D-476169FFC6F0}"/>
                </c:ext>
              </c:extLst>
            </c:dLbl>
            <c:dLbl>
              <c:idx val="2"/>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2-365D-4F0B-A88D-476169FFC6F0}"/>
                </c:ext>
              </c:extLst>
            </c:dLbl>
            <c:dLbl>
              <c:idx val="3"/>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3-365D-4F0B-A88D-476169FFC6F0}"/>
                </c:ext>
              </c:extLst>
            </c:dLbl>
            <c:dLbl>
              <c:idx val="4"/>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4-365D-4F0B-A88D-476169FFC6F0}"/>
                </c:ext>
              </c:extLst>
            </c:dLbl>
            <c:dLbl>
              <c:idx val="5"/>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5-365D-4F0B-A88D-476169FFC6F0}"/>
                </c:ext>
              </c:extLst>
            </c:dLbl>
            <c:dLbl>
              <c:idx val="6"/>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6-365D-4F0B-A88D-476169FFC6F0}"/>
                </c:ext>
              </c:extLst>
            </c:dLbl>
            <c:dLbl>
              <c:idx val="7"/>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7-365D-4F0B-A88D-476169FFC6F0}"/>
                </c:ext>
              </c:extLst>
            </c:dLbl>
            <c:dLbl>
              <c:idx val="8"/>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8-365D-4F0B-A88D-476169FFC6F0}"/>
                </c:ext>
              </c:extLst>
            </c:dLbl>
            <c:dLbl>
              <c:idx val="9"/>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9-365D-4F0B-A88D-476169FFC6F0}"/>
                </c:ext>
              </c:extLst>
            </c:dLbl>
            <c:dLbl>
              <c:idx val="10"/>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A-365D-4F0B-A88D-476169FFC6F0}"/>
                </c:ext>
              </c:extLst>
            </c:dLbl>
            <c:dLbl>
              <c:idx val="11"/>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B-365D-4F0B-A88D-476169FFC6F0}"/>
                </c:ext>
              </c:extLst>
            </c:dLbl>
            <c:numFmt formatCode="#,##0" sourceLinked="0"/>
            <c:spPr>
              <a:noFill/>
              <a:ln>
                <a:noFill/>
              </a:ln>
              <a:effectLst/>
            </c:spPr>
            <c:txPr>
              <a:bodyPr/>
              <a:lstStyle/>
              <a:p>
                <a:pPr>
                  <a:defRPr>
                    <a:solidFill>
                      <a:schemeClr val="bg1"/>
                    </a:solidFill>
                  </a:defRPr>
                </a:pPr>
                <a:endParaRPr lang="et-E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Mänginud arv- või kiirloteriid väljaspool internetti</c:v>
                </c:pt>
                <c:pt idx="1">
                  <c:v>Osalenud kihlvedudes või spordiennustustes </c:v>
                </c:pt>
                <c:pt idx="2">
                  <c:v>Mänginud arvloteriid internetis</c:v>
                </c:pt>
                <c:pt idx="3">
                  <c:v>Kasiinomänge internetis</c:v>
                </c:pt>
                <c:pt idx="4">
                  <c:v>Kasiinomänge kasiinos</c:v>
                </c:pt>
              </c:strCache>
            </c:strRef>
          </c:cat>
          <c:val>
            <c:numRef>
              <c:f>Sheet1!$B$2:$B$6</c:f>
              <c:numCache>
                <c:formatCode>0</c:formatCode>
                <c:ptCount val="5"/>
                <c:pt idx="0">
                  <c:v>40</c:v>
                </c:pt>
                <c:pt idx="1">
                  <c:v>12</c:v>
                </c:pt>
                <c:pt idx="2">
                  <c:v>27</c:v>
                </c:pt>
                <c:pt idx="3">
                  <c:v>7</c:v>
                </c:pt>
              </c:numCache>
            </c:numRef>
          </c:val>
          <c:extLst>
            <c:ext xmlns:c16="http://schemas.microsoft.com/office/drawing/2014/chart" uri="{C3380CC4-5D6E-409C-BE32-E72D297353CC}">
              <c16:uniqueId val="{0000000C-365D-4F0B-A88D-476169FFC6F0}"/>
            </c:ext>
          </c:extLst>
        </c:ser>
        <c:ser>
          <c:idx val="1"/>
          <c:order val="1"/>
          <c:tx>
            <c:strRef>
              <c:f>Sheet1!$C$1</c:f>
              <c:strCache>
                <c:ptCount val="1"/>
                <c:pt idx="0">
                  <c:v>üldse kunagi</c:v>
                </c:pt>
              </c:strCache>
            </c:strRef>
          </c:tx>
          <c:spPr>
            <a:solidFill>
              <a:schemeClr val="bg2">
                <a:lumMod val="60000"/>
                <a:lumOff val="40000"/>
              </a:schemeClr>
            </a:solidFill>
          </c:spPr>
          <c:invertIfNegative val="0"/>
          <c:cat>
            <c:strRef>
              <c:f>Sheet1!$A$2:$A$6</c:f>
              <c:strCache>
                <c:ptCount val="5"/>
                <c:pt idx="0">
                  <c:v>Mänginud arv- või kiirloteriid väljaspool internetti</c:v>
                </c:pt>
                <c:pt idx="1">
                  <c:v>Osalenud kihlvedudes või spordiennustustes </c:v>
                </c:pt>
                <c:pt idx="2">
                  <c:v>Mänginud arvloteriid internetis</c:v>
                </c:pt>
                <c:pt idx="3">
                  <c:v>Kasiinomänge internetis</c:v>
                </c:pt>
                <c:pt idx="4">
                  <c:v>Kasiinomänge kasiinos</c:v>
                </c:pt>
              </c:strCache>
            </c:strRef>
          </c:cat>
          <c:val>
            <c:numRef>
              <c:f>Sheet1!$C$2:$C$6</c:f>
              <c:numCache>
                <c:formatCode>0</c:formatCode>
                <c:ptCount val="5"/>
                <c:pt idx="0">
                  <c:v>21</c:v>
                </c:pt>
                <c:pt idx="1">
                  <c:v>3</c:v>
                </c:pt>
                <c:pt idx="2">
                  <c:v>9</c:v>
                </c:pt>
                <c:pt idx="3">
                  <c:v>2</c:v>
                </c:pt>
              </c:numCache>
            </c:numRef>
          </c:val>
          <c:extLst>
            <c:ext xmlns:c16="http://schemas.microsoft.com/office/drawing/2014/chart" uri="{C3380CC4-5D6E-409C-BE32-E72D297353CC}">
              <c16:uniqueId val="{0000000D-365D-4F0B-A88D-476169FFC6F0}"/>
            </c:ext>
          </c:extLst>
        </c:ser>
        <c:ser>
          <c:idx val="2"/>
          <c:order val="2"/>
          <c:tx>
            <c:strRef>
              <c:f>Sheet1!$D$1</c:f>
              <c:strCache>
                <c:ptCount val="1"/>
                <c:pt idx="0">
                  <c:v>üldse kunagi2</c:v>
                </c:pt>
              </c:strCache>
            </c:strRef>
          </c:tx>
          <c:spPr>
            <a:noFill/>
          </c:spPr>
          <c:invertIfNegative val="0"/>
          <c:dLbls>
            <c:dLbl>
              <c:idx val="0"/>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E-365D-4F0B-A88D-476169FFC6F0}"/>
                </c:ext>
              </c:extLst>
            </c:dLbl>
            <c:dLbl>
              <c:idx val="1"/>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F-365D-4F0B-A88D-476169FFC6F0}"/>
                </c:ext>
              </c:extLst>
            </c:dLbl>
            <c:dLbl>
              <c:idx val="2"/>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0-365D-4F0B-A88D-476169FFC6F0}"/>
                </c:ext>
              </c:extLst>
            </c:dLbl>
            <c:dLbl>
              <c:idx val="3"/>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1-365D-4F0B-A88D-476169FFC6F0}"/>
                </c:ext>
              </c:extLst>
            </c:dLbl>
            <c:dLbl>
              <c:idx val="4"/>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2-365D-4F0B-A88D-476169FFC6F0}"/>
                </c:ext>
              </c:extLst>
            </c:dLbl>
            <c:dLbl>
              <c:idx val="5"/>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3-365D-4F0B-A88D-476169FFC6F0}"/>
                </c:ext>
              </c:extLst>
            </c:dLbl>
            <c:dLbl>
              <c:idx val="6"/>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4-365D-4F0B-A88D-476169FFC6F0}"/>
                </c:ext>
              </c:extLst>
            </c:dLbl>
            <c:dLbl>
              <c:idx val="7"/>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5-365D-4F0B-A88D-476169FFC6F0}"/>
                </c:ext>
              </c:extLst>
            </c:dLbl>
            <c:dLbl>
              <c:idx val="8"/>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6-365D-4F0B-A88D-476169FFC6F0}"/>
                </c:ext>
              </c:extLst>
            </c:dLbl>
            <c:dLbl>
              <c:idx val="9"/>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7-365D-4F0B-A88D-476169FFC6F0}"/>
                </c:ext>
              </c:extLst>
            </c:dLbl>
            <c:dLbl>
              <c:idx val="10"/>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8-365D-4F0B-A88D-476169FFC6F0}"/>
                </c:ext>
              </c:extLst>
            </c:dLbl>
            <c:dLbl>
              <c:idx val="11"/>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9-365D-4F0B-A88D-476169FFC6F0}"/>
                </c:ext>
              </c:extLst>
            </c:dLbl>
            <c:numFmt formatCode="#,##0"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Mänginud arv- või kiirloteriid väljaspool internetti</c:v>
                </c:pt>
                <c:pt idx="1">
                  <c:v>Osalenud kihlvedudes või spordiennustustes </c:v>
                </c:pt>
                <c:pt idx="2">
                  <c:v>Mänginud arvloteriid internetis</c:v>
                </c:pt>
                <c:pt idx="3">
                  <c:v>Kasiinomänge internetis</c:v>
                </c:pt>
                <c:pt idx="4">
                  <c:v>Kasiinomänge kasiinos</c:v>
                </c:pt>
              </c:strCache>
            </c:strRef>
          </c:cat>
          <c:val>
            <c:numRef>
              <c:f>Sheet1!$D$2:$D$6</c:f>
              <c:numCache>
                <c:formatCode>0</c:formatCode>
                <c:ptCount val="5"/>
                <c:pt idx="0">
                  <c:v>61</c:v>
                </c:pt>
                <c:pt idx="1">
                  <c:v>15</c:v>
                </c:pt>
                <c:pt idx="2">
                  <c:v>36</c:v>
                </c:pt>
                <c:pt idx="3">
                  <c:v>9</c:v>
                </c:pt>
              </c:numCache>
            </c:numRef>
          </c:val>
          <c:extLst>
            <c:ext xmlns:c16="http://schemas.microsoft.com/office/drawing/2014/chart" uri="{C3380CC4-5D6E-409C-BE32-E72D297353CC}">
              <c16:uniqueId val="{0000001A-365D-4F0B-A88D-476169FFC6F0}"/>
            </c:ext>
          </c:extLst>
        </c:ser>
        <c:dLbls>
          <c:showLegendKey val="0"/>
          <c:showVal val="0"/>
          <c:showCatName val="0"/>
          <c:showSerName val="0"/>
          <c:showPercent val="0"/>
          <c:showBubbleSize val="0"/>
        </c:dLbls>
        <c:gapWidth val="60"/>
        <c:overlap val="100"/>
        <c:axId val="511659232"/>
        <c:axId val="511652960"/>
      </c:barChart>
      <c:catAx>
        <c:axId val="511659232"/>
        <c:scaling>
          <c:orientation val="maxMin"/>
        </c:scaling>
        <c:delete val="1"/>
        <c:axPos val="l"/>
        <c:numFmt formatCode="General" sourceLinked="0"/>
        <c:majorTickMark val="out"/>
        <c:minorTickMark val="none"/>
        <c:tickLblPos val="nextTo"/>
        <c:crossAx val="511652960"/>
        <c:crosses val="autoZero"/>
        <c:auto val="1"/>
        <c:lblAlgn val="ctr"/>
        <c:lblOffset val="100"/>
        <c:noMultiLvlLbl val="0"/>
      </c:catAx>
      <c:valAx>
        <c:axId val="511652960"/>
        <c:scaling>
          <c:orientation val="minMax"/>
          <c:max val="100"/>
          <c:min val="0"/>
        </c:scaling>
        <c:delete val="0"/>
        <c:axPos val="t"/>
        <c:numFmt formatCode="0\%" sourceLinked="0"/>
        <c:majorTickMark val="none"/>
        <c:minorTickMark val="none"/>
        <c:tickLblPos val="high"/>
        <c:spPr>
          <a:ln>
            <a:noFill/>
          </a:ln>
        </c:spPr>
        <c:txPr>
          <a:bodyPr/>
          <a:lstStyle/>
          <a:p>
            <a:pPr>
              <a:defRPr>
                <a:latin typeface="Arial"/>
                <a:ea typeface="Arial"/>
                <a:cs typeface="Arial"/>
              </a:defRPr>
            </a:pPr>
            <a:endParaRPr lang="et-EE"/>
          </a:p>
        </c:txPr>
        <c:crossAx val="511659232"/>
        <c:crosses val="autoZero"/>
        <c:crossBetween val="between"/>
      </c:valAx>
    </c:plotArea>
    <c:legend>
      <c:legendPos val="t"/>
      <c:legendEntry>
        <c:idx val="0"/>
        <c:txPr>
          <a:bodyPr/>
          <a:lstStyle/>
          <a:p>
            <a:pPr>
              <a:defRPr>
                <a:latin typeface="Arial"/>
                <a:ea typeface="Arial"/>
                <a:cs typeface="Arial"/>
              </a:defRPr>
            </a:pPr>
            <a:endParaRPr lang="et-EE"/>
          </a:p>
        </c:txPr>
      </c:legendEntry>
      <c:legendEntry>
        <c:idx val="1"/>
        <c:txPr>
          <a:bodyPr/>
          <a:lstStyle/>
          <a:p>
            <a:pPr>
              <a:defRPr>
                <a:latin typeface="Arial"/>
                <a:ea typeface="Arial"/>
                <a:cs typeface="Arial"/>
              </a:defRPr>
            </a:pPr>
            <a:endParaRPr lang="et-EE"/>
          </a:p>
        </c:txPr>
      </c:legendEntry>
      <c:legendEntry>
        <c:idx val="2"/>
        <c:delete val="1"/>
      </c:legendEntry>
      <c:layout>
        <c:manualLayout>
          <c:xMode val="edge"/>
          <c:yMode val="edge"/>
          <c:x val="4.9999827534764681E-2"/>
          <c:y val="9.5524010624476307E-3"/>
          <c:w val="0.9033816402826701"/>
          <c:h val="0.10147214596977991"/>
        </c:manualLayout>
      </c:layout>
      <c:overlay val="0"/>
      <c:spPr>
        <a:noFill/>
      </c:spPr>
    </c:legend>
    <c:plotVisOnly val="1"/>
    <c:dispBlanksAs val="gap"/>
    <c:showDLblsOverMax val="0"/>
  </c:chart>
  <c:txPr>
    <a:bodyPr/>
    <a:lstStyle/>
    <a:p>
      <a:pPr>
        <a:defRPr sz="1000"/>
      </a:pPr>
      <a:endParaRPr lang="et-EE"/>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416858821683014E-2"/>
          <c:y val="0.12031997457111641"/>
          <c:w val="0.77502427448187128"/>
          <c:h val="0.78081067879975008"/>
        </c:manualLayout>
      </c:layout>
      <c:barChart>
        <c:barDir val="bar"/>
        <c:grouping val="stacked"/>
        <c:varyColors val="0"/>
        <c:ser>
          <c:idx val="0"/>
          <c:order val="0"/>
          <c:tx>
            <c:strRef>
              <c:f>Sheet1!$B$1</c:f>
              <c:strCache>
                <c:ptCount val="1"/>
                <c:pt idx="0">
                  <c:v>2 aasta jookul</c:v>
                </c:pt>
              </c:strCache>
            </c:strRef>
          </c:tx>
          <c:spPr>
            <a:solidFill>
              <a:schemeClr val="bg2">
                <a:lumMod val="75000"/>
              </a:schemeClr>
            </a:solidFill>
          </c:spPr>
          <c:invertIfNegative val="0"/>
          <c:dLbls>
            <c:dLbl>
              <c:idx val="0"/>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0-A4A1-4A95-B00D-B00C725D6CCA}"/>
                </c:ext>
              </c:extLst>
            </c:dLbl>
            <c:dLbl>
              <c:idx val="1"/>
              <c:layout>
                <c:manualLayout>
                  <c:x val="1.0625282949383615E-2"/>
                  <c:y val="0"/>
                </c:manualLayout>
              </c:layout>
              <c:numFmt formatCode="#,##0" sourceLinked="0"/>
              <c:spPr>
                <a:noFill/>
                <a:ln>
                  <a:noFill/>
                </a:ln>
                <a:effectLst/>
              </c:spPr>
              <c:txPr>
                <a:bodyPr/>
                <a:lstStyle/>
                <a:p>
                  <a:pPr>
                    <a:defRPr>
                      <a:solidFill>
                        <a:schemeClr val="bg1"/>
                      </a:solidFill>
                      <a:latin typeface="Arial"/>
                      <a:ea typeface="Arial"/>
                      <a:cs typeface="Arial"/>
                    </a:defRPr>
                  </a:pPr>
                  <a:endParaRPr lang="et-EE"/>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A1-4A95-B00D-B00C725D6CCA}"/>
                </c:ext>
              </c:extLst>
            </c:dLbl>
            <c:dLbl>
              <c:idx val="2"/>
              <c:layout>
                <c:manualLayout>
                  <c:x val="-3.0365862494329476E-4"/>
                  <c:y val="0"/>
                </c:manualLayout>
              </c:layout>
              <c:numFmt formatCode="#,##0" sourceLinked="0"/>
              <c:spPr>
                <a:noFill/>
                <a:ln>
                  <a:noFill/>
                </a:ln>
                <a:effectLst/>
              </c:spPr>
              <c:txPr>
                <a:bodyPr/>
                <a:lstStyle/>
                <a:p>
                  <a:pPr>
                    <a:defRPr>
                      <a:solidFill>
                        <a:schemeClr val="bg1"/>
                      </a:solidFill>
                      <a:latin typeface="Arial"/>
                      <a:ea typeface="Arial"/>
                      <a:cs typeface="Arial"/>
                    </a:defRPr>
                  </a:pPr>
                  <a:endParaRPr lang="et-EE"/>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A1-4A95-B00D-B00C725D6CCA}"/>
                </c:ext>
              </c:extLst>
            </c:dLbl>
            <c:dLbl>
              <c:idx val="3"/>
              <c:layout>
                <c:manualLayout>
                  <c:x val="-3.0365862494329476E-4"/>
                  <c:y val="1.2481454638649407E-6"/>
                </c:manualLayout>
              </c:layout>
              <c:numFmt formatCode="#,##0" sourceLinked="0"/>
              <c:spPr>
                <a:noFill/>
                <a:ln>
                  <a:noFill/>
                </a:ln>
                <a:effectLst/>
              </c:spPr>
              <c:txPr>
                <a:bodyPr/>
                <a:lstStyle/>
                <a:p>
                  <a:pPr>
                    <a:defRPr>
                      <a:solidFill>
                        <a:schemeClr val="bg1"/>
                      </a:solidFill>
                      <a:latin typeface="Arial"/>
                      <a:ea typeface="Arial"/>
                      <a:cs typeface="Arial"/>
                    </a:defRPr>
                  </a:pPr>
                  <a:endParaRPr lang="et-EE"/>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A1-4A95-B00D-B00C725D6CCA}"/>
                </c:ext>
              </c:extLst>
            </c:dLbl>
            <c:dLbl>
              <c:idx val="4"/>
              <c:layout>
                <c:manualLayout>
                  <c:x val="1.4403940732112638E-2"/>
                  <c:y val="8.3209697590996049E-7"/>
                </c:manualLayout>
              </c:layout>
              <c:numFmt formatCode="#,##0" sourceLinked="0"/>
              <c:spPr>
                <a:noFill/>
                <a:ln>
                  <a:noFill/>
                </a:ln>
                <a:effectLst/>
              </c:spPr>
              <c:txPr>
                <a:bodyPr/>
                <a:lstStyle/>
                <a:p>
                  <a:pPr>
                    <a:defRPr>
                      <a:solidFill>
                        <a:schemeClr val="bg1"/>
                      </a:solidFill>
                      <a:latin typeface="Arial"/>
                      <a:ea typeface="Arial"/>
                      <a:cs typeface="Arial"/>
                    </a:defRPr>
                  </a:pPr>
                  <a:endParaRPr lang="et-EE"/>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4A1-4A95-B00D-B00C725D6CCA}"/>
                </c:ext>
              </c:extLst>
            </c:dLbl>
            <c:dLbl>
              <c:idx val="5"/>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5-A4A1-4A95-B00D-B00C725D6CCA}"/>
                </c:ext>
              </c:extLst>
            </c:dLbl>
            <c:dLbl>
              <c:idx val="6"/>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6-A4A1-4A95-B00D-B00C725D6CCA}"/>
                </c:ext>
              </c:extLst>
            </c:dLbl>
            <c:dLbl>
              <c:idx val="7"/>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7-A4A1-4A95-B00D-B00C725D6CCA}"/>
                </c:ext>
              </c:extLst>
            </c:dLbl>
            <c:dLbl>
              <c:idx val="8"/>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8-A4A1-4A95-B00D-B00C725D6CCA}"/>
                </c:ext>
              </c:extLst>
            </c:dLbl>
            <c:dLbl>
              <c:idx val="9"/>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9-A4A1-4A95-B00D-B00C725D6CCA}"/>
                </c:ext>
              </c:extLst>
            </c:dLbl>
            <c:dLbl>
              <c:idx val="10"/>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A-A4A1-4A95-B00D-B00C725D6CCA}"/>
                </c:ext>
              </c:extLst>
            </c:dLbl>
            <c:dLbl>
              <c:idx val="11"/>
              <c:numFmt formatCode="#,##0" sourceLinked="0"/>
              <c:spPr>
                <a:noFill/>
                <a:ln>
                  <a:noFill/>
                </a:ln>
                <a:effectLst/>
              </c:spPr>
              <c:txPr>
                <a:bodyPr/>
                <a:lstStyle/>
                <a:p>
                  <a:pPr>
                    <a:defRPr>
                      <a:solidFill>
                        <a:schemeClr val="bg1"/>
                      </a:solidFill>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B-A4A1-4A95-B00D-B00C725D6CCA}"/>
                </c:ext>
              </c:extLst>
            </c:dLbl>
            <c:numFmt formatCode="#,##0" sourceLinked="0"/>
            <c:spPr>
              <a:noFill/>
              <a:ln>
                <a:noFill/>
              </a:ln>
              <a:effectLst/>
            </c:spPr>
            <c:txPr>
              <a:bodyPr/>
              <a:lstStyle/>
              <a:p>
                <a:pPr>
                  <a:defRPr>
                    <a:solidFill>
                      <a:schemeClr val="bg1"/>
                    </a:solidFill>
                  </a:defRPr>
                </a:pPr>
                <a:endParaRPr lang="et-E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Mänginud arv- või kiirloteriid väljaspool internetti</c:v>
                </c:pt>
                <c:pt idx="1">
                  <c:v>Osalenud kihlvedudes või spordiennustustes </c:v>
                </c:pt>
                <c:pt idx="2">
                  <c:v>Mänginud arvloteriid internetis</c:v>
                </c:pt>
                <c:pt idx="3">
                  <c:v>Kasiinomänge internetis</c:v>
                </c:pt>
                <c:pt idx="4">
                  <c:v>Kasiinomänge kasiinos</c:v>
                </c:pt>
              </c:strCache>
            </c:strRef>
          </c:cat>
          <c:val>
            <c:numRef>
              <c:f>Sheet1!$B$2:$B$6</c:f>
              <c:numCache>
                <c:formatCode>0</c:formatCode>
                <c:ptCount val="5"/>
                <c:pt idx="0" formatCode="General">
                  <c:v>21</c:v>
                </c:pt>
                <c:pt idx="1">
                  <c:v>15</c:v>
                </c:pt>
                <c:pt idx="2" formatCode="General">
                  <c:v>10</c:v>
                </c:pt>
                <c:pt idx="3">
                  <c:v>10</c:v>
                </c:pt>
                <c:pt idx="4">
                  <c:v>2</c:v>
                </c:pt>
              </c:numCache>
            </c:numRef>
          </c:val>
          <c:extLst>
            <c:ext xmlns:c16="http://schemas.microsoft.com/office/drawing/2014/chart" uri="{C3380CC4-5D6E-409C-BE32-E72D297353CC}">
              <c16:uniqueId val="{0000000C-A4A1-4A95-B00D-B00C725D6CCA}"/>
            </c:ext>
          </c:extLst>
        </c:ser>
        <c:ser>
          <c:idx val="1"/>
          <c:order val="1"/>
          <c:tx>
            <c:strRef>
              <c:f>Sheet1!$C$1</c:f>
              <c:strCache>
                <c:ptCount val="1"/>
                <c:pt idx="0">
                  <c:v>üldse kunagi</c:v>
                </c:pt>
              </c:strCache>
            </c:strRef>
          </c:tx>
          <c:spPr>
            <a:solidFill>
              <a:schemeClr val="bg2">
                <a:lumMod val="60000"/>
                <a:lumOff val="40000"/>
              </a:schemeClr>
            </a:solidFill>
          </c:spPr>
          <c:invertIfNegative val="0"/>
          <c:cat>
            <c:strRef>
              <c:f>Sheet1!$A$2:$A$6</c:f>
              <c:strCache>
                <c:ptCount val="5"/>
                <c:pt idx="0">
                  <c:v>Mänginud arv- või kiirloteriid väljaspool internetti</c:v>
                </c:pt>
                <c:pt idx="1">
                  <c:v>Osalenud kihlvedudes või spordiennustustes </c:v>
                </c:pt>
                <c:pt idx="2">
                  <c:v>Mänginud arvloteriid internetis</c:v>
                </c:pt>
                <c:pt idx="3">
                  <c:v>Kasiinomänge internetis</c:v>
                </c:pt>
                <c:pt idx="4">
                  <c:v>Kasiinomänge kasiinos</c:v>
                </c:pt>
              </c:strCache>
            </c:strRef>
          </c:cat>
          <c:val>
            <c:numRef>
              <c:f>Sheet1!$C$2:$C$6</c:f>
              <c:numCache>
                <c:formatCode>0</c:formatCode>
                <c:ptCount val="5"/>
                <c:pt idx="0" formatCode="General">
                  <c:v>12</c:v>
                </c:pt>
                <c:pt idx="1">
                  <c:v>5</c:v>
                </c:pt>
                <c:pt idx="2" formatCode="General">
                  <c:v>3</c:v>
                </c:pt>
                <c:pt idx="3">
                  <c:v>4</c:v>
                </c:pt>
                <c:pt idx="4">
                  <c:v>2</c:v>
                </c:pt>
              </c:numCache>
            </c:numRef>
          </c:val>
          <c:extLst>
            <c:ext xmlns:c16="http://schemas.microsoft.com/office/drawing/2014/chart" uri="{C3380CC4-5D6E-409C-BE32-E72D297353CC}">
              <c16:uniqueId val="{0000000D-A4A1-4A95-B00D-B00C725D6CCA}"/>
            </c:ext>
          </c:extLst>
        </c:ser>
        <c:ser>
          <c:idx val="2"/>
          <c:order val="2"/>
          <c:tx>
            <c:strRef>
              <c:f>Sheet1!$D$1</c:f>
              <c:strCache>
                <c:ptCount val="1"/>
                <c:pt idx="0">
                  <c:v>üldse kunagi2</c:v>
                </c:pt>
              </c:strCache>
            </c:strRef>
          </c:tx>
          <c:spPr>
            <a:noFill/>
          </c:spPr>
          <c:invertIfNegative val="0"/>
          <c:dLbls>
            <c:dLbl>
              <c:idx val="0"/>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E-A4A1-4A95-B00D-B00C725D6CCA}"/>
                </c:ext>
              </c:extLst>
            </c:dLbl>
            <c:dLbl>
              <c:idx val="1"/>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0F-A4A1-4A95-B00D-B00C725D6CCA}"/>
                </c:ext>
              </c:extLst>
            </c:dLbl>
            <c:dLbl>
              <c:idx val="2"/>
              <c:layout>
                <c:manualLayout>
                  <c:x val="1.1514568922431807E-2"/>
                  <c:y val="0"/>
                </c:manualLayout>
              </c:layout>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4A1-4A95-B00D-B00C725D6CCA}"/>
                </c:ext>
              </c:extLst>
            </c:dLbl>
            <c:dLbl>
              <c:idx val="3"/>
              <c:layout>
                <c:manualLayout>
                  <c:x val="1.7785719460964406E-3"/>
                  <c:y val="0"/>
                </c:manualLayout>
              </c:layout>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4A1-4A95-B00D-B00C725D6CCA}"/>
                </c:ext>
              </c:extLst>
            </c:dLbl>
            <c:dLbl>
              <c:idx val="4"/>
              <c:layout>
                <c:manualLayout>
                  <c:x val="3.8888840176343503E-2"/>
                  <c:y val="4.1604848805184905E-7"/>
                </c:manualLayout>
              </c:layout>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ctr"/>
              <c:showLegendKey val="0"/>
              <c:showVal val="1"/>
              <c:showCatName val="0"/>
              <c:showSerName val="0"/>
              <c:showPercent val="0"/>
              <c:showBubbleSize val="0"/>
              <c:extLst>
                <c:ext xmlns:c15="http://schemas.microsoft.com/office/drawing/2012/chart" uri="{CE6537A1-D6FC-4f65-9D91-7224C49458BB}">
                  <c15:layout>
                    <c:manualLayout>
                      <c:w val="9.7056311138410636E-2"/>
                      <c:h val="7.6615329056909612E-2"/>
                    </c:manualLayout>
                  </c15:layout>
                </c:ext>
                <c:ext xmlns:c16="http://schemas.microsoft.com/office/drawing/2014/chart" uri="{C3380CC4-5D6E-409C-BE32-E72D297353CC}">
                  <c16:uniqueId val="{00000012-A4A1-4A95-B00D-B00C725D6CCA}"/>
                </c:ext>
              </c:extLst>
            </c:dLbl>
            <c:dLbl>
              <c:idx val="5"/>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3-A4A1-4A95-B00D-B00C725D6CCA}"/>
                </c:ext>
              </c:extLst>
            </c:dLbl>
            <c:dLbl>
              <c:idx val="6"/>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4-A4A1-4A95-B00D-B00C725D6CCA}"/>
                </c:ext>
              </c:extLst>
            </c:dLbl>
            <c:dLbl>
              <c:idx val="7"/>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5-A4A1-4A95-B00D-B00C725D6CCA}"/>
                </c:ext>
              </c:extLst>
            </c:dLbl>
            <c:dLbl>
              <c:idx val="8"/>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6-A4A1-4A95-B00D-B00C725D6CCA}"/>
                </c:ext>
              </c:extLst>
            </c:dLbl>
            <c:dLbl>
              <c:idx val="9"/>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7-A4A1-4A95-B00D-B00C725D6CCA}"/>
                </c:ext>
              </c:extLst>
            </c:dLbl>
            <c:dLbl>
              <c:idx val="10"/>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8-A4A1-4A95-B00D-B00C725D6CCA}"/>
                </c:ext>
              </c:extLst>
            </c:dLbl>
            <c:dLbl>
              <c:idx val="11"/>
              <c:numFmt formatCode="#,##0" sourceLinked="0"/>
              <c:spPr>
                <a:noFill/>
                <a:ln>
                  <a:noFill/>
                </a:ln>
                <a:effectLst/>
              </c:spPr>
              <c:txPr>
                <a:bodyPr wrap="square" lIns="38100" tIns="19050" rIns="38100" bIns="19050" anchor="ctr">
                  <a:spAutoFit/>
                </a:bodyPr>
                <a:lstStyle/>
                <a:p>
                  <a:pPr>
                    <a:defRPr>
                      <a:latin typeface="Arial"/>
                      <a:ea typeface="Arial"/>
                      <a:cs typeface="Arial"/>
                    </a:defRPr>
                  </a:pPr>
                  <a:endParaRPr lang="et-EE"/>
                </a:p>
              </c:txPr>
              <c:dLblPos val="inBase"/>
              <c:showLegendKey val="0"/>
              <c:showVal val="1"/>
              <c:showCatName val="0"/>
              <c:showSerName val="0"/>
              <c:showPercent val="0"/>
              <c:showBubbleSize val="0"/>
              <c:extLst>
                <c:ext xmlns:c16="http://schemas.microsoft.com/office/drawing/2014/chart" uri="{C3380CC4-5D6E-409C-BE32-E72D297353CC}">
                  <c16:uniqueId val="{00000019-A4A1-4A95-B00D-B00C725D6CCA}"/>
                </c:ext>
              </c:extLst>
            </c:dLbl>
            <c:numFmt formatCode="#,##0"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Mänginud arv- või kiirloteriid väljaspool internetti</c:v>
                </c:pt>
                <c:pt idx="1">
                  <c:v>Osalenud kihlvedudes või spordiennustustes </c:v>
                </c:pt>
                <c:pt idx="2">
                  <c:v>Mänginud arvloteriid internetis</c:v>
                </c:pt>
                <c:pt idx="3">
                  <c:v>Kasiinomänge internetis</c:v>
                </c:pt>
                <c:pt idx="4">
                  <c:v>Kasiinomänge kasiinos</c:v>
                </c:pt>
              </c:strCache>
            </c:strRef>
          </c:cat>
          <c:val>
            <c:numRef>
              <c:f>Sheet1!$D$2:$D$6</c:f>
              <c:numCache>
                <c:formatCode>0</c:formatCode>
                <c:ptCount val="5"/>
                <c:pt idx="0" formatCode="General">
                  <c:v>33</c:v>
                </c:pt>
                <c:pt idx="1">
                  <c:v>20</c:v>
                </c:pt>
                <c:pt idx="2" formatCode="General">
                  <c:v>13</c:v>
                </c:pt>
                <c:pt idx="3">
                  <c:v>14</c:v>
                </c:pt>
                <c:pt idx="4">
                  <c:v>4</c:v>
                </c:pt>
              </c:numCache>
            </c:numRef>
          </c:val>
          <c:extLst>
            <c:ext xmlns:c16="http://schemas.microsoft.com/office/drawing/2014/chart" uri="{C3380CC4-5D6E-409C-BE32-E72D297353CC}">
              <c16:uniqueId val="{0000001A-A4A1-4A95-B00D-B00C725D6CCA}"/>
            </c:ext>
          </c:extLst>
        </c:ser>
        <c:dLbls>
          <c:showLegendKey val="0"/>
          <c:showVal val="0"/>
          <c:showCatName val="0"/>
          <c:showSerName val="0"/>
          <c:showPercent val="0"/>
          <c:showBubbleSize val="0"/>
        </c:dLbls>
        <c:gapWidth val="60"/>
        <c:overlap val="100"/>
        <c:axId val="511659232"/>
        <c:axId val="511652960"/>
      </c:barChart>
      <c:catAx>
        <c:axId val="511659232"/>
        <c:scaling>
          <c:orientation val="maxMin"/>
        </c:scaling>
        <c:delete val="1"/>
        <c:axPos val="l"/>
        <c:numFmt formatCode="General" sourceLinked="0"/>
        <c:majorTickMark val="out"/>
        <c:minorTickMark val="none"/>
        <c:tickLblPos val="nextTo"/>
        <c:crossAx val="511652960"/>
        <c:crosses val="autoZero"/>
        <c:auto val="1"/>
        <c:lblAlgn val="ctr"/>
        <c:lblOffset val="100"/>
        <c:noMultiLvlLbl val="0"/>
      </c:catAx>
      <c:valAx>
        <c:axId val="511652960"/>
        <c:scaling>
          <c:orientation val="minMax"/>
          <c:max val="100"/>
          <c:min val="0"/>
        </c:scaling>
        <c:delete val="0"/>
        <c:axPos val="t"/>
        <c:numFmt formatCode="0\%" sourceLinked="0"/>
        <c:majorTickMark val="none"/>
        <c:minorTickMark val="none"/>
        <c:tickLblPos val="high"/>
        <c:spPr>
          <a:ln>
            <a:noFill/>
          </a:ln>
        </c:spPr>
        <c:txPr>
          <a:bodyPr/>
          <a:lstStyle/>
          <a:p>
            <a:pPr>
              <a:defRPr>
                <a:latin typeface="Arial"/>
                <a:ea typeface="Arial"/>
                <a:cs typeface="Arial"/>
              </a:defRPr>
            </a:pPr>
            <a:endParaRPr lang="et-EE"/>
          </a:p>
        </c:txPr>
        <c:crossAx val="511659232"/>
        <c:crosses val="autoZero"/>
        <c:crossBetween val="between"/>
      </c:valAx>
    </c:plotArea>
    <c:legend>
      <c:legendPos val="t"/>
      <c:legendEntry>
        <c:idx val="0"/>
        <c:txPr>
          <a:bodyPr/>
          <a:lstStyle/>
          <a:p>
            <a:pPr>
              <a:defRPr>
                <a:latin typeface="Arial"/>
                <a:ea typeface="Arial"/>
                <a:cs typeface="Arial"/>
              </a:defRPr>
            </a:pPr>
            <a:endParaRPr lang="et-EE"/>
          </a:p>
        </c:txPr>
      </c:legendEntry>
      <c:legendEntry>
        <c:idx val="1"/>
        <c:txPr>
          <a:bodyPr/>
          <a:lstStyle/>
          <a:p>
            <a:pPr>
              <a:defRPr>
                <a:latin typeface="Arial"/>
                <a:ea typeface="Arial"/>
                <a:cs typeface="Arial"/>
              </a:defRPr>
            </a:pPr>
            <a:endParaRPr lang="et-EE"/>
          </a:p>
        </c:txPr>
      </c:legendEntry>
      <c:legendEntry>
        <c:idx val="2"/>
        <c:delete val="1"/>
      </c:legendEntry>
      <c:layout>
        <c:manualLayout>
          <c:xMode val="edge"/>
          <c:yMode val="edge"/>
          <c:x val="4.9999827534764681E-2"/>
          <c:y val="9.5524010624476307E-3"/>
          <c:w val="0.9033816402826701"/>
          <c:h val="0.10147214596977991"/>
        </c:manualLayout>
      </c:layout>
      <c:overlay val="0"/>
      <c:spPr>
        <a:noFill/>
      </c:spPr>
    </c:legend>
    <c:plotVisOnly val="1"/>
    <c:dispBlanksAs val="gap"/>
    <c:showDLblsOverMax val="0"/>
  </c:chart>
  <c:txPr>
    <a:bodyPr/>
    <a:lstStyle/>
    <a:p>
      <a:pPr>
        <a:defRPr sz="1000"/>
      </a:pPr>
      <a:endParaRPr lang="et-EE"/>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91447944006993E-2"/>
          <c:y val="2.5629868473247813E-2"/>
          <c:w val="0.57709044181977254"/>
          <c:h val="0.93747985393498157"/>
        </c:manualLayout>
      </c:layout>
      <c:barChart>
        <c:barDir val="bar"/>
        <c:grouping val="clustered"/>
        <c:varyColors val="0"/>
        <c:ser>
          <c:idx val="0"/>
          <c:order val="0"/>
          <c:tx>
            <c:strRef>
              <c:f>Sheet1!$B$1</c:f>
              <c:strCache>
                <c:ptCount val="1"/>
                <c:pt idx="0">
                  <c:v>vähemalt kord nädalas internetis</c:v>
                </c:pt>
              </c:strCache>
            </c:strRef>
          </c:tx>
          <c:spPr>
            <a:solidFill>
              <a:srgbClr val="802AB7"/>
            </a:solidFill>
            <a:ln w="6350">
              <a:noFill/>
            </a:ln>
          </c:spPr>
          <c:invertIfNegative val="0"/>
          <c:dPt>
            <c:idx val="0"/>
            <c:invertIfNegative val="0"/>
            <c:bubble3D val="0"/>
            <c:extLst>
              <c:ext xmlns:c16="http://schemas.microsoft.com/office/drawing/2014/chart" uri="{C3380CC4-5D6E-409C-BE32-E72D297353CC}">
                <c16:uniqueId val="{00000000-C669-438E-8DD7-E5BCD468584E}"/>
              </c:ext>
            </c:extLst>
          </c:dPt>
          <c:dPt>
            <c:idx val="1"/>
            <c:invertIfNegative val="0"/>
            <c:bubble3D val="0"/>
            <c:extLst>
              <c:ext xmlns:c16="http://schemas.microsoft.com/office/drawing/2014/chart" uri="{C3380CC4-5D6E-409C-BE32-E72D297353CC}">
                <c16:uniqueId val="{00000001-C669-438E-8DD7-E5BCD468584E}"/>
              </c:ext>
            </c:extLst>
          </c:dPt>
          <c:dPt>
            <c:idx val="2"/>
            <c:invertIfNegative val="0"/>
            <c:bubble3D val="0"/>
            <c:extLst>
              <c:ext xmlns:c16="http://schemas.microsoft.com/office/drawing/2014/chart" uri="{C3380CC4-5D6E-409C-BE32-E72D297353CC}">
                <c16:uniqueId val="{00000002-C669-438E-8DD7-E5BCD468584E}"/>
              </c:ext>
            </c:extLst>
          </c:dPt>
          <c:dPt>
            <c:idx val="3"/>
            <c:invertIfNegative val="0"/>
            <c:bubble3D val="0"/>
            <c:extLst>
              <c:ext xmlns:c16="http://schemas.microsoft.com/office/drawing/2014/chart" uri="{C3380CC4-5D6E-409C-BE32-E72D297353CC}">
                <c16:uniqueId val="{00000003-C669-438E-8DD7-E5BCD468584E}"/>
              </c:ext>
            </c:extLst>
          </c:dPt>
          <c:dLbls>
            <c:numFmt formatCode="0\%" sourceLinked="0"/>
            <c:spPr>
              <a:noFill/>
              <a:ln>
                <a:noFill/>
              </a:ln>
              <a:effectLst/>
            </c:spPr>
            <c:txPr>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Total</c:v>
                </c:pt>
                <c:pt idx="2">
                  <c:v>15-19</c:v>
                </c:pt>
                <c:pt idx="3">
                  <c:v>20-29</c:v>
                </c:pt>
                <c:pt idx="4">
                  <c:v>30-39</c:v>
                </c:pt>
                <c:pt idx="5">
                  <c:v>40-49</c:v>
                </c:pt>
                <c:pt idx="6">
                  <c:v>50-59</c:v>
                </c:pt>
                <c:pt idx="7">
                  <c:v>60-74</c:v>
                </c:pt>
                <c:pt idx="9">
                  <c:v>15-20</c:v>
                </c:pt>
                <c:pt idx="10">
                  <c:v>21-74</c:v>
                </c:pt>
                <c:pt idx="12">
                  <c:v>Mees</c:v>
                </c:pt>
                <c:pt idx="13">
                  <c:v>Naine</c:v>
                </c:pt>
                <c:pt idx="15">
                  <c:v>Eestlane</c:v>
                </c:pt>
                <c:pt idx="16">
                  <c:v>Muu rahvus</c:v>
                </c:pt>
              </c:strCache>
            </c:strRef>
          </c:cat>
          <c:val>
            <c:numRef>
              <c:f>Sheet1!$B$2:$B$18</c:f>
              <c:numCache>
                <c:formatCode>General</c:formatCode>
                <c:ptCount val="17"/>
                <c:pt idx="0">
                  <c:v>25</c:v>
                </c:pt>
                <c:pt idx="2">
                  <c:v>22</c:v>
                </c:pt>
                <c:pt idx="3">
                  <c:v>19</c:v>
                </c:pt>
                <c:pt idx="4">
                  <c:v>20</c:v>
                </c:pt>
                <c:pt idx="5">
                  <c:v>28</c:v>
                </c:pt>
                <c:pt idx="6">
                  <c:v>34</c:v>
                </c:pt>
                <c:pt idx="7">
                  <c:v>27</c:v>
                </c:pt>
                <c:pt idx="9">
                  <c:v>23</c:v>
                </c:pt>
                <c:pt idx="10">
                  <c:v>25</c:v>
                </c:pt>
                <c:pt idx="12">
                  <c:v>31</c:v>
                </c:pt>
                <c:pt idx="13">
                  <c:v>15</c:v>
                </c:pt>
                <c:pt idx="15">
                  <c:v>26</c:v>
                </c:pt>
                <c:pt idx="16">
                  <c:v>22</c:v>
                </c:pt>
              </c:numCache>
            </c:numRef>
          </c:val>
          <c:extLst>
            <c:ext xmlns:c16="http://schemas.microsoft.com/office/drawing/2014/chart" uri="{C3380CC4-5D6E-409C-BE32-E72D297353CC}">
              <c16:uniqueId val="{00000004-C669-438E-8DD7-E5BCD468584E}"/>
            </c:ext>
          </c:extLst>
        </c:ser>
        <c:dLbls>
          <c:dLblPos val="outEnd"/>
          <c:showLegendKey val="0"/>
          <c:showVal val="1"/>
          <c:showCatName val="0"/>
          <c:showSerName val="0"/>
          <c:showPercent val="0"/>
          <c:showBubbleSize val="0"/>
        </c:dLbls>
        <c:gapWidth val="5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5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400">
          <a:solidFill>
            <a:schemeClr val="tx1"/>
          </a:solidFill>
        </a:defRPr>
      </a:pPr>
      <a:endParaRPr lang="et-EE"/>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91447944006993E-2"/>
          <c:y val="2.5629868473247813E-2"/>
          <c:w val="0.57709044181977254"/>
          <c:h val="0.93747985393498157"/>
        </c:manualLayout>
      </c:layout>
      <c:barChart>
        <c:barDir val="bar"/>
        <c:grouping val="clustered"/>
        <c:varyColors val="0"/>
        <c:ser>
          <c:idx val="0"/>
          <c:order val="0"/>
          <c:tx>
            <c:strRef>
              <c:f>Sheet1!$B$1</c:f>
              <c:strCache>
                <c:ptCount val="1"/>
                <c:pt idx="0">
                  <c:v>2019</c:v>
                </c:pt>
              </c:strCache>
            </c:strRef>
          </c:tx>
          <c:spPr>
            <a:solidFill>
              <a:srgbClr val="802AB7"/>
            </a:solidFill>
            <a:ln w="6350">
              <a:noFill/>
            </a:ln>
          </c:spPr>
          <c:invertIfNegative val="0"/>
          <c:dPt>
            <c:idx val="0"/>
            <c:invertIfNegative val="0"/>
            <c:bubble3D val="0"/>
            <c:extLst>
              <c:ext xmlns:c16="http://schemas.microsoft.com/office/drawing/2014/chart" uri="{C3380CC4-5D6E-409C-BE32-E72D297353CC}">
                <c16:uniqueId val="{00000000-4133-4BC2-9839-850048BCBBBF}"/>
              </c:ext>
            </c:extLst>
          </c:dPt>
          <c:dPt>
            <c:idx val="1"/>
            <c:invertIfNegative val="0"/>
            <c:bubble3D val="0"/>
            <c:extLst>
              <c:ext xmlns:c16="http://schemas.microsoft.com/office/drawing/2014/chart" uri="{C3380CC4-5D6E-409C-BE32-E72D297353CC}">
                <c16:uniqueId val="{00000001-4133-4BC2-9839-850048BCBBBF}"/>
              </c:ext>
            </c:extLst>
          </c:dPt>
          <c:dPt>
            <c:idx val="2"/>
            <c:invertIfNegative val="0"/>
            <c:bubble3D val="0"/>
            <c:extLst>
              <c:ext xmlns:c16="http://schemas.microsoft.com/office/drawing/2014/chart" uri="{C3380CC4-5D6E-409C-BE32-E72D297353CC}">
                <c16:uniqueId val="{00000002-4133-4BC2-9839-850048BCBBBF}"/>
              </c:ext>
            </c:extLst>
          </c:dPt>
          <c:dPt>
            <c:idx val="3"/>
            <c:invertIfNegative val="0"/>
            <c:bubble3D val="0"/>
            <c:extLst>
              <c:ext xmlns:c16="http://schemas.microsoft.com/office/drawing/2014/chart" uri="{C3380CC4-5D6E-409C-BE32-E72D297353CC}">
                <c16:uniqueId val="{00000003-4133-4BC2-9839-850048BCBBBF}"/>
              </c:ext>
            </c:extLst>
          </c:dPt>
          <c:dLbls>
            <c:numFmt formatCode="0\%" sourceLinked="0"/>
            <c:spPr>
              <a:noFill/>
              <a:ln>
                <a:noFill/>
              </a:ln>
              <a:effectLst/>
            </c:spPr>
            <c:txPr>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Total</c:v>
                </c:pt>
                <c:pt idx="2">
                  <c:v>15-19</c:v>
                </c:pt>
                <c:pt idx="3">
                  <c:v>20-29</c:v>
                </c:pt>
                <c:pt idx="4">
                  <c:v>30-39</c:v>
                </c:pt>
                <c:pt idx="5">
                  <c:v>40-49</c:v>
                </c:pt>
                <c:pt idx="6">
                  <c:v>50-59</c:v>
                </c:pt>
                <c:pt idx="7">
                  <c:v>60-74</c:v>
                </c:pt>
                <c:pt idx="9">
                  <c:v>15-20</c:v>
                </c:pt>
                <c:pt idx="10">
                  <c:v>21-74</c:v>
                </c:pt>
                <c:pt idx="12">
                  <c:v>Mees</c:v>
                </c:pt>
                <c:pt idx="13">
                  <c:v>Naine</c:v>
                </c:pt>
                <c:pt idx="15">
                  <c:v>Eestlane</c:v>
                </c:pt>
                <c:pt idx="16">
                  <c:v>Muu rahvus</c:v>
                </c:pt>
              </c:strCache>
            </c:strRef>
          </c:cat>
          <c:val>
            <c:numRef>
              <c:f>Sheet1!$B$2:$B$18</c:f>
              <c:numCache>
                <c:formatCode>General</c:formatCode>
                <c:ptCount val="17"/>
                <c:pt idx="0">
                  <c:v>25</c:v>
                </c:pt>
                <c:pt idx="2">
                  <c:v>7</c:v>
                </c:pt>
                <c:pt idx="3">
                  <c:v>19</c:v>
                </c:pt>
                <c:pt idx="4">
                  <c:v>21</c:v>
                </c:pt>
                <c:pt idx="5">
                  <c:v>32</c:v>
                </c:pt>
                <c:pt idx="6">
                  <c:v>27</c:v>
                </c:pt>
                <c:pt idx="7">
                  <c:v>37</c:v>
                </c:pt>
                <c:pt idx="9">
                  <c:v>7</c:v>
                </c:pt>
                <c:pt idx="10">
                  <c:v>26</c:v>
                </c:pt>
                <c:pt idx="12">
                  <c:v>30</c:v>
                </c:pt>
                <c:pt idx="13">
                  <c:v>17</c:v>
                </c:pt>
                <c:pt idx="15">
                  <c:v>26</c:v>
                </c:pt>
                <c:pt idx="16">
                  <c:v>20</c:v>
                </c:pt>
              </c:numCache>
            </c:numRef>
          </c:val>
          <c:extLst>
            <c:ext xmlns:c16="http://schemas.microsoft.com/office/drawing/2014/chart" uri="{C3380CC4-5D6E-409C-BE32-E72D297353CC}">
              <c16:uniqueId val="{00000004-4133-4BC2-9839-850048BCBBBF}"/>
            </c:ext>
          </c:extLst>
        </c:ser>
        <c:dLbls>
          <c:dLblPos val="outEnd"/>
          <c:showLegendKey val="0"/>
          <c:showVal val="1"/>
          <c:showCatName val="0"/>
          <c:showSerName val="0"/>
          <c:showPercent val="0"/>
          <c:showBubbleSize val="0"/>
        </c:dLbls>
        <c:gapWidth val="5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5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400">
          <a:solidFill>
            <a:schemeClr val="tx1"/>
          </a:solidFill>
        </a:defRPr>
      </a:pPr>
      <a:endParaRPr lang="et-EE"/>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91447944006993E-2"/>
          <c:y val="2.5629868473247813E-2"/>
          <c:w val="0.57709044181977254"/>
          <c:h val="0.93747985393498157"/>
        </c:manualLayout>
      </c:layout>
      <c:barChart>
        <c:barDir val="bar"/>
        <c:grouping val="clustered"/>
        <c:varyColors val="0"/>
        <c:ser>
          <c:idx val="0"/>
          <c:order val="0"/>
          <c:tx>
            <c:strRef>
              <c:f>Sheet1!$B$1</c:f>
              <c:strCache>
                <c:ptCount val="1"/>
                <c:pt idx="0">
                  <c:v>2017</c:v>
                </c:pt>
              </c:strCache>
            </c:strRef>
          </c:tx>
          <c:spPr>
            <a:solidFill>
              <a:srgbClr val="802AB7"/>
            </a:solidFill>
            <a:ln w="6350">
              <a:noFill/>
            </a:ln>
          </c:spPr>
          <c:invertIfNegative val="0"/>
          <c:dPt>
            <c:idx val="0"/>
            <c:invertIfNegative val="0"/>
            <c:bubble3D val="0"/>
            <c:extLst>
              <c:ext xmlns:c16="http://schemas.microsoft.com/office/drawing/2014/chart" uri="{C3380CC4-5D6E-409C-BE32-E72D297353CC}">
                <c16:uniqueId val="{00000000-AB72-4B0A-83F9-AFD5E25F7B90}"/>
              </c:ext>
            </c:extLst>
          </c:dPt>
          <c:dPt>
            <c:idx val="1"/>
            <c:invertIfNegative val="0"/>
            <c:bubble3D val="0"/>
            <c:extLst>
              <c:ext xmlns:c16="http://schemas.microsoft.com/office/drawing/2014/chart" uri="{C3380CC4-5D6E-409C-BE32-E72D297353CC}">
                <c16:uniqueId val="{00000001-AB72-4B0A-83F9-AFD5E25F7B90}"/>
              </c:ext>
            </c:extLst>
          </c:dPt>
          <c:dPt>
            <c:idx val="2"/>
            <c:invertIfNegative val="0"/>
            <c:bubble3D val="0"/>
            <c:extLst>
              <c:ext xmlns:c16="http://schemas.microsoft.com/office/drawing/2014/chart" uri="{C3380CC4-5D6E-409C-BE32-E72D297353CC}">
                <c16:uniqueId val="{00000002-AB72-4B0A-83F9-AFD5E25F7B90}"/>
              </c:ext>
            </c:extLst>
          </c:dPt>
          <c:dPt>
            <c:idx val="3"/>
            <c:invertIfNegative val="0"/>
            <c:bubble3D val="0"/>
            <c:extLst>
              <c:ext xmlns:c16="http://schemas.microsoft.com/office/drawing/2014/chart" uri="{C3380CC4-5D6E-409C-BE32-E72D297353CC}">
                <c16:uniqueId val="{00000003-AB72-4B0A-83F9-AFD5E25F7B90}"/>
              </c:ext>
            </c:extLst>
          </c:dPt>
          <c:dLbls>
            <c:numFmt formatCode="0\%" sourceLinked="0"/>
            <c:spPr>
              <a:noFill/>
              <a:ln>
                <a:noFill/>
              </a:ln>
              <a:effectLst/>
            </c:spPr>
            <c:txPr>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Total</c:v>
                </c:pt>
                <c:pt idx="2">
                  <c:v>15-19</c:v>
                </c:pt>
                <c:pt idx="3">
                  <c:v>20-29</c:v>
                </c:pt>
                <c:pt idx="4">
                  <c:v>30-39</c:v>
                </c:pt>
                <c:pt idx="5">
                  <c:v>40-49</c:v>
                </c:pt>
                <c:pt idx="6">
                  <c:v>50-59</c:v>
                </c:pt>
                <c:pt idx="7">
                  <c:v>60-74</c:v>
                </c:pt>
                <c:pt idx="9">
                  <c:v>15-20</c:v>
                </c:pt>
                <c:pt idx="10">
                  <c:v>21-74</c:v>
                </c:pt>
                <c:pt idx="12">
                  <c:v>Mees</c:v>
                </c:pt>
                <c:pt idx="13">
                  <c:v>Naine</c:v>
                </c:pt>
                <c:pt idx="15">
                  <c:v>Eestlane</c:v>
                </c:pt>
                <c:pt idx="16">
                  <c:v>Muu rahvus</c:v>
                </c:pt>
              </c:strCache>
            </c:strRef>
          </c:cat>
          <c:val>
            <c:numRef>
              <c:f>Sheet1!$B$2:$B$18</c:f>
              <c:numCache>
                <c:formatCode>General</c:formatCode>
                <c:ptCount val="17"/>
                <c:pt idx="0">
                  <c:v>25</c:v>
                </c:pt>
                <c:pt idx="2">
                  <c:v>8</c:v>
                </c:pt>
                <c:pt idx="3">
                  <c:v>19</c:v>
                </c:pt>
                <c:pt idx="4">
                  <c:v>22</c:v>
                </c:pt>
                <c:pt idx="5">
                  <c:v>30</c:v>
                </c:pt>
                <c:pt idx="6">
                  <c:v>31</c:v>
                </c:pt>
                <c:pt idx="7">
                  <c:v>34</c:v>
                </c:pt>
                <c:pt idx="9">
                  <c:v>8</c:v>
                </c:pt>
                <c:pt idx="10">
                  <c:v>26</c:v>
                </c:pt>
                <c:pt idx="12">
                  <c:v>31</c:v>
                </c:pt>
                <c:pt idx="13">
                  <c:v>19</c:v>
                </c:pt>
                <c:pt idx="15">
                  <c:v>26</c:v>
                </c:pt>
                <c:pt idx="16">
                  <c:v>23</c:v>
                </c:pt>
              </c:numCache>
            </c:numRef>
          </c:val>
          <c:extLst>
            <c:ext xmlns:c16="http://schemas.microsoft.com/office/drawing/2014/chart" uri="{C3380CC4-5D6E-409C-BE32-E72D297353CC}">
              <c16:uniqueId val="{00000004-AB72-4B0A-83F9-AFD5E25F7B90}"/>
            </c:ext>
          </c:extLst>
        </c:ser>
        <c:dLbls>
          <c:dLblPos val="outEnd"/>
          <c:showLegendKey val="0"/>
          <c:showVal val="1"/>
          <c:showCatName val="0"/>
          <c:showSerName val="0"/>
          <c:showPercent val="0"/>
          <c:showBubbleSize val="0"/>
        </c:dLbls>
        <c:gapWidth val="5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5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400">
          <a:solidFill>
            <a:schemeClr val="tx1"/>
          </a:solidFill>
        </a:defRPr>
      </a:pPr>
      <a:endParaRPr lang="et-EE"/>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91447944006993E-2"/>
          <c:y val="2.5629868473247813E-2"/>
          <c:w val="0.57709044181977254"/>
          <c:h val="0.93747985393498157"/>
        </c:manualLayout>
      </c:layout>
      <c:barChart>
        <c:barDir val="bar"/>
        <c:grouping val="clustered"/>
        <c:varyColors val="0"/>
        <c:ser>
          <c:idx val="0"/>
          <c:order val="0"/>
          <c:tx>
            <c:strRef>
              <c:f>Sheet1!$B$1</c:f>
              <c:strCache>
                <c:ptCount val="1"/>
                <c:pt idx="0">
                  <c:v>vähemalt kord nädalas internetis</c:v>
                </c:pt>
              </c:strCache>
            </c:strRef>
          </c:tx>
          <c:spPr>
            <a:solidFill>
              <a:srgbClr val="601F89"/>
            </a:solidFill>
            <a:ln w="6350">
              <a:noFill/>
            </a:ln>
          </c:spPr>
          <c:invertIfNegative val="0"/>
          <c:dPt>
            <c:idx val="0"/>
            <c:invertIfNegative val="0"/>
            <c:bubble3D val="0"/>
            <c:extLst>
              <c:ext xmlns:c16="http://schemas.microsoft.com/office/drawing/2014/chart" uri="{C3380CC4-5D6E-409C-BE32-E72D297353CC}">
                <c16:uniqueId val="{00000000-D192-4F56-A0C1-36D7991D4E64}"/>
              </c:ext>
            </c:extLst>
          </c:dPt>
          <c:dPt>
            <c:idx val="1"/>
            <c:invertIfNegative val="0"/>
            <c:bubble3D val="0"/>
            <c:extLst>
              <c:ext xmlns:c16="http://schemas.microsoft.com/office/drawing/2014/chart" uri="{C3380CC4-5D6E-409C-BE32-E72D297353CC}">
                <c16:uniqueId val="{00000001-D192-4F56-A0C1-36D7991D4E64}"/>
              </c:ext>
            </c:extLst>
          </c:dPt>
          <c:dPt>
            <c:idx val="2"/>
            <c:invertIfNegative val="0"/>
            <c:bubble3D val="0"/>
            <c:extLst>
              <c:ext xmlns:c16="http://schemas.microsoft.com/office/drawing/2014/chart" uri="{C3380CC4-5D6E-409C-BE32-E72D297353CC}">
                <c16:uniqueId val="{00000002-D192-4F56-A0C1-36D7991D4E64}"/>
              </c:ext>
            </c:extLst>
          </c:dPt>
          <c:dPt>
            <c:idx val="3"/>
            <c:invertIfNegative val="0"/>
            <c:bubble3D val="0"/>
            <c:extLst>
              <c:ext xmlns:c16="http://schemas.microsoft.com/office/drawing/2014/chart" uri="{C3380CC4-5D6E-409C-BE32-E72D297353CC}">
                <c16:uniqueId val="{00000003-D192-4F56-A0C1-36D7991D4E64}"/>
              </c:ext>
            </c:extLst>
          </c:dPt>
          <c:dLbls>
            <c:numFmt formatCode="0\%" sourceLinked="0"/>
            <c:spPr>
              <a:noFill/>
              <a:ln>
                <a:noFill/>
              </a:ln>
              <a:effectLst/>
            </c:spPr>
            <c:txPr>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Total</c:v>
                </c:pt>
                <c:pt idx="2">
                  <c:v>15-19</c:v>
                </c:pt>
                <c:pt idx="3">
                  <c:v>20-29</c:v>
                </c:pt>
                <c:pt idx="4">
                  <c:v>30-39</c:v>
                </c:pt>
                <c:pt idx="5">
                  <c:v>40-49</c:v>
                </c:pt>
                <c:pt idx="6">
                  <c:v>50-59</c:v>
                </c:pt>
                <c:pt idx="7">
                  <c:v>60-74</c:v>
                </c:pt>
                <c:pt idx="9">
                  <c:v>15-20</c:v>
                </c:pt>
                <c:pt idx="10">
                  <c:v>21-74</c:v>
                </c:pt>
                <c:pt idx="12">
                  <c:v>Mees</c:v>
                </c:pt>
                <c:pt idx="13">
                  <c:v>Naine</c:v>
                </c:pt>
                <c:pt idx="15">
                  <c:v>Eestlane</c:v>
                </c:pt>
                <c:pt idx="16">
                  <c:v>Muu rahvus</c:v>
                </c:pt>
              </c:strCache>
            </c:strRef>
          </c:cat>
          <c:val>
            <c:numRef>
              <c:f>Sheet1!$B$2:$B$18</c:f>
              <c:numCache>
                <c:formatCode>General</c:formatCode>
                <c:ptCount val="17"/>
                <c:pt idx="0">
                  <c:v>24</c:v>
                </c:pt>
                <c:pt idx="2">
                  <c:v>13</c:v>
                </c:pt>
                <c:pt idx="3">
                  <c:v>15</c:v>
                </c:pt>
                <c:pt idx="4">
                  <c:v>29</c:v>
                </c:pt>
                <c:pt idx="5">
                  <c:v>24</c:v>
                </c:pt>
                <c:pt idx="6">
                  <c:v>23</c:v>
                </c:pt>
                <c:pt idx="7">
                  <c:v>28</c:v>
                </c:pt>
                <c:pt idx="9">
                  <c:v>9</c:v>
                </c:pt>
                <c:pt idx="10">
                  <c:v>25</c:v>
                </c:pt>
                <c:pt idx="12">
                  <c:v>28</c:v>
                </c:pt>
                <c:pt idx="13">
                  <c:v>18</c:v>
                </c:pt>
                <c:pt idx="15">
                  <c:v>24</c:v>
                </c:pt>
                <c:pt idx="16">
                  <c:v>21</c:v>
                </c:pt>
              </c:numCache>
            </c:numRef>
          </c:val>
          <c:extLst>
            <c:ext xmlns:c16="http://schemas.microsoft.com/office/drawing/2014/chart" uri="{C3380CC4-5D6E-409C-BE32-E72D297353CC}">
              <c16:uniqueId val="{00000004-D192-4F56-A0C1-36D7991D4E64}"/>
            </c:ext>
          </c:extLst>
        </c:ser>
        <c:dLbls>
          <c:dLblPos val="outEnd"/>
          <c:showLegendKey val="0"/>
          <c:showVal val="1"/>
          <c:showCatName val="0"/>
          <c:showSerName val="0"/>
          <c:showPercent val="0"/>
          <c:showBubbleSize val="0"/>
        </c:dLbls>
        <c:gapWidth val="5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5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400">
          <a:solidFill>
            <a:schemeClr val="tx1"/>
          </a:solidFill>
        </a:defRPr>
      </a:pPr>
      <a:endParaRPr lang="et-E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797743320454999"/>
          <c:y val="0.16090411979365499"/>
          <c:w val="0.62507308974797227"/>
          <c:h val="0.83909606551810412"/>
        </c:manualLayout>
      </c:layout>
      <c:doughnutChart>
        <c:varyColors val="1"/>
        <c:ser>
          <c:idx val="0"/>
          <c:order val="0"/>
          <c:tx>
            <c:strRef>
              <c:f>Sheet1!$B$1</c:f>
              <c:strCache>
                <c:ptCount val="1"/>
                <c:pt idx="0">
                  <c:v>Sales</c:v>
                </c:pt>
              </c:strCache>
            </c:strRef>
          </c:tx>
          <c:spPr>
            <a:solidFill>
              <a:schemeClr val="bg2"/>
            </a:solidFill>
            <a:ln w="38100">
              <a:noFill/>
            </a:ln>
          </c:spPr>
          <c:dPt>
            <c:idx val="0"/>
            <c:bubble3D val="0"/>
            <c:spPr>
              <a:solidFill>
                <a:srgbClr val="FFFFFF">
                  <a:lumMod val="50000"/>
                </a:srgbClr>
              </a:solidFill>
              <a:ln w="38100">
                <a:noFill/>
              </a:ln>
            </c:spPr>
            <c:extLst>
              <c:ext xmlns:c16="http://schemas.microsoft.com/office/drawing/2014/chart" uri="{C3380CC4-5D6E-409C-BE32-E72D297353CC}">
                <c16:uniqueId val="{00000001-CE4B-45B5-BF60-F8F58890E2C1}"/>
              </c:ext>
            </c:extLst>
          </c:dPt>
          <c:dPt>
            <c:idx val="1"/>
            <c:bubble3D val="0"/>
            <c:spPr>
              <a:solidFill>
                <a:srgbClr val="CBCBCB"/>
              </a:solidFill>
              <a:ln w="38100">
                <a:noFill/>
              </a:ln>
            </c:spPr>
            <c:extLst>
              <c:ext xmlns:c16="http://schemas.microsoft.com/office/drawing/2014/chart" uri="{C3380CC4-5D6E-409C-BE32-E72D297353CC}">
                <c16:uniqueId val="{00000003-CE4B-45B5-BF60-F8F58890E2C1}"/>
              </c:ext>
            </c:extLst>
          </c:dPt>
          <c:dLbls>
            <c:delete val="1"/>
          </c:dLbls>
          <c:cat>
            <c:strRef>
              <c:f>Sheet1!$A$2:$A$3</c:f>
              <c:strCache>
                <c:ptCount val="2"/>
                <c:pt idx="0">
                  <c:v>1st Qtr</c:v>
                </c:pt>
                <c:pt idx="1">
                  <c:v>2nd Qtr</c:v>
                </c:pt>
              </c:strCache>
            </c:strRef>
          </c:cat>
          <c:val>
            <c:numRef>
              <c:f>Sheet1!$B$2:$B$3</c:f>
              <c:numCache>
                <c:formatCode>General</c:formatCode>
                <c:ptCount val="2"/>
                <c:pt idx="0">
                  <c:v>47</c:v>
                </c:pt>
                <c:pt idx="1">
                  <c:v>53</c:v>
                </c:pt>
              </c:numCache>
            </c:numRef>
          </c:val>
          <c:extLst>
            <c:ext xmlns:c16="http://schemas.microsoft.com/office/drawing/2014/chart" uri="{C3380CC4-5D6E-409C-BE32-E72D297353CC}">
              <c16:uniqueId val="{00000004-CE4B-45B5-BF60-F8F58890E2C1}"/>
            </c:ext>
          </c:extLst>
        </c:ser>
        <c:dLbls>
          <c:showLegendKey val="0"/>
          <c:showVal val="1"/>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et-EE"/>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91447944006993E-2"/>
          <c:y val="2.5629868473247813E-2"/>
          <c:w val="0.57709044181977254"/>
          <c:h val="0.93747985393498157"/>
        </c:manualLayout>
      </c:layout>
      <c:barChart>
        <c:barDir val="bar"/>
        <c:grouping val="clustered"/>
        <c:varyColors val="0"/>
        <c:ser>
          <c:idx val="0"/>
          <c:order val="0"/>
          <c:tx>
            <c:strRef>
              <c:f>Sheet1!$B$1</c:f>
              <c:strCache>
                <c:ptCount val="1"/>
                <c:pt idx="0">
                  <c:v>vähemalt kord nädalas väljaspool internetti</c:v>
                </c:pt>
              </c:strCache>
            </c:strRef>
          </c:tx>
          <c:spPr>
            <a:solidFill>
              <a:srgbClr val="802AB7"/>
            </a:solidFill>
            <a:ln w="6350">
              <a:noFill/>
            </a:ln>
          </c:spPr>
          <c:invertIfNegative val="0"/>
          <c:dPt>
            <c:idx val="0"/>
            <c:invertIfNegative val="0"/>
            <c:bubble3D val="0"/>
            <c:extLst>
              <c:ext xmlns:c16="http://schemas.microsoft.com/office/drawing/2014/chart" uri="{C3380CC4-5D6E-409C-BE32-E72D297353CC}">
                <c16:uniqueId val="{00000000-AB04-493E-B8D5-433F38999F6C}"/>
              </c:ext>
            </c:extLst>
          </c:dPt>
          <c:dPt>
            <c:idx val="1"/>
            <c:invertIfNegative val="0"/>
            <c:bubble3D val="0"/>
            <c:extLst>
              <c:ext xmlns:c16="http://schemas.microsoft.com/office/drawing/2014/chart" uri="{C3380CC4-5D6E-409C-BE32-E72D297353CC}">
                <c16:uniqueId val="{00000001-AB04-493E-B8D5-433F38999F6C}"/>
              </c:ext>
            </c:extLst>
          </c:dPt>
          <c:dPt>
            <c:idx val="2"/>
            <c:invertIfNegative val="0"/>
            <c:bubble3D val="0"/>
            <c:extLst>
              <c:ext xmlns:c16="http://schemas.microsoft.com/office/drawing/2014/chart" uri="{C3380CC4-5D6E-409C-BE32-E72D297353CC}">
                <c16:uniqueId val="{00000002-AB04-493E-B8D5-433F38999F6C}"/>
              </c:ext>
            </c:extLst>
          </c:dPt>
          <c:dPt>
            <c:idx val="3"/>
            <c:invertIfNegative val="0"/>
            <c:bubble3D val="0"/>
            <c:extLst>
              <c:ext xmlns:c16="http://schemas.microsoft.com/office/drawing/2014/chart" uri="{C3380CC4-5D6E-409C-BE32-E72D297353CC}">
                <c16:uniqueId val="{00000003-AB04-493E-B8D5-433F38999F6C}"/>
              </c:ext>
            </c:extLst>
          </c:dPt>
          <c:dLbls>
            <c:numFmt formatCode="0\%" sourceLinked="0"/>
            <c:spPr>
              <a:noFill/>
              <a:ln>
                <a:noFill/>
              </a:ln>
              <a:effectLst/>
            </c:spPr>
            <c:txPr>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Total</c:v>
                </c:pt>
                <c:pt idx="2">
                  <c:v>15-19</c:v>
                </c:pt>
                <c:pt idx="3">
                  <c:v>20-29</c:v>
                </c:pt>
                <c:pt idx="4">
                  <c:v>30-39</c:v>
                </c:pt>
                <c:pt idx="5">
                  <c:v>40-49</c:v>
                </c:pt>
                <c:pt idx="6">
                  <c:v>50-59</c:v>
                </c:pt>
                <c:pt idx="7">
                  <c:v>60-74</c:v>
                </c:pt>
                <c:pt idx="9">
                  <c:v>15-20</c:v>
                </c:pt>
                <c:pt idx="10">
                  <c:v>21-74</c:v>
                </c:pt>
                <c:pt idx="12">
                  <c:v>Mees</c:v>
                </c:pt>
                <c:pt idx="13">
                  <c:v>Naine</c:v>
                </c:pt>
                <c:pt idx="15">
                  <c:v>Eestlane</c:v>
                </c:pt>
                <c:pt idx="16">
                  <c:v>Muu rahvus</c:v>
                </c:pt>
              </c:strCache>
            </c:strRef>
          </c:cat>
          <c:val>
            <c:numRef>
              <c:f>Sheet1!$B$2:$B$18</c:f>
              <c:numCache>
                <c:formatCode>General</c:formatCode>
                <c:ptCount val="17"/>
                <c:pt idx="0">
                  <c:v>16</c:v>
                </c:pt>
                <c:pt idx="2">
                  <c:v>15</c:v>
                </c:pt>
                <c:pt idx="3">
                  <c:v>14</c:v>
                </c:pt>
                <c:pt idx="4">
                  <c:v>13</c:v>
                </c:pt>
                <c:pt idx="5">
                  <c:v>19</c:v>
                </c:pt>
                <c:pt idx="6">
                  <c:v>21</c:v>
                </c:pt>
                <c:pt idx="7">
                  <c:v>18</c:v>
                </c:pt>
                <c:pt idx="9">
                  <c:v>17</c:v>
                </c:pt>
                <c:pt idx="10">
                  <c:v>16</c:v>
                </c:pt>
                <c:pt idx="12">
                  <c:v>22</c:v>
                </c:pt>
                <c:pt idx="13">
                  <c:v>11</c:v>
                </c:pt>
                <c:pt idx="15">
                  <c:v>19</c:v>
                </c:pt>
                <c:pt idx="16">
                  <c:v>10</c:v>
                </c:pt>
              </c:numCache>
            </c:numRef>
          </c:val>
          <c:extLst>
            <c:ext xmlns:c16="http://schemas.microsoft.com/office/drawing/2014/chart" uri="{C3380CC4-5D6E-409C-BE32-E72D297353CC}">
              <c16:uniqueId val="{00000004-AB04-493E-B8D5-433F38999F6C}"/>
            </c:ext>
          </c:extLst>
        </c:ser>
        <c:dLbls>
          <c:dLblPos val="outEnd"/>
          <c:showLegendKey val="0"/>
          <c:showVal val="1"/>
          <c:showCatName val="0"/>
          <c:showSerName val="0"/>
          <c:showPercent val="0"/>
          <c:showBubbleSize val="0"/>
        </c:dLbls>
        <c:gapWidth val="5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5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400">
          <a:solidFill>
            <a:schemeClr val="tx1"/>
          </a:solidFill>
        </a:defRPr>
      </a:pPr>
      <a:endParaRPr lang="et-EE"/>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91447944006993E-2"/>
          <c:y val="2.5629868473247813E-2"/>
          <c:w val="0.57709044181977254"/>
          <c:h val="0.93747985393498157"/>
        </c:manualLayout>
      </c:layout>
      <c:barChart>
        <c:barDir val="bar"/>
        <c:grouping val="clustered"/>
        <c:varyColors val="0"/>
        <c:ser>
          <c:idx val="0"/>
          <c:order val="0"/>
          <c:tx>
            <c:strRef>
              <c:f>Sheet1!$B$1</c:f>
              <c:strCache>
                <c:ptCount val="1"/>
                <c:pt idx="0">
                  <c:v>2019</c:v>
                </c:pt>
              </c:strCache>
            </c:strRef>
          </c:tx>
          <c:spPr>
            <a:solidFill>
              <a:srgbClr val="802AB7"/>
            </a:solidFill>
            <a:ln w="6350">
              <a:noFill/>
            </a:ln>
          </c:spPr>
          <c:invertIfNegative val="0"/>
          <c:dPt>
            <c:idx val="0"/>
            <c:invertIfNegative val="0"/>
            <c:bubble3D val="0"/>
            <c:extLst>
              <c:ext xmlns:c16="http://schemas.microsoft.com/office/drawing/2014/chart" uri="{C3380CC4-5D6E-409C-BE32-E72D297353CC}">
                <c16:uniqueId val="{00000000-BF00-4386-8432-9F95D90364AA}"/>
              </c:ext>
            </c:extLst>
          </c:dPt>
          <c:dPt>
            <c:idx val="1"/>
            <c:invertIfNegative val="0"/>
            <c:bubble3D val="0"/>
            <c:extLst>
              <c:ext xmlns:c16="http://schemas.microsoft.com/office/drawing/2014/chart" uri="{C3380CC4-5D6E-409C-BE32-E72D297353CC}">
                <c16:uniqueId val="{00000001-BF00-4386-8432-9F95D90364AA}"/>
              </c:ext>
            </c:extLst>
          </c:dPt>
          <c:dPt>
            <c:idx val="2"/>
            <c:invertIfNegative val="0"/>
            <c:bubble3D val="0"/>
            <c:extLst>
              <c:ext xmlns:c16="http://schemas.microsoft.com/office/drawing/2014/chart" uri="{C3380CC4-5D6E-409C-BE32-E72D297353CC}">
                <c16:uniqueId val="{00000002-BF00-4386-8432-9F95D90364AA}"/>
              </c:ext>
            </c:extLst>
          </c:dPt>
          <c:dPt>
            <c:idx val="3"/>
            <c:invertIfNegative val="0"/>
            <c:bubble3D val="0"/>
            <c:extLst>
              <c:ext xmlns:c16="http://schemas.microsoft.com/office/drawing/2014/chart" uri="{C3380CC4-5D6E-409C-BE32-E72D297353CC}">
                <c16:uniqueId val="{00000003-BF00-4386-8432-9F95D90364AA}"/>
              </c:ext>
            </c:extLst>
          </c:dPt>
          <c:dLbls>
            <c:numFmt formatCode="0\%" sourceLinked="0"/>
            <c:spPr>
              <a:noFill/>
              <a:ln>
                <a:noFill/>
              </a:ln>
              <a:effectLst/>
            </c:spPr>
            <c:txPr>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Total</c:v>
                </c:pt>
                <c:pt idx="2">
                  <c:v>15-19</c:v>
                </c:pt>
                <c:pt idx="3">
                  <c:v>20-29</c:v>
                </c:pt>
                <c:pt idx="4">
                  <c:v>30-39</c:v>
                </c:pt>
                <c:pt idx="5">
                  <c:v>40-49</c:v>
                </c:pt>
                <c:pt idx="6">
                  <c:v>50-59</c:v>
                </c:pt>
                <c:pt idx="7">
                  <c:v>60-74</c:v>
                </c:pt>
                <c:pt idx="9">
                  <c:v>15-20</c:v>
                </c:pt>
                <c:pt idx="10">
                  <c:v>21-74</c:v>
                </c:pt>
                <c:pt idx="12">
                  <c:v>Mees</c:v>
                </c:pt>
                <c:pt idx="13">
                  <c:v>Naine</c:v>
                </c:pt>
                <c:pt idx="15">
                  <c:v>Eestlane</c:v>
                </c:pt>
                <c:pt idx="16">
                  <c:v>Muu rahvus</c:v>
                </c:pt>
              </c:strCache>
            </c:strRef>
          </c:cat>
          <c:val>
            <c:numRef>
              <c:f>Sheet1!$B$2:$B$18</c:f>
              <c:numCache>
                <c:formatCode>General</c:formatCode>
                <c:ptCount val="17"/>
                <c:pt idx="0">
                  <c:v>19</c:v>
                </c:pt>
                <c:pt idx="2">
                  <c:v>12</c:v>
                </c:pt>
                <c:pt idx="3">
                  <c:v>14</c:v>
                </c:pt>
                <c:pt idx="4">
                  <c:v>15</c:v>
                </c:pt>
                <c:pt idx="5">
                  <c:v>23</c:v>
                </c:pt>
                <c:pt idx="6">
                  <c:v>19</c:v>
                </c:pt>
                <c:pt idx="7">
                  <c:v>29</c:v>
                </c:pt>
                <c:pt idx="9">
                  <c:v>13</c:v>
                </c:pt>
                <c:pt idx="10">
                  <c:v>19</c:v>
                </c:pt>
                <c:pt idx="12">
                  <c:v>23</c:v>
                </c:pt>
                <c:pt idx="13">
                  <c:v>14</c:v>
                </c:pt>
                <c:pt idx="15">
                  <c:v>19</c:v>
                </c:pt>
                <c:pt idx="16">
                  <c:v>16</c:v>
                </c:pt>
              </c:numCache>
            </c:numRef>
          </c:val>
          <c:extLst>
            <c:ext xmlns:c16="http://schemas.microsoft.com/office/drawing/2014/chart" uri="{C3380CC4-5D6E-409C-BE32-E72D297353CC}">
              <c16:uniqueId val="{00000004-BF00-4386-8432-9F95D90364AA}"/>
            </c:ext>
          </c:extLst>
        </c:ser>
        <c:dLbls>
          <c:dLblPos val="outEnd"/>
          <c:showLegendKey val="0"/>
          <c:showVal val="1"/>
          <c:showCatName val="0"/>
          <c:showSerName val="0"/>
          <c:showPercent val="0"/>
          <c:showBubbleSize val="0"/>
        </c:dLbls>
        <c:gapWidth val="5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5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400">
          <a:solidFill>
            <a:schemeClr val="tx1"/>
          </a:solidFill>
        </a:defRPr>
      </a:pPr>
      <a:endParaRPr lang="et-EE"/>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91447944006993E-2"/>
          <c:y val="2.5629868473247813E-2"/>
          <c:w val="0.57709044181977254"/>
          <c:h val="0.93747985393498157"/>
        </c:manualLayout>
      </c:layout>
      <c:barChart>
        <c:barDir val="bar"/>
        <c:grouping val="clustered"/>
        <c:varyColors val="0"/>
        <c:ser>
          <c:idx val="0"/>
          <c:order val="0"/>
          <c:tx>
            <c:strRef>
              <c:f>Sheet1!$B$1</c:f>
              <c:strCache>
                <c:ptCount val="1"/>
                <c:pt idx="0">
                  <c:v>2017</c:v>
                </c:pt>
              </c:strCache>
            </c:strRef>
          </c:tx>
          <c:spPr>
            <a:solidFill>
              <a:srgbClr val="802AB7"/>
            </a:solidFill>
            <a:ln w="6350">
              <a:noFill/>
            </a:ln>
          </c:spPr>
          <c:invertIfNegative val="0"/>
          <c:dPt>
            <c:idx val="0"/>
            <c:invertIfNegative val="0"/>
            <c:bubble3D val="0"/>
            <c:extLst>
              <c:ext xmlns:c16="http://schemas.microsoft.com/office/drawing/2014/chart" uri="{C3380CC4-5D6E-409C-BE32-E72D297353CC}">
                <c16:uniqueId val="{00000000-1AE4-4196-B069-897EB1473BBE}"/>
              </c:ext>
            </c:extLst>
          </c:dPt>
          <c:dPt>
            <c:idx val="1"/>
            <c:invertIfNegative val="0"/>
            <c:bubble3D val="0"/>
            <c:extLst>
              <c:ext xmlns:c16="http://schemas.microsoft.com/office/drawing/2014/chart" uri="{C3380CC4-5D6E-409C-BE32-E72D297353CC}">
                <c16:uniqueId val="{00000001-1AE4-4196-B069-897EB1473BBE}"/>
              </c:ext>
            </c:extLst>
          </c:dPt>
          <c:dPt>
            <c:idx val="2"/>
            <c:invertIfNegative val="0"/>
            <c:bubble3D val="0"/>
            <c:extLst>
              <c:ext xmlns:c16="http://schemas.microsoft.com/office/drawing/2014/chart" uri="{C3380CC4-5D6E-409C-BE32-E72D297353CC}">
                <c16:uniqueId val="{00000002-1AE4-4196-B069-897EB1473BBE}"/>
              </c:ext>
            </c:extLst>
          </c:dPt>
          <c:dPt>
            <c:idx val="3"/>
            <c:invertIfNegative val="0"/>
            <c:bubble3D val="0"/>
            <c:extLst>
              <c:ext xmlns:c16="http://schemas.microsoft.com/office/drawing/2014/chart" uri="{C3380CC4-5D6E-409C-BE32-E72D297353CC}">
                <c16:uniqueId val="{00000003-1AE4-4196-B069-897EB1473BBE}"/>
              </c:ext>
            </c:extLst>
          </c:dPt>
          <c:dLbls>
            <c:numFmt formatCode="0\%" sourceLinked="0"/>
            <c:spPr>
              <a:noFill/>
              <a:ln>
                <a:noFill/>
              </a:ln>
              <a:effectLst/>
            </c:spPr>
            <c:txPr>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Total</c:v>
                </c:pt>
                <c:pt idx="2">
                  <c:v>15-19</c:v>
                </c:pt>
                <c:pt idx="3">
                  <c:v>20-29</c:v>
                </c:pt>
                <c:pt idx="4">
                  <c:v>30-39</c:v>
                </c:pt>
                <c:pt idx="5">
                  <c:v>40-49</c:v>
                </c:pt>
                <c:pt idx="6">
                  <c:v>50-59</c:v>
                </c:pt>
                <c:pt idx="7">
                  <c:v>60-74</c:v>
                </c:pt>
                <c:pt idx="9">
                  <c:v>15-20</c:v>
                </c:pt>
                <c:pt idx="10">
                  <c:v>21-74</c:v>
                </c:pt>
                <c:pt idx="12">
                  <c:v>Mees</c:v>
                </c:pt>
                <c:pt idx="13">
                  <c:v>Naine</c:v>
                </c:pt>
                <c:pt idx="15">
                  <c:v>Eestlane</c:v>
                </c:pt>
                <c:pt idx="16">
                  <c:v>Muu rahvus</c:v>
                </c:pt>
              </c:strCache>
            </c:strRef>
          </c:cat>
          <c:val>
            <c:numRef>
              <c:f>Sheet1!$B$2:$B$18</c:f>
              <c:numCache>
                <c:formatCode>General</c:formatCode>
                <c:ptCount val="17"/>
                <c:pt idx="0">
                  <c:v>14</c:v>
                </c:pt>
                <c:pt idx="2">
                  <c:v>5</c:v>
                </c:pt>
                <c:pt idx="3">
                  <c:v>11</c:v>
                </c:pt>
                <c:pt idx="4">
                  <c:v>9</c:v>
                </c:pt>
                <c:pt idx="5">
                  <c:v>15</c:v>
                </c:pt>
                <c:pt idx="6">
                  <c:v>17</c:v>
                </c:pt>
                <c:pt idx="7">
                  <c:v>21</c:v>
                </c:pt>
                <c:pt idx="9">
                  <c:v>5</c:v>
                </c:pt>
                <c:pt idx="10">
                  <c:v>15</c:v>
                </c:pt>
                <c:pt idx="12">
                  <c:v>17</c:v>
                </c:pt>
                <c:pt idx="13">
                  <c:v>12</c:v>
                </c:pt>
                <c:pt idx="15">
                  <c:v>15</c:v>
                </c:pt>
                <c:pt idx="16">
                  <c:v>13</c:v>
                </c:pt>
              </c:numCache>
            </c:numRef>
          </c:val>
          <c:extLst>
            <c:ext xmlns:c16="http://schemas.microsoft.com/office/drawing/2014/chart" uri="{C3380CC4-5D6E-409C-BE32-E72D297353CC}">
              <c16:uniqueId val="{00000004-1AE4-4196-B069-897EB1473BBE}"/>
            </c:ext>
          </c:extLst>
        </c:ser>
        <c:dLbls>
          <c:dLblPos val="outEnd"/>
          <c:showLegendKey val="0"/>
          <c:showVal val="1"/>
          <c:showCatName val="0"/>
          <c:showSerName val="0"/>
          <c:showPercent val="0"/>
          <c:showBubbleSize val="0"/>
        </c:dLbls>
        <c:gapWidth val="5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5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400">
          <a:solidFill>
            <a:schemeClr val="tx1"/>
          </a:solidFill>
        </a:defRPr>
      </a:pPr>
      <a:endParaRPr lang="et-EE"/>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91447944006993E-2"/>
          <c:y val="2.5629868473247813E-2"/>
          <c:w val="0.57709044181977254"/>
          <c:h val="0.93747985393498157"/>
        </c:manualLayout>
      </c:layout>
      <c:barChart>
        <c:barDir val="bar"/>
        <c:grouping val="clustered"/>
        <c:varyColors val="0"/>
        <c:ser>
          <c:idx val="0"/>
          <c:order val="0"/>
          <c:tx>
            <c:strRef>
              <c:f>Sheet1!$B$1</c:f>
              <c:strCache>
                <c:ptCount val="1"/>
                <c:pt idx="0">
                  <c:v>vähemalt kord nädalas väljaspool internetti</c:v>
                </c:pt>
              </c:strCache>
            </c:strRef>
          </c:tx>
          <c:spPr>
            <a:solidFill>
              <a:srgbClr val="601F89"/>
            </a:solidFill>
            <a:ln w="6350">
              <a:noFill/>
            </a:ln>
          </c:spPr>
          <c:invertIfNegative val="0"/>
          <c:dPt>
            <c:idx val="0"/>
            <c:invertIfNegative val="0"/>
            <c:bubble3D val="0"/>
            <c:extLst>
              <c:ext xmlns:c16="http://schemas.microsoft.com/office/drawing/2014/chart" uri="{C3380CC4-5D6E-409C-BE32-E72D297353CC}">
                <c16:uniqueId val="{00000000-62FE-45C0-8E7B-74188E01AC87}"/>
              </c:ext>
            </c:extLst>
          </c:dPt>
          <c:dPt>
            <c:idx val="1"/>
            <c:invertIfNegative val="0"/>
            <c:bubble3D val="0"/>
            <c:extLst>
              <c:ext xmlns:c16="http://schemas.microsoft.com/office/drawing/2014/chart" uri="{C3380CC4-5D6E-409C-BE32-E72D297353CC}">
                <c16:uniqueId val="{00000001-62FE-45C0-8E7B-74188E01AC87}"/>
              </c:ext>
            </c:extLst>
          </c:dPt>
          <c:dPt>
            <c:idx val="2"/>
            <c:invertIfNegative val="0"/>
            <c:bubble3D val="0"/>
            <c:extLst>
              <c:ext xmlns:c16="http://schemas.microsoft.com/office/drawing/2014/chart" uri="{C3380CC4-5D6E-409C-BE32-E72D297353CC}">
                <c16:uniqueId val="{00000002-62FE-45C0-8E7B-74188E01AC87}"/>
              </c:ext>
            </c:extLst>
          </c:dPt>
          <c:dPt>
            <c:idx val="3"/>
            <c:invertIfNegative val="0"/>
            <c:bubble3D val="0"/>
            <c:extLst>
              <c:ext xmlns:c16="http://schemas.microsoft.com/office/drawing/2014/chart" uri="{C3380CC4-5D6E-409C-BE32-E72D297353CC}">
                <c16:uniqueId val="{00000003-62FE-45C0-8E7B-74188E01AC87}"/>
              </c:ext>
            </c:extLst>
          </c:dPt>
          <c:dLbls>
            <c:numFmt formatCode="0\%" sourceLinked="0"/>
            <c:spPr>
              <a:noFill/>
              <a:ln>
                <a:noFill/>
              </a:ln>
              <a:effectLst/>
            </c:spPr>
            <c:txPr>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Total</c:v>
                </c:pt>
                <c:pt idx="2">
                  <c:v>15-19</c:v>
                </c:pt>
                <c:pt idx="3">
                  <c:v>20-29</c:v>
                </c:pt>
                <c:pt idx="4">
                  <c:v>30-39</c:v>
                </c:pt>
                <c:pt idx="5">
                  <c:v>40-49</c:v>
                </c:pt>
                <c:pt idx="6">
                  <c:v>50-59</c:v>
                </c:pt>
                <c:pt idx="7">
                  <c:v>60-74</c:v>
                </c:pt>
                <c:pt idx="9">
                  <c:v>15-20</c:v>
                </c:pt>
                <c:pt idx="10">
                  <c:v>21-74</c:v>
                </c:pt>
                <c:pt idx="12">
                  <c:v>Mees</c:v>
                </c:pt>
                <c:pt idx="13">
                  <c:v>Naine</c:v>
                </c:pt>
                <c:pt idx="15">
                  <c:v>Eestlane</c:v>
                </c:pt>
                <c:pt idx="16">
                  <c:v>Muu rahvus</c:v>
                </c:pt>
              </c:strCache>
            </c:strRef>
          </c:cat>
          <c:val>
            <c:numRef>
              <c:f>Sheet1!$B$2:$B$18</c:f>
              <c:numCache>
                <c:formatCode>General</c:formatCode>
                <c:ptCount val="17"/>
                <c:pt idx="0">
                  <c:v>17</c:v>
                </c:pt>
                <c:pt idx="2">
                  <c:v>9</c:v>
                </c:pt>
                <c:pt idx="3">
                  <c:v>11</c:v>
                </c:pt>
                <c:pt idx="4">
                  <c:v>18</c:v>
                </c:pt>
                <c:pt idx="5">
                  <c:v>20</c:v>
                </c:pt>
                <c:pt idx="6">
                  <c:v>19</c:v>
                </c:pt>
                <c:pt idx="7">
                  <c:v>21</c:v>
                </c:pt>
                <c:pt idx="9">
                  <c:v>10</c:v>
                </c:pt>
                <c:pt idx="10">
                  <c:v>18</c:v>
                </c:pt>
                <c:pt idx="12">
                  <c:v>19</c:v>
                </c:pt>
                <c:pt idx="13">
                  <c:v>15</c:v>
                </c:pt>
                <c:pt idx="15">
                  <c:v>20</c:v>
                </c:pt>
                <c:pt idx="16">
                  <c:v>10</c:v>
                </c:pt>
              </c:numCache>
            </c:numRef>
          </c:val>
          <c:extLst>
            <c:ext xmlns:c16="http://schemas.microsoft.com/office/drawing/2014/chart" uri="{C3380CC4-5D6E-409C-BE32-E72D297353CC}">
              <c16:uniqueId val="{00000004-62FE-45C0-8E7B-74188E01AC87}"/>
            </c:ext>
          </c:extLst>
        </c:ser>
        <c:dLbls>
          <c:dLblPos val="outEnd"/>
          <c:showLegendKey val="0"/>
          <c:showVal val="1"/>
          <c:showCatName val="0"/>
          <c:showSerName val="0"/>
          <c:showPercent val="0"/>
          <c:showBubbleSize val="0"/>
        </c:dLbls>
        <c:gapWidth val="5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5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400">
          <a:solidFill>
            <a:schemeClr val="tx1"/>
          </a:solidFill>
        </a:defRPr>
      </a:pPr>
      <a:endParaRPr lang="et-EE"/>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997598345993351E-2"/>
          <c:y val="8.5573619254346159E-2"/>
          <c:w val="0.94992930922964192"/>
          <c:h val="0.81307052326207685"/>
        </c:manualLayout>
      </c:layout>
      <c:barChart>
        <c:barDir val="col"/>
        <c:grouping val="percentStacked"/>
        <c:varyColors val="0"/>
        <c:ser>
          <c:idx val="0"/>
          <c:order val="0"/>
          <c:tx>
            <c:strRef>
              <c:f>Sheet1!$C$1</c:f>
              <c:strCache>
                <c:ptCount val="1"/>
                <c:pt idx="0">
                  <c:v>vähemalt kord päevas</c:v>
                </c:pt>
              </c:strCache>
            </c:strRef>
          </c:tx>
          <c:spPr>
            <a:solidFill>
              <a:schemeClr val="accent6">
                <a:lumMod val="75000"/>
              </a:schemeClr>
            </a:solidFill>
          </c:spPr>
          <c:invertIfNegative val="0"/>
          <c:dLbls>
            <c:dLbl>
              <c:idx val="1"/>
              <c:layout>
                <c:manualLayout>
                  <c:x val="-1.1457026791120921E-16"/>
                  <c:y val="-1.48059165841654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9BA-4A79-9239-7BF39A7F934E}"/>
                </c:ext>
              </c:extLst>
            </c:dLbl>
            <c:dLbl>
              <c:idx val="2"/>
              <c:layout>
                <c:manualLayout>
                  <c:x val="0"/>
                  <c:y val="-8.8835499504992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9BA-4A79-9239-7BF39A7F934E}"/>
                </c:ext>
              </c:extLst>
            </c:dLbl>
            <c:dLbl>
              <c:idx val="5"/>
              <c:layout>
                <c:manualLayout>
                  <c:x val="0"/>
                  <c:y val="-8.88354995049916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BA-4A79-9239-7BF39A7F934E}"/>
                </c:ext>
              </c:extLst>
            </c:dLbl>
            <c:dLbl>
              <c:idx val="7"/>
              <c:layout>
                <c:manualLayout>
                  <c:x val="0"/>
                  <c:y val="-5.9223666336661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BA-4A79-9239-7BF39A7F934E}"/>
                </c:ext>
              </c:extLst>
            </c:dLbl>
            <c:dLbl>
              <c:idx val="10"/>
              <c:layout>
                <c:manualLayout>
                  <c:x val="0"/>
                  <c:y val="-5.92236663366607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BA-4A79-9239-7BF39A7F934E}"/>
                </c:ext>
              </c:extLst>
            </c:dLbl>
            <c:dLbl>
              <c:idx val="15"/>
              <c:layout>
                <c:manualLayout>
                  <c:x val="0"/>
                  <c:y val="-2.96118331683309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BA-4A79-9239-7BF39A7F934E}"/>
                </c:ext>
              </c:extLst>
            </c:dLbl>
            <c:dLbl>
              <c:idx val="17"/>
              <c:layout>
                <c:manualLayout>
                  <c:x val="0"/>
                  <c:y val="-8.8835499504992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9BA-4A79-9239-7BF39A7F934E}"/>
                </c:ext>
              </c:extLst>
            </c:dLbl>
            <c:dLbl>
              <c:idx val="22"/>
              <c:layout>
                <c:manualLayout>
                  <c:x val="1.4321283488901151E-17"/>
                  <c:y val="-5.92236663366607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BA-4A79-9239-7BF39A7F934E}"/>
                </c:ext>
              </c:extLst>
            </c:dLbl>
            <c:dLbl>
              <c:idx val="23"/>
              <c:layout>
                <c:manualLayout>
                  <c:x val="7.8116994161398943E-4"/>
                  <c:y val="-4.4417749752496353E-3"/>
                </c:manualLayout>
              </c:layout>
              <c:showLegendKey val="0"/>
              <c:showVal val="1"/>
              <c:showCatName val="0"/>
              <c:showSerName val="0"/>
              <c:showPercent val="0"/>
              <c:showBubbleSize val="0"/>
              <c:extLst>
                <c:ext xmlns:c15="http://schemas.microsoft.com/office/drawing/2012/chart" uri="{CE6537A1-D6FC-4f65-9D91-7224C49458BB}">
                  <c15:layout>
                    <c:manualLayout>
                      <c:w val="1.9622988933343813E-2"/>
                      <c:h val="3.9975974777246737E-2"/>
                    </c:manualLayout>
                  </c15:layout>
                </c:ext>
                <c:ext xmlns:c16="http://schemas.microsoft.com/office/drawing/2014/chart" uri="{C3380CC4-5D6E-409C-BE32-E72D297353CC}">
                  <c16:uniqueId val="{00000002-39BA-4A79-9239-7BF39A7F934E}"/>
                </c:ext>
              </c:extLst>
            </c:dLbl>
            <c:numFmt formatCode="#,##0" sourceLinked="0"/>
            <c:spPr>
              <a:noFill/>
              <a:ln>
                <a:noFill/>
              </a:ln>
              <a:effectLst/>
            </c:spPr>
            <c:txPr>
              <a:bodyPr rot="0"/>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Sheet1!$B$2:$B$25</c:f>
              <c:numCache>
                <c:formatCode>General</c:formatCode>
                <c:ptCount val="24"/>
                <c:pt idx="0">
                  <c:v>2023</c:v>
                </c:pt>
                <c:pt idx="1">
                  <c:v>2021</c:v>
                </c:pt>
                <c:pt idx="2">
                  <c:v>2019</c:v>
                </c:pt>
                <c:pt idx="3">
                  <c:v>2017</c:v>
                </c:pt>
                <c:pt idx="5">
                  <c:v>2023</c:v>
                </c:pt>
                <c:pt idx="6">
                  <c:v>2021</c:v>
                </c:pt>
                <c:pt idx="7">
                  <c:v>2019</c:v>
                </c:pt>
                <c:pt idx="8">
                  <c:v>2017</c:v>
                </c:pt>
                <c:pt idx="10">
                  <c:v>2023</c:v>
                </c:pt>
                <c:pt idx="11">
                  <c:v>2021</c:v>
                </c:pt>
                <c:pt idx="12">
                  <c:v>2019</c:v>
                </c:pt>
                <c:pt idx="13">
                  <c:v>2017</c:v>
                </c:pt>
                <c:pt idx="15">
                  <c:v>2023</c:v>
                </c:pt>
                <c:pt idx="16">
                  <c:v>2021</c:v>
                </c:pt>
                <c:pt idx="17">
                  <c:v>2019</c:v>
                </c:pt>
                <c:pt idx="18">
                  <c:v>2017</c:v>
                </c:pt>
                <c:pt idx="20">
                  <c:v>2023</c:v>
                </c:pt>
                <c:pt idx="21">
                  <c:v>2021</c:v>
                </c:pt>
                <c:pt idx="22">
                  <c:v>2019</c:v>
                </c:pt>
                <c:pt idx="23">
                  <c:v>2017</c:v>
                </c:pt>
              </c:numCache>
            </c:numRef>
          </c:cat>
          <c:val>
            <c:numRef>
              <c:f>Sheet1!$C$2:$C$25</c:f>
              <c:numCache>
                <c:formatCode>General</c:formatCode>
                <c:ptCount val="24"/>
                <c:pt idx="0">
                  <c:v>4</c:v>
                </c:pt>
                <c:pt idx="1">
                  <c:v>1</c:v>
                </c:pt>
                <c:pt idx="2" formatCode="0">
                  <c:v>1</c:v>
                </c:pt>
                <c:pt idx="5">
                  <c:v>2</c:v>
                </c:pt>
                <c:pt idx="6">
                  <c:v>6</c:v>
                </c:pt>
                <c:pt idx="7" formatCode="0">
                  <c:v>0.72</c:v>
                </c:pt>
                <c:pt idx="8" formatCode="0">
                  <c:v>4</c:v>
                </c:pt>
                <c:pt idx="10">
                  <c:v>2</c:v>
                </c:pt>
                <c:pt idx="11">
                  <c:v>6</c:v>
                </c:pt>
                <c:pt idx="12" formatCode="0">
                  <c:v>3.1</c:v>
                </c:pt>
                <c:pt idx="13" formatCode="0">
                  <c:v>3</c:v>
                </c:pt>
                <c:pt idx="15">
                  <c:v>2</c:v>
                </c:pt>
                <c:pt idx="16">
                  <c:v>4</c:v>
                </c:pt>
                <c:pt idx="17" formatCode="0">
                  <c:v>0.55000000000000004</c:v>
                </c:pt>
                <c:pt idx="18" formatCode="0">
                  <c:v>3</c:v>
                </c:pt>
                <c:pt idx="20">
                  <c:v>4</c:v>
                </c:pt>
                <c:pt idx="21">
                  <c:v>6</c:v>
                </c:pt>
                <c:pt idx="22" formatCode="0">
                  <c:v>1.18</c:v>
                </c:pt>
                <c:pt idx="23" formatCode="0">
                  <c:v>2</c:v>
                </c:pt>
              </c:numCache>
            </c:numRef>
          </c:val>
          <c:extLst>
            <c:ext xmlns:c16="http://schemas.microsoft.com/office/drawing/2014/chart" uri="{C3380CC4-5D6E-409C-BE32-E72D297353CC}">
              <c16:uniqueId val="{00000000-0826-4097-AC24-52B5B6447A16}"/>
            </c:ext>
          </c:extLst>
        </c:ser>
        <c:ser>
          <c:idx val="1"/>
          <c:order val="1"/>
          <c:tx>
            <c:strRef>
              <c:f>Sheet1!$D$1</c:f>
              <c:strCache>
                <c:ptCount val="1"/>
                <c:pt idx="0">
                  <c:v>vähemalt kord nädalas</c:v>
                </c:pt>
              </c:strCache>
            </c:strRef>
          </c:tx>
          <c:spPr>
            <a:solidFill>
              <a:schemeClr val="accent5"/>
            </a:solidFill>
          </c:spPr>
          <c:invertIfNegative val="0"/>
          <c:dLbls>
            <c:dLbl>
              <c:idx val="17"/>
              <c:layout>
                <c:manualLayout>
                  <c:x val="0"/>
                  <c:y val="-8.88354995049938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9BA-4A79-9239-7BF39A7F934E}"/>
                </c:ext>
              </c:extLst>
            </c:dLbl>
            <c:numFmt formatCode="#,##0" sourceLinked="0"/>
            <c:spPr>
              <a:noFill/>
              <a:ln>
                <a:noFill/>
              </a:ln>
              <a:effectLst/>
            </c:spPr>
            <c:txPr>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Sheet1!$B$2:$B$25</c:f>
              <c:numCache>
                <c:formatCode>General</c:formatCode>
                <c:ptCount val="24"/>
                <c:pt idx="0">
                  <c:v>2023</c:v>
                </c:pt>
                <c:pt idx="1">
                  <c:v>2021</c:v>
                </c:pt>
                <c:pt idx="2">
                  <c:v>2019</c:v>
                </c:pt>
                <c:pt idx="3">
                  <c:v>2017</c:v>
                </c:pt>
                <c:pt idx="5">
                  <c:v>2023</c:v>
                </c:pt>
                <c:pt idx="6">
                  <c:v>2021</c:v>
                </c:pt>
                <c:pt idx="7">
                  <c:v>2019</c:v>
                </c:pt>
                <c:pt idx="8">
                  <c:v>2017</c:v>
                </c:pt>
                <c:pt idx="10">
                  <c:v>2023</c:v>
                </c:pt>
                <c:pt idx="11">
                  <c:v>2021</c:v>
                </c:pt>
                <c:pt idx="12">
                  <c:v>2019</c:v>
                </c:pt>
                <c:pt idx="13">
                  <c:v>2017</c:v>
                </c:pt>
                <c:pt idx="15">
                  <c:v>2023</c:v>
                </c:pt>
                <c:pt idx="16">
                  <c:v>2021</c:v>
                </c:pt>
                <c:pt idx="17">
                  <c:v>2019</c:v>
                </c:pt>
                <c:pt idx="18">
                  <c:v>2017</c:v>
                </c:pt>
                <c:pt idx="20">
                  <c:v>2023</c:v>
                </c:pt>
                <c:pt idx="21">
                  <c:v>2021</c:v>
                </c:pt>
                <c:pt idx="22">
                  <c:v>2019</c:v>
                </c:pt>
                <c:pt idx="23">
                  <c:v>2017</c:v>
                </c:pt>
              </c:numCache>
            </c:numRef>
          </c:cat>
          <c:val>
            <c:numRef>
              <c:f>Sheet1!$D$2:$D$25</c:f>
              <c:numCache>
                <c:formatCode>General</c:formatCode>
                <c:ptCount val="24"/>
                <c:pt idx="0">
                  <c:v>22</c:v>
                </c:pt>
                <c:pt idx="1">
                  <c:v>23</c:v>
                </c:pt>
                <c:pt idx="2" formatCode="0">
                  <c:v>24.66</c:v>
                </c:pt>
                <c:pt idx="3" formatCode="0">
                  <c:v>23</c:v>
                </c:pt>
                <c:pt idx="5">
                  <c:v>19</c:v>
                </c:pt>
                <c:pt idx="6">
                  <c:v>13</c:v>
                </c:pt>
                <c:pt idx="7" formatCode="0">
                  <c:v>9.7100000000000009</c:v>
                </c:pt>
                <c:pt idx="8" formatCode="0">
                  <c:v>8</c:v>
                </c:pt>
                <c:pt idx="10">
                  <c:v>15</c:v>
                </c:pt>
                <c:pt idx="11">
                  <c:v>8</c:v>
                </c:pt>
                <c:pt idx="12" formatCode="0">
                  <c:v>8.24</c:v>
                </c:pt>
                <c:pt idx="13" formatCode="0">
                  <c:v>11</c:v>
                </c:pt>
                <c:pt idx="15">
                  <c:v>16</c:v>
                </c:pt>
                <c:pt idx="16">
                  <c:v>9</c:v>
                </c:pt>
                <c:pt idx="17" formatCode="0">
                  <c:v>6.95</c:v>
                </c:pt>
                <c:pt idx="18" formatCode="0">
                  <c:v>10</c:v>
                </c:pt>
                <c:pt idx="20">
                  <c:v>19</c:v>
                </c:pt>
                <c:pt idx="21">
                  <c:v>10</c:v>
                </c:pt>
                <c:pt idx="22" formatCode="0">
                  <c:v>12.81</c:v>
                </c:pt>
                <c:pt idx="23" formatCode="0">
                  <c:v>14</c:v>
                </c:pt>
              </c:numCache>
            </c:numRef>
          </c:val>
          <c:extLst>
            <c:ext xmlns:c16="http://schemas.microsoft.com/office/drawing/2014/chart" uri="{C3380CC4-5D6E-409C-BE32-E72D297353CC}">
              <c16:uniqueId val="{00000001-0826-4097-AC24-52B5B6447A16}"/>
            </c:ext>
          </c:extLst>
        </c:ser>
        <c:ser>
          <c:idx val="2"/>
          <c:order val="2"/>
          <c:tx>
            <c:strRef>
              <c:f>Sheet1!$E$1</c:f>
              <c:strCache>
                <c:ptCount val="1"/>
                <c:pt idx="0">
                  <c:v>vähemalt kord kuus</c:v>
                </c:pt>
              </c:strCache>
            </c:strRef>
          </c:tx>
          <c:spPr>
            <a:solidFill>
              <a:srgbClr val="FFC000"/>
            </a:solidFill>
          </c:spPr>
          <c:invertIfNegative val="0"/>
          <c:dLbls>
            <c:numFmt formatCode="#,##0" sourceLinked="0"/>
            <c:spPr>
              <a:noFill/>
              <a:ln>
                <a:noFill/>
              </a:ln>
              <a:effectLst/>
            </c:spPr>
            <c:txPr>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Sheet1!$B$2:$B$25</c:f>
              <c:numCache>
                <c:formatCode>General</c:formatCode>
                <c:ptCount val="24"/>
                <c:pt idx="0">
                  <c:v>2023</c:v>
                </c:pt>
                <c:pt idx="1">
                  <c:v>2021</c:v>
                </c:pt>
                <c:pt idx="2">
                  <c:v>2019</c:v>
                </c:pt>
                <c:pt idx="3">
                  <c:v>2017</c:v>
                </c:pt>
                <c:pt idx="5">
                  <c:v>2023</c:v>
                </c:pt>
                <c:pt idx="6">
                  <c:v>2021</c:v>
                </c:pt>
                <c:pt idx="7">
                  <c:v>2019</c:v>
                </c:pt>
                <c:pt idx="8">
                  <c:v>2017</c:v>
                </c:pt>
                <c:pt idx="10">
                  <c:v>2023</c:v>
                </c:pt>
                <c:pt idx="11">
                  <c:v>2021</c:v>
                </c:pt>
                <c:pt idx="12">
                  <c:v>2019</c:v>
                </c:pt>
                <c:pt idx="13">
                  <c:v>2017</c:v>
                </c:pt>
                <c:pt idx="15">
                  <c:v>2023</c:v>
                </c:pt>
                <c:pt idx="16">
                  <c:v>2021</c:v>
                </c:pt>
                <c:pt idx="17">
                  <c:v>2019</c:v>
                </c:pt>
                <c:pt idx="18">
                  <c:v>2017</c:v>
                </c:pt>
                <c:pt idx="20">
                  <c:v>2023</c:v>
                </c:pt>
                <c:pt idx="21">
                  <c:v>2021</c:v>
                </c:pt>
                <c:pt idx="22">
                  <c:v>2019</c:v>
                </c:pt>
                <c:pt idx="23">
                  <c:v>2017</c:v>
                </c:pt>
              </c:numCache>
            </c:numRef>
          </c:cat>
          <c:val>
            <c:numRef>
              <c:f>Sheet1!$E$2:$E$25</c:f>
              <c:numCache>
                <c:formatCode>General</c:formatCode>
                <c:ptCount val="24"/>
                <c:pt idx="0">
                  <c:v>29</c:v>
                </c:pt>
                <c:pt idx="1">
                  <c:v>27</c:v>
                </c:pt>
                <c:pt idx="2" formatCode="0">
                  <c:v>27.59</c:v>
                </c:pt>
                <c:pt idx="3" formatCode="0">
                  <c:v>31</c:v>
                </c:pt>
                <c:pt idx="5">
                  <c:v>23</c:v>
                </c:pt>
                <c:pt idx="6">
                  <c:v>12</c:v>
                </c:pt>
                <c:pt idx="7" formatCode="0">
                  <c:v>17.73</c:v>
                </c:pt>
                <c:pt idx="8" formatCode="0">
                  <c:v>13</c:v>
                </c:pt>
                <c:pt idx="10">
                  <c:v>13</c:v>
                </c:pt>
                <c:pt idx="11">
                  <c:v>19</c:v>
                </c:pt>
                <c:pt idx="12" formatCode="0">
                  <c:v>8.7899999999999991</c:v>
                </c:pt>
                <c:pt idx="13" formatCode="0">
                  <c:v>15</c:v>
                </c:pt>
                <c:pt idx="15">
                  <c:v>12</c:v>
                </c:pt>
                <c:pt idx="16">
                  <c:v>16</c:v>
                </c:pt>
                <c:pt idx="17" formatCode="0">
                  <c:v>15.18</c:v>
                </c:pt>
                <c:pt idx="18" formatCode="0">
                  <c:v>9</c:v>
                </c:pt>
                <c:pt idx="20">
                  <c:v>20</c:v>
                </c:pt>
                <c:pt idx="21">
                  <c:v>12</c:v>
                </c:pt>
                <c:pt idx="22" formatCode="0">
                  <c:v>16.97</c:v>
                </c:pt>
                <c:pt idx="23" formatCode="0">
                  <c:v>16</c:v>
                </c:pt>
              </c:numCache>
            </c:numRef>
          </c:val>
          <c:extLst>
            <c:ext xmlns:c16="http://schemas.microsoft.com/office/drawing/2014/chart" uri="{C3380CC4-5D6E-409C-BE32-E72D297353CC}">
              <c16:uniqueId val="{00000002-0826-4097-AC24-52B5B6447A16}"/>
            </c:ext>
          </c:extLst>
        </c:ser>
        <c:ser>
          <c:idx val="3"/>
          <c:order val="3"/>
          <c:tx>
            <c:strRef>
              <c:f>Sheet1!$F$1</c:f>
              <c:strCache>
                <c:ptCount val="1"/>
                <c:pt idx="0">
                  <c:v>harvemini kui kord kuus</c:v>
                </c:pt>
              </c:strCache>
            </c:strRef>
          </c:tx>
          <c:spPr>
            <a:solidFill>
              <a:schemeClr val="bg1">
                <a:lumMod val="65000"/>
              </a:schemeClr>
            </a:solidFill>
          </c:spPr>
          <c:invertIfNegative val="0"/>
          <c:dLbls>
            <c:numFmt formatCode="#,##0" sourceLinked="0"/>
            <c:spPr>
              <a:noFill/>
              <a:ln>
                <a:noFill/>
              </a:ln>
              <a:effectLst/>
            </c:spPr>
            <c:txPr>
              <a:bodyPr wrap="square" lIns="38100" tIns="19050" rIns="38100" bIns="19050" anchor="ctr">
                <a:spAutoFit/>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Sheet1!$B$2:$B$25</c:f>
              <c:numCache>
                <c:formatCode>General</c:formatCode>
                <c:ptCount val="24"/>
                <c:pt idx="0">
                  <c:v>2023</c:v>
                </c:pt>
                <c:pt idx="1">
                  <c:v>2021</c:v>
                </c:pt>
                <c:pt idx="2">
                  <c:v>2019</c:v>
                </c:pt>
                <c:pt idx="3">
                  <c:v>2017</c:v>
                </c:pt>
                <c:pt idx="5">
                  <c:v>2023</c:v>
                </c:pt>
                <c:pt idx="6">
                  <c:v>2021</c:v>
                </c:pt>
                <c:pt idx="7">
                  <c:v>2019</c:v>
                </c:pt>
                <c:pt idx="8">
                  <c:v>2017</c:v>
                </c:pt>
                <c:pt idx="10">
                  <c:v>2023</c:v>
                </c:pt>
                <c:pt idx="11">
                  <c:v>2021</c:v>
                </c:pt>
                <c:pt idx="12">
                  <c:v>2019</c:v>
                </c:pt>
                <c:pt idx="13">
                  <c:v>2017</c:v>
                </c:pt>
                <c:pt idx="15">
                  <c:v>2023</c:v>
                </c:pt>
                <c:pt idx="16">
                  <c:v>2021</c:v>
                </c:pt>
                <c:pt idx="17">
                  <c:v>2019</c:v>
                </c:pt>
                <c:pt idx="18">
                  <c:v>2017</c:v>
                </c:pt>
                <c:pt idx="20">
                  <c:v>2023</c:v>
                </c:pt>
                <c:pt idx="21">
                  <c:v>2021</c:v>
                </c:pt>
                <c:pt idx="22">
                  <c:v>2019</c:v>
                </c:pt>
                <c:pt idx="23">
                  <c:v>2017</c:v>
                </c:pt>
              </c:numCache>
            </c:numRef>
          </c:cat>
          <c:val>
            <c:numRef>
              <c:f>Sheet1!$F$2:$F$25</c:f>
              <c:numCache>
                <c:formatCode>General</c:formatCode>
                <c:ptCount val="24"/>
                <c:pt idx="0">
                  <c:v>48</c:v>
                </c:pt>
                <c:pt idx="1">
                  <c:v>49</c:v>
                </c:pt>
                <c:pt idx="2" formatCode="0">
                  <c:v>46.75</c:v>
                </c:pt>
                <c:pt idx="3" formatCode="0">
                  <c:v>46</c:v>
                </c:pt>
                <c:pt idx="5">
                  <c:v>55</c:v>
                </c:pt>
                <c:pt idx="6">
                  <c:v>69</c:v>
                </c:pt>
                <c:pt idx="7" formatCode="0">
                  <c:v>71.84</c:v>
                </c:pt>
                <c:pt idx="8" formatCode="0">
                  <c:v>74</c:v>
                </c:pt>
                <c:pt idx="10">
                  <c:v>70</c:v>
                </c:pt>
                <c:pt idx="11">
                  <c:v>67</c:v>
                </c:pt>
                <c:pt idx="12" formatCode="0">
                  <c:v>79.88</c:v>
                </c:pt>
                <c:pt idx="13" formatCode="0">
                  <c:v>71</c:v>
                </c:pt>
                <c:pt idx="15">
                  <c:v>70</c:v>
                </c:pt>
                <c:pt idx="16">
                  <c:v>71</c:v>
                </c:pt>
                <c:pt idx="17" formatCode="0">
                  <c:v>77.319999999999993</c:v>
                </c:pt>
                <c:pt idx="18" formatCode="0">
                  <c:v>79</c:v>
                </c:pt>
                <c:pt idx="20">
                  <c:v>57</c:v>
                </c:pt>
                <c:pt idx="21">
                  <c:v>72</c:v>
                </c:pt>
                <c:pt idx="22" formatCode="0">
                  <c:v>69.05</c:v>
                </c:pt>
                <c:pt idx="23" formatCode="0">
                  <c:v>68</c:v>
                </c:pt>
              </c:numCache>
            </c:numRef>
          </c:val>
          <c:extLst>
            <c:ext xmlns:c16="http://schemas.microsoft.com/office/drawing/2014/chart" uri="{C3380CC4-5D6E-409C-BE32-E72D297353CC}">
              <c16:uniqueId val="{00000003-0826-4097-AC24-52B5B6447A16}"/>
            </c:ext>
          </c:extLst>
        </c:ser>
        <c:dLbls>
          <c:showLegendKey val="0"/>
          <c:showVal val="0"/>
          <c:showCatName val="0"/>
          <c:showSerName val="0"/>
          <c:showPercent val="0"/>
          <c:showBubbleSize val="0"/>
        </c:dLbls>
        <c:gapWidth val="30"/>
        <c:overlap val="100"/>
        <c:axId val="1009474680"/>
        <c:axId val="1009478208"/>
      </c:barChart>
      <c:catAx>
        <c:axId val="1009474680"/>
        <c:scaling>
          <c:orientation val="maxMin"/>
        </c:scaling>
        <c:delete val="0"/>
        <c:axPos val="b"/>
        <c:numFmt formatCode="General" sourceLinked="1"/>
        <c:majorTickMark val="none"/>
        <c:minorTickMark val="none"/>
        <c:tickLblPos val="nextTo"/>
        <c:spPr>
          <a:ln>
            <a:noFill/>
          </a:ln>
        </c:spPr>
        <c:txPr>
          <a:bodyPr rot="0"/>
          <a:lstStyle/>
          <a:p>
            <a:pPr>
              <a:defRPr sz="1000"/>
            </a:pPr>
            <a:endParaRPr lang="et-EE"/>
          </a:p>
        </c:txPr>
        <c:crossAx val="1009478208"/>
        <c:crosses val="autoZero"/>
        <c:auto val="1"/>
        <c:lblAlgn val="ctr"/>
        <c:lblOffset val="100"/>
        <c:noMultiLvlLbl val="0"/>
      </c:catAx>
      <c:valAx>
        <c:axId val="1009478208"/>
        <c:scaling>
          <c:orientation val="minMax"/>
          <c:max val="1"/>
          <c:min val="0"/>
        </c:scaling>
        <c:delete val="0"/>
        <c:axPos val="r"/>
        <c:numFmt formatCode="0%" sourceLinked="1"/>
        <c:majorTickMark val="none"/>
        <c:minorTickMark val="none"/>
        <c:tickLblPos val="high"/>
        <c:spPr>
          <a:ln>
            <a:noFill/>
          </a:ln>
        </c:spPr>
        <c:txPr>
          <a:bodyPr/>
          <a:lstStyle/>
          <a:p>
            <a:pPr>
              <a:defRPr sz="1000"/>
            </a:pPr>
            <a:endParaRPr lang="et-EE"/>
          </a:p>
        </c:txPr>
        <c:crossAx val="1009474680"/>
        <c:crosses val="autoZero"/>
        <c:crossBetween val="between"/>
      </c:valAx>
      <c:spPr>
        <a:ln>
          <a:noFill/>
        </a:ln>
      </c:spPr>
    </c:plotArea>
    <c:legend>
      <c:legendPos val="r"/>
      <c:layout>
        <c:manualLayout>
          <c:xMode val="edge"/>
          <c:yMode val="edge"/>
          <c:x val="3.6502998698394989E-2"/>
          <c:y val="1.0937628175330181E-2"/>
          <c:w val="0.75065203086347076"/>
          <c:h val="4.4442080845004985E-2"/>
        </c:manualLayout>
      </c:layout>
      <c:overlay val="0"/>
      <c:txPr>
        <a:bodyPr/>
        <a:lstStyle/>
        <a:p>
          <a:pPr>
            <a:defRPr sz="1000"/>
          </a:pPr>
          <a:endParaRPr lang="et-EE"/>
        </a:p>
      </c:txPr>
    </c:legend>
    <c:plotVisOnly val="1"/>
    <c:dispBlanksAs val="gap"/>
    <c:showDLblsOverMax val="0"/>
  </c:chart>
  <c:txPr>
    <a:bodyPr/>
    <a:lstStyle/>
    <a:p>
      <a:pPr>
        <a:defRPr sz="1200"/>
      </a:pPr>
      <a:endParaRPr lang="et-EE"/>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997598345993351E-2"/>
          <c:y val="8.5573619254346159E-2"/>
          <c:w val="0.94992930922964192"/>
          <c:h val="0.81307052326207685"/>
        </c:manualLayout>
      </c:layout>
      <c:barChart>
        <c:barDir val="col"/>
        <c:grouping val="percentStacked"/>
        <c:varyColors val="0"/>
        <c:ser>
          <c:idx val="0"/>
          <c:order val="0"/>
          <c:tx>
            <c:strRef>
              <c:f>Sheet1!$C$1</c:f>
              <c:strCache>
                <c:ptCount val="1"/>
                <c:pt idx="0">
                  <c:v>vähemalt kord päevas</c:v>
                </c:pt>
              </c:strCache>
            </c:strRef>
          </c:tx>
          <c:spPr>
            <a:solidFill>
              <a:schemeClr val="accent6">
                <a:lumMod val="75000"/>
              </a:schemeClr>
            </a:solidFill>
          </c:spPr>
          <c:invertIfNegative val="0"/>
          <c:dLbls>
            <c:dLbl>
              <c:idx val="0"/>
              <c:layout>
                <c:manualLayout>
                  <c:x val="0"/>
                  <c:y val="-1.77670999009985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948-4D5D-9B62-055C20D3505A}"/>
                </c:ext>
              </c:extLst>
            </c:dLbl>
            <c:dLbl>
              <c:idx val="2"/>
              <c:layout>
                <c:manualLayout>
                  <c:x val="1.6535454037780431E-16"/>
                  <c:y val="-8.8835499504992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948-4D5D-9B62-055C20D3505A}"/>
                </c:ext>
              </c:extLst>
            </c:dLbl>
            <c:dLbl>
              <c:idx val="8"/>
              <c:layout>
                <c:manualLayout>
                  <c:x val="0"/>
                  <c:y val="-5.92236663366607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948-4D5D-9B62-055C20D3505A}"/>
                </c:ext>
              </c:extLst>
            </c:dLbl>
            <c:dLbl>
              <c:idx val="15"/>
              <c:layout>
                <c:manualLayout>
                  <c:x val="8.8774042895972623E-8"/>
                  <c:y val="-5.9223666336661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948-4D5D-9B62-055C20D3505A}"/>
                </c:ext>
              </c:extLst>
            </c:dLbl>
            <c:dLbl>
              <c:idx val="20"/>
              <c:layout>
                <c:manualLayout>
                  <c:x val="8.8774042895972623E-8"/>
                  <c:y val="-1.18447332673324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948-4D5D-9B62-055C20D3505A}"/>
                </c:ext>
              </c:extLst>
            </c:dLbl>
            <c:dLbl>
              <c:idx val="23"/>
              <c:layout>
                <c:manualLayout>
                  <c:x val="4.1338635094451077E-17"/>
                  <c:y val="-2.96118331683309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948-4D5D-9B62-055C20D3505A}"/>
                </c:ext>
              </c:extLst>
            </c:dLbl>
            <c:dLbl>
              <c:idx val="25"/>
              <c:layout>
                <c:manualLayout>
                  <c:x val="0"/>
                  <c:y val="-1.48059165841655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48-4D5D-9B62-055C20D3505A}"/>
                </c:ext>
              </c:extLst>
            </c:dLbl>
            <c:dLbl>
              <c:idx val="30"/>
              <c:layout>
                <c:manualLayout>
                  <c:x val="0"/>
                  <c:y val="-1.48059165841655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48-4D5D-9B62-055C20D3505A}"/>
                </c:ext>
              </c:extLst>
            </c:dLbl>
            <c:numFmt formatCode="#,##0" sourceLinked="0"/>
            <c:spPr>
              <a:noFill/>
              <a:ln>
                <a:noFill/>
              </a:ln>
              <a:effectLst/>
            </c:spPr>
            <c:txPr>
              <a:bodyPr rot="0"/>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Sheet1!$B$2:$B$35</c:f>
              <c:numCache>
                <c:formatCode>General</c:formatCode>
                <c:ptCount val="34"/>
                <c:pt idx="0">
                  <c:v>2023</c:v>
                </c:pt>
                <c:pt idx="1">
                  <c:v>2021</c:v>
                </c:pt>
                <c:pt idx="2">
                  <c:v>2019</c:v>
                </c:pt>
                <c:pt idx="3">
                  <c:v>2017</c:v>
                </c:pt>
                <c:pt idx="5">
                  <c:v>2023</c:v>
                </c:pt>
                <c:pt idx="6">
                  <c:v>2021</c:v>
                </c:pt>
                <c:pt idx="7">
                  <c:v>2019</c:v>
                </c:pt>
                <c:pt idx="8">
                  <c:v>2017</c:v>
                </c:pt>
                <c:pt idx="10">
                  <c:v>2023</c:v>
                </c:pt>
                <c:pt idx="11">
                  <c:v>2021</c:v>
                </c:pt>
                <c:pt idx="12">
                  <c:v>2019</c:v>
                </c:pt>
                <c:pt idx="13">
                  <c:v>2017</c:v>
                </c:pt>
                <c:pt idx="15">
                  <c:v>2023</c:v>
                </c:pt>
                <c:pt idx="16">
                  <c:v>2021</c:v>
                </c:pt>
                <c:pt idx="17">
                  <c:v>2019</c:v>
                </c:pt>
                <c:pt idx="18">
                  <c:v>2017</c:v>
                </c:pt>
                <c:pt idx="20">
                  <c:v>2023</c:v>
                </c:pt>
                <c:pt idx="21">
                  <c:v>2021</c:v>
                </c:pt>
                <c:pt idx="22">
                  <c:v>2019</c:v>
                </c:pt>
                <c:pt idx="23">
                  <c:v>2017</c:v>
                </c:pt>
                <c:pt idx="25">
                  <c:v>2023</c:v>
                </c:pt>
                <c:pt idx="26">
                  <c:v>2021</c:v>
                </c:pt>
                <c:pt idx="27">
                  <c:v>2019</c:v>
                </c:pt>
                <c:pt idx="28">
                  <c:v>2017</c:v>
                </c:pt>
                <c:pt idx="30">
                  <c:v>2023</c:v>
                </c:pt>
                <c:pt idx="31">
                  <c:v>2021</c:v>
                </c:pt>
                <c:pt idx="32">
                  <c:v>2019</c:v>
                </c:pt>
                <c:pt idx="33">
                  <c:v>2017</c:v>
                </c:pt>
              </c:numCache>
            </c:numRef>
          </c:cat>
          <c:val>
            <c:numRef>
              <c:f>Sheet1!$C$2:$C$35</c:f>
              <c:numCache>
                <c:formatCode>General</c:formatCode>
                <c:ptCount val="34"/>
                <c:pt idx="0">
                  <c:v>1</c:v>
                </c:pt>
                <c:pt idx="2" formatCode="0">
                  <c:v>0.59</c:v>
                </c:pt>
                <c:pt idx="5">
                  <c:v>7</c:v>
                </c:pt>
                <c:pt idx="6">
                  <c:v>9</c:v>
                </c:pt>
                <c:pt idx="7" formatCode="0">
                  <c:v>7.18</c:v>
                </c:pt>
                <c:pt idx="8" formatCode="0">
                  <c:v>2</c:v>
                </c:pt>
                <c:pt idx="10">
                  <c:v>1</c:v>
                </c:pt>
                <c:pt idx="15">
                  <c:v>2</c:v>
                </c:pt>
                <c:pt idx="20">
                  <c:v>1</c:v>
                </c:pt>
                <c:pt idx="21">
                  <c:v>5</c:v>
                </c:pt>
                <c:pt idx="23" formatCode="0">
                  <c:v>2</c:v>
                </c:pt>
                <c:pt idx="25">
                  <c:v>0</c:v>
                </c:pt>
                <c:pt idx="30">
                  <c:v>0</c:v>
                </c:pt>
              </c:numCache>
            </c:numRef>
          </c:val>
          <c:extLst>
            <c:ext xmlns:c16="http://schemas.microsoft.com/office/drawing/2014/chart" uri="{C3380CC4-5D6E-409C-BE32-E72D297353CC}">
              <c16:uniqueId val="{00000000-5714-42AF-90DD-DC1937A866C3}"/>
            </c:ext>
          </c:extLst>
        </c:ser>
        <c:ser>
          <c:idx val="1"/>
          <c:order val="1"/>
          <c:tx>
            <c:strRef>
              <c:f>Sheet1!$D$1</c:f>
              <c:strCache>
                <c:ptCount val="1"/>
                <c:pt idx="0">
                  <c:v>vähemalt kord nädalas</c:v>
                </c:pt>
              </c:strCache>
            </c:strRef>
          </c:tx>
          <c:spPr>
            <a:solidFill>
              <a:schemeClr val="accent5"/>
            </a:solidFill>
          </c:spPr>
          <c:invertIfNegative val="0"/>
          <c:dLbls>
            <c:dLbl>
              <c:idx val="12"/>
              <c:layout>
                <c:manualLayout>
                  <c:x val="0"/>
                  <c:y val="-8.8835499504992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948-4D5D-9B62-055C20D3505A}"/>
                </c:ext>
              </c:extLst>
            </c:dLbl>
            <c:dLbl>
              <c:idx val="15"/>
              <c:layout>
                <c:manualLayout>
                  <c:x val="8.2677270188902154E-17"/>
                  <c:y val="-8.8835499504992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48-4D5D-9B62-055C20D3505A}"/>
                </c:ext>
              </c:extLst>
            </c:dLbl>
            <c:dLbl>
              <c:idx val="20"/>
              <c:layout>
                <c:manualLayout>
                  <c:x val="0"/>
                  <c:y val="-8.88354995049938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48-4D5D-9B62-055C20D3505A}"/>
                </c:ext>
              </c:extLst>
            </c:dLbl>
            <c:dLbl>
              <c:idx val="23"/>
              <c:layout>
                <c:manualLayout>
                  <c:x val="4.1338635094451077E-17"/>
                  <c:y val="-2.96118331683309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948-4D5D-9B62-055C20D3505A}"/>
                </c:ext>
              </c:extLst>
            </c:dLbl>
            <c:dLbl>
              <c:idx val="30"/>
              <c:layout>
                <c:manualLayout>
                  <c:x val="2.0669317547225538E-17"/>
                  <c:y val="-1.48059165841654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48-4D5D-9B62-055C20D3505A}"/>
                </c:ext>
              </c:extLst>
            </c:dLbl>
            <c:numFmt formatCode="#,##0" sourceLinked="0"/>
            <c:spPr>
              <a:noFill/>
              <a:ln>
                <a:noFill/>
              </a:ln>
              <a:effectLst/>
            </c:spPr>
            <c:txPr>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Sheet1!$B$2:$B$35</c:f>
              <c:numCache>
                <c:formatCode>General</c:formatCode>
                <c:ptCount val="34"/>
                <c:pt idx="0">
                  <c:v>2023</c:v>
                </c:pt>
                <c:pt idx="1">
                  <c:v>2021</c:v>
                </c:pt>
                <c:pt idx="2">
                  <c:v>2019</c:v>
                </c:pt>
                <c:pt idx="3">
                  <c:v>2017</c:v>
                </c:pt>
                <c:pt idx="5">
                  <c:v>2023</c:v>
                </c:pt>
                <c:pt idx="6">
                  <c:v>2021</c:v>
                </c:pt>
                <c:pt idx="7">
                  <c:v>2019</c:v>
                </c:pt>
                <c:pt idx="8">
                  <c:v>2017</c:v>
                </c:pt>
                <c:pt idx="10">
                  <c:v>2023</c:v>
                </c:pt>
                <c:pt idx="11">
                  <c:v>2021</c:v>
                </c:pt>
                <c:pt idx="12">
                  <c:v>2019</c:v>
                </c:pt>
                <c:pt idx="13">
                  <c:v>2017</c:v>
                </c:pt>
                <c:pt idx="15">
                  <c:v>2023</c:v>
                </c:pt>
                <c:pt idx="16">
                  <c:v>2021</c:v>
                </c:pt>
                <c:pt idx="17">
                  <c:v>2019</c:v>
                </c:pt>
                <c:pt idx="18">
                  <c:v>2017</c:v>
                </c:pt>
                <c:pt idx="20">
                  <c:v>2023</c:v>
                </c:pt>
                <c:pt idx="21">
                  <c:v>2021</c:v>
                </c:pt>
                <c:pt idx="22">
                  <c:v>2019</c:v>
                </c:pt>
                <c:pt idx="23">
                  <c:v>2017</c:v>
                </c:pt>
                <c:pt idx="25">
                  <c:v>2023</c:v>
                </c:pt>
                <c:pt idx="26">
                  <c:v>2021</c:v>
                </c:pt>
                <c:pt idx="27">
                  <c:v>2019</c:v>
                </c:pt>
                <c:pt idx="28">
                  <c:v>2017</c:v>
                </c:pt>
                <c:pt idx="30">
                  <c:v>2023</c:v>
                </c:pt>
                <c:pt idx="31">
                  <c:v>2021</c:v>
                </c:pt>
                <c:pt idx="32">
                  <c:v>2019</c:v>
                </c:pt>
                <c:pt idx="33">
                  <c:v>2017</c:v>
                </c:pt>
              </c:numCache>
            </c:numRef>
          </c:cat>
          <c:val>
            <c:numRef>
              <c:f>Sheet1!$D$2:$D$35</c:f>
              <c:numCache>
                <c:formatCode>General</c:formatCode>
                <c:ptCount val="34"/>
                <c:pt idx="0">
                  <c:v>14</c:v>
                </c:pt>
                <c:pt idx="1">
                  <c:v>13</c:v>
                </c:pt>
                <c:pt idx="2" formatCode="0">
                  <c:v>15.8</c:v>
                </c:pt>
                <c:pt idx="3" formatCode="0">
                  <c:v>13</c:v>
                </c:pt>
                <c:pt idx="5">
                  <c:v>18</c:v>
                </c:pt>
                <c:pt idx="6">
                  <c:v>12</c:v>
                </c:pt>
                <c:pt idx="7" formatCode="0">
                  <c:v>15.62</c:v>
                </c:pt>
                <c:pt idx="8" formatCode="0">
                  <c:v>6</c:v>
                </c:pt>
                <c:pt idx="10">
                  <c:v>2</c:v>
                </c:pt>
                <c:pt idx="12" formatCode="0">
                  <c:v>0.68</c:v>
                </c:pt>
                <c:pt idx="13" formatCode="0">
                  <c:v>3</c:v>
                </c:pt>
                <c:pt idx="15">
                  <c:v>10</c:v>
                </c:pt>
                <c:pt idx="16">
                  <c:v>4</c:v>
                </c:pt>
                <c:pt idx="17" formatCode="0">
                  <c:v>3.43</c:v>
                </c:pt>
                <c:pt idx="20">
                  <c:v>10</c:v>
                </c:pt>
                <c:pt idx="21">
                  <c:v>7</c:v>
                </c:pt>
                <c:pt idx="22" formatCode="0">
                  <c:v>9.73</c:v>
                </c:pt>
                <c:pt idx="23" formatCode="0">
                  <c:v>5</c:v>
                </c:pt>
                <c:pt idx="25">
                  <c:v>18</c:v>
                </c:pt>
                <c:pt idx="26">
                  <c:v>4</c:v>
                </c:pt>
                <c:pt idx="30">
                  <c:v>13</c:v>
                </c:pt>
              </c:numCache>
            </c:numRef>
          </c:val>
          <c:extLst>
            <c:ext xmlns:c16="http://schemas.microsoft.com/office/drawing/2014/chart" uri="{C3380CC4-5D6E-409C-BE32-E72D297353CC}">
              <c16:uniqueId val="{00000001-5714-42AF-90DD-DC1937A866C3}"/>
            </c:ext>
          </c:extLst>
        </c:ser>
        <c:ser>
          <c:idx val="2"/>
          <c:order val="2"/>
          <c:tx>
            <c:strRef>
              <c:f>Sheet1!$E$1</c:f>
              <c:strCache>
                <c:ptCount val="1"/>
                <c:pt idx="0">
                  <c:v>vähemalt kord kuus</c:v>
                </c:pt>
              </c:strCache>
            </c:strRef>
          </c:tx>
          <c:spPr>
            <a:solidFill>
              <a:srgbClr val="FFC000"/>
            </a:solidFill>
          </c:spPr>
          <c:invertIfNegative val="0"/>
          <c:dLbls>
            <c:dLbl>
              <c:idx val="10"/>
              <c:layout>
                <c:manualLayout>
                  <c:x val="-8.2677270188902154E-17"/>
                  <c:y val="-5.9223666336661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948-4D5D-9B62-055C20D3505A}"/>
                </c:ext>
              </c:extLst>
            </c:dLbl>
            <c:dLbl>
              <c:idx val="12"/>
              <c:layout>
                <c:manualLayout>
                  <c:x val="-8.2677270188902154E-17"/>
                  <c:y val="-8.88354995049938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948-4D5D-9B62-055C20D3505A}"/>
                </c:ext>
              </c:extLst>
            </c:dLbl>
            <c:numFmt formatCode="#,##0" sourceLinked="0"/>
            <c:spPr>
              <a:noFill/>
              <a:ln>
                <a:noFill/>
              </a:ln>
              <a:effectLst/>
            </c:spPr>
            <c:txPr>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Sheet1!$B$2:$B$35</c:f>
              <c:numCache>
                <c:formatCode>General</c:formatCode>
                <c:ptCount val="34"/>
                <c:pt idx="0">
                  <c:v>2023</c:v>
                </c:pt>
                <c:pt idx="1">
                  <c:v>2021</c:v>
                </c:pt>
                <c:pt idx="2">
                  <c:v>2019</c:v>
                </c:pt>
                <c:pt idx="3">
                  <c:v>2017</c:v>
                </c:pt>
                <c:pt idx="5">
                  <c:v>2023</c:v>
                </c:pt>
                <c:pt idx="6">
                  <c:v>2021</c:v>
                </c:pt>
                <c:pt idx="7">
                  <c:v>2019</c:v>
                </c:pt>
                <c:pt idx="8">
                  <c:v>2017</c:v>
                </c:pt>
                <c:pt idx="10">
                  <c:v>2023</c:v>
                </c:pt>
                <c:pt idx="11">
                  <c:v>2021</c:v>
                </c:pt>
                <c:pt idx="12">
                  <c:v>2019</c:v>
                </c:pt>
                <c:pt idx="13">
                  <c:v>2017</c:v>
                </c:pt>
                <c:pt idx="15">
                  <c:v>2023</c:v>
                </c:pt>
                <c:pt idx="16">
                  <c:v>2021</c:v>
                </c:pt>
                <c:pt idx="17">
                  <c:v>2019</c:v>
                </c:pt>
                <c:pt idx="18">
                  <c:v>2017</c:v>
                </c:pt>
                <c:pt idx="20">
                  <c:v>2023</c:v>
                </c:pt>
                <c:pt idx="21">
                  <c:v>2021</c:v>
                </c:pt>
                <c:pt idx="22">
                  <c:v>2019</c:v>
                </c:pt>
                <c:pt idx="23">
                  <c:v>2017</c:v>
                </c:pt>
                <c:pt idx="25">
                  <c:v>2023</c:v>
                </c:pt>
                <c:pt idx="26">
                  <c:v>2021</c:v>
                </c:pt>
                <c:pt idx="27">
                  <c:v>2019</c:v>
                </c:pt>
                <c:pt idx="28">
                  <c:v>2017</c:v>
                </c:pt>
                <c:pt idx="30">
                  <c:v>2023</c:v>
                </c:pt>
                <c:pt idx="31">
                  <c:v>2021</c:v>
                </c:pt>
                <c:pt idx="32">
                  <c:v>2019</c:v>
                </c:pt>
                <c:pt idx="33">
                  <c:v>2017</c:v>
                </c:pt>
              </c:numCache>
            </c:numRef>
          </c:cat>
          <c:val>
            <c:numRef>
              <c:f>Sheet1!$E$2:$E$35</c:f>
              <c:numCache>
                <c:formatCode>General</c:formatCode>
                <c:ptCount val="34"/>
                <c:pt idx="0">
                  <c:v>26</c:v>
                </c:pt>
                <c:pt idx="1">
                  <c:v>23</c:v>
                </c:pt>
                <c:pt idx="2" formatCode="0">
                  <c:v>24.63</c:v>
                </c:pt>
                <c:pt idx="3" formatCode="0">
                  <c:v>26</c:v>
                </c:pt>
                <c:pt idx="5">
                  <c:v>29</c:v>
                </c:pt>
                <c:pt idx="6">
                  <c:v>22</c:v>
                </c:pt>
                <c:pt idx="7" formatCode="0">
                  <c:v>21.57</c:v>
                </c:pt>
                <c:pt idx="8" formatCode="0">
                  <c:v>13</c:v>
                </c:pt>
                <c:pt idx="10">
                  <c:v>2</c:v>
                </c:pt>
                <c:pt idx="11">
                  <c:v>10</c:v>
                </c:pt>
                <c:pt idx="12" formatCode="0">
                  <c:v>9.98</c:v>
                </c:pt>
                <c:pt idx="13" formatCode="0">
                  <c:v>10</c:v>
                </c:pt>
                <c:pt idx="15">
                  <c:v>13</c:v>
                </c:pt>
                <c:pt idx="16">
                  <c:v>18</c:v>
                </c:pt>
                <c:pt idx="17" formatCode="0">
                  <c:v>8.2899999999999991</c:v>
                </c:pt>
                <c:pt idx="18" formatCode="0">
                  <c:v>15</c:v>
                </c:pt>
                <c:pt idx="20">
                  <c:v>23</c:v>
                </c:pt>
                <c:pt idx="21">
                  <c:v>23</c:v>
                </c:pt>
                <c:pt idx="22" formatCode="0">
                  <c:v>11.24</c:v>
                </c:pt>
                <c:pt idx="23" formatCode="0">
                  <c:v>16</c:v>
                </c:pt>
                <c:pt idx="25">
                  <c:v>11</c:v>
                </c:pt>
                <c:pt idx="26">
                  <c:v>18</c:v>
                </c:pt>
                <c:pt idx="27" formatCode="0">
                  <c:v>11.47</c:v>
                </c:pt>
                <c:pt idx="28" formatCode="0">
                  <c:v>15</c:v>
                </c:pt>
                <c:pt idx="30">
                  <c:v>28</c:v>
                </c:pt>
                <c:pt idx="31">
                  <c:v>19</c:v>
                </c:pt>
                <c:pt idx="32" formatCode="0">
                  <c:v>20.94</c:v>
                </c:pt>
                <c:pt idx="33" formatCode="0">
                  <c:v>10</c:v>
                </c:pt>
              </c:numCache>
            </c:numRef>
          </c:val>
          <c:extLst>
            <c:ext xmlns:c16="http://schemas.microsoft.com/office/drawing/2014/chart" uri="{C3380CC4-5D6E-409C-BE32-E72D297353CC}">
              <c16:uniqueId val="{00000002-5714-42AF-90DD-DC1937A866C3}"/>
            </c:ext>
          </c:extLst>
        </c:ser>
        <c:ser>
          <c:idx val="3"/>
          <c:order val="3"/>
          <c:tx>
            <c:strRef>
              <c:f>Sheet1!$F$1</c:f>
              <c:strCache>
                <c:ptCount val="1"/>
                <c:pt idx="0">
                  <c:v>harvemini kui kord kuus</c:v>
                </c:pt>
              </c:strCache>
            </c:strRef>
          </c:tx>
          <c:spPr>
            <a:solidFill>
              <a:schemeClr val="bg1">
                <a:lumMod val="65000"/>
              </a:schemeClr>
            </a:solidFill>
          </c:spPr>
          <c:invertIfNegative val="0"/>
          <c:dLbls>
            <c:numFmt formatCode="#,##0" sourceLinked="0"/>
            <c:spPr>
              <a:noFill/>
              <a:ln>
                <a:noFill/>
              </a:ln>
              <a:effectLst/>
            </c:spPr>
            <c:txPr>
              <a:bodyPr wrap="square" lIns="38100" tIns="19050" rIns="38100" bIns="19050" anchor="ctr">
                <a:spAutoFit/>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Sheet1!$B$2:$B$35</c:f>
              <c:numCache>
                <c:formatCode>General</c:formatCode>
                <c:ptCount val="34"/>
                <c:pt idx="0">
                  <c:v>2023</c:v>
                </c:pt>
                <c:pt idx="1">
                  <c:v>2021</c:v>
                </c:pt>
                <c:pt idx="2">
                  <c:v>2019</c:v>
                </c:pt>
                <c:pt idx="3">
                  <c:v>2017</c:v>
                </c:pt>
                <c:pt idx="5">
                  <c:v>2023</c:v>
                </c:pt>
                <c:pt idx="6">
                  <c:v>2021</c:v>
                </c:pt>
                <c:pt idx="7">
                  <c:v>2019</c:v>
                </c:pt>
                <c:pt idx="8">
                  <c:v>2017</c:v>
                </c:pt>
                <c:pt idx="10">
                  <c:v>2023</c:v>
                </c:pt>
                <c:pt idx="11">
                  <c:v>2021</c:v>
                </c:pt>
                <c:pt idx="12">
                  <c:v>2019</c:v>
                </c:pt>
                <c:pt idx="13">
                  <c:v>2017</c:v>
                </c:pt>
                <c:pt idx="15">
                  <c:v>2023</c:v>
                </c:pt>
                <c:pt idx="16">
                  <c:v>2021</c:v>
                </c:pt>
                <c:pt idx="17">
                  <c:v>2019</c:v>
                </c:pt>
                <c:pt idx="18">
                  <c:v>2017</c:v>
                </c:pt>
                <c:pt idx="20">
                  <c:v>2023</c:v>
                </c:pt>
                <c:pt idx="21">
                  <c:v>2021</c:v>
                </c:pt>
                <c:pt idx="22">
                  <c:v>2019</c:v>
                </c:pt>
                <c:pt idx="23">
                  <c:v>2017</c:v>
                </c:pt>
                <c:pt idx="25">
                  <c:v>2023</c:v>
                </c:pt>
                <c:pt idx="26">
                  <c:v>2021</c:v>
                </c:pt>
                <c:pt idx="27">
                  <c:v>2019</c:v>
                </c:pt>
                <c:pt idx="28">
                  <c:v>2017</c:v>
                </c:pt>
                <c:pt idx="30">
                  <c:v>2023</c:v>
                </c:pt>
                <c:pt idx="31">
                  <c:v>2021</c:v>
                </c:pt>
                <c:pt idx="32">
                  <c:v>2019</c:v>
                </c:pt>
                <c:pt idx="33">
                  <c:v>2017</c:v>
                </c:pt>
              </c:numCache>
            </c:numRef>
          </c:cat>
          <c:val>
            <c:numRef>
              <c:f>Sheet1!$F$2:$F$35</c:f>
              <c:numCache>
                <c:formatCode>General</c:formatCode>
                <c:ptCount val="34"/>
                <c:pt idx="0">
                  <c:v>59</c:v>
                </c:pt>
                <c:pt idx="1">
                  <c:v>64</c:v>
                </c:pt>
                <c:pt idx="2" formatCode="0">
                  <c:v>58.98</c:v>
                </c:pt>
                <c:pt idx="3" formatCode="0">
                  <c:v>61</c:v>
                </c:pt>
                <c:pt idx="5">
                  <c:v>46</c:v>
                </c:pt>
                <c:pt idx="6">
                  <c:v>57</c:v>
                </c:pt>
                <c:pt idx="7" formatCode="0">
                  <c:v>55.63</c:v>
                </c:pt>
                <c:pt idx="8" formatCode="0">
                  <c:v>79</c:v>
                </c:pt>
                <c:pt idx="10">
                  <c:v>95</c:v>
                </c:pt>
                <c:pt idx="11">
                  <c:v>90</c:v>
                </c:pt>
                <c:pt idx="12" formatCode="0">
                  <c:v>89.35</c:v>
                </c:pt>
                <c:pt idx="13" formatCode="0">
                  <c:v>88</c:v>
                </c:pt>
                <c:pt idx="15">
                  <c:v>74</c:v>
                </c:pt>
                <c:pt idx="16">
                  <c:v>78</c:v>
                </c:pt>
                <c:pt idx="17" formatCode="0">
                  <c:v>88.28</c:v>
                </c:pt>
                <c:pt idx="18" formatCode="0">
                  <c:v>85</c:v>
                </c:pt>
                <c:pt idx="20">
                  <c:v>66</c:v>
                </c:pt>
                <c:pt idx="21">
                  <c:v>65</c:v>
                </c:pt>
                <c:pt idx="22" formatCode="0">
                  <c:v>79.03</c:v>
                </c:pt>
                <c:pt idx="23" formatCode="0">
                  <c:v>77</c:v>
                </c:pt>
                <c:pt idx="25">
                  <c:v>70</c:v>
                </c:pt>
                <c:pt idx="26">
                  <c:v>78</c:v>
                </c:pt>
                <c:pt idx="27" formatCode="0">
                  <c:v>88.53</c:v>
                </c:pt>
                <c:pt idx="28" formatCode="0">
                  <c:v>85</c:v>
                </c:pt>
                <c:pt idx="30">
                  <c:v>59</c:v>
                </c:pt>
                <c:pt idx="31">
                  <c:v>81</c:v>
                </c:pt>
                <c:pt idx="32" formatCode="0">
                  <c:v>79.06</c:v>
                </c:pt>
                <c:pt idx="33" formatCode="0">
                  <c:v>90</c:v>
                </c:pt>
              </c:numCache>
            </c:numRef>
          </c:val>
          <c:extLst>
            <c:ext xmlns:c16="http://schemas.microsoft.com/office/drawing/2014/chart" uri="{C3380CC4-5D6E-409C-BE32-E72D297353CC}">
              <c16:uniqueId val="{00000003-5714-42AF-90DD-DC1937A866C3}"/>
            </c:ext>
          </c:extLst>
        </c:ser>
        <c:dLbls>
          <c:showLegendKey val="0"/>
          <c:showVal val="0"/>
          <c:showCatName val="0"/>
          <c:showSerName val="0"/>
          <c:showPercent val="0"/>
          <c:showBubbleSize val="0"/>
        </c:dLbls>
        <c:gapWidth val="30"/>
        <c:overlap val="100"/>
        <c:axId val="1009474680"/>
        <c:axId val="1009478208"/>
      </c:barChart>
      <c:catAx>
        <c:axId val="1009474680"/>
        <c:scaling>
          <c:orientation val="maxMin"/>
        </c:scaling>
        <c:delete val="0"/>
        <c:axPos val="b"/>
        <c:numFmt formatCode="General" sourceLinked="1"/>
        <c:majorTickMark val="none"/>
        <c:minorTickMark val="none"/>
        <c:tickLblPos val="nextTo"/>
        <c:spPr>
          <a:ln>
            <a:noFill/>
          </a:ln>
        </c:spPr>
        <c:txPr>
          <a:bodyPr rot="0"/>
          <a:lstStyle/>
          <a:p>
            <a:pPr>
              <a:defRPr sz="1000"/>
            </a:pPr>
            <a:endParaRPr lang="et-EE"/>
          </a:p>
        </c:txPr>
        <c:crossAx val="1009478208"/>
        <c:crosses val="autoZero"/>
        <c:auto val="1"/>
        <c:lblAlgn val="ctr"/>
        <c:lblOffset val="100"/>
        <c:noMultiLvlLbl val="0"/>
      </c:catAx>
      <c:valAx>
        <c:axId val="1009478208"/>
        <c:scaling>
          <c:orientation val="minMax"/>
          <c:max val="1"/>
          <c:min val="0"/>
        </c:scaling>
        <c:delete val="0"/>
        <c:axPos val="r"/>
        <c:numFmt formatCode="0%" sourceLinked="1"/>
        <c:majorTickMark val="none"/>
        <c:minorTickMark val="none"/>
        <c:tickLblPos val="high"/>
        <c:spPr>
          <a:ln>
            <a:noFill/>
          </a:ln>
        </c:spPr>
        <c:txPr>
          <a:bodyPr/>
          <a:lstStyle/>
          <a:p>
            <a:pPr>
              <a:defRPr sz="1000"/>
            </a:pPr>
            <a:endParaRPr lang="et-EE"/>
          </a:p>
        </c:txPr>
        <c:crossAx val="1009474680"/>
        <c:crosses val="autoZero"/>
        <c:crossBetween val="between"/>
      </c:valAx>
      <c:spPr>
        <a:ln>
          <a:noFill/>
        </a:ln>
      </c:spPr>
    </c:plotArea>
    <c:legend>
      <c:legendPos val="r"/>
      <c:layout>
        <c:manualLayout>
          <c:xMode val="edge"/>
          <c:yMode val="edge"/>
          <c:x val="3.6502998698394989E-2"/>
          <c:y val="1.0937628175330181E-2"/>
          <c:w val="0.50067770104346787"/>
          <c:h val="4.4442080845004985E-2"/>
        </c:manualLayout>
      </c:layout>
      <c:overlay val="0"/>
      <c:txPr>
        <a:bodyPr/>
        <a:lstStyle/>
        <a:p>
          <a:pPr>
            <a:defRPr sz="1000"/>
          </a:pPr>
          <a:endParaRPr lang="et-EE"/>
        </a:p>
      </c:txPr>
    </c:legend>
    <c:plotVisOnly val="1"/>
    <c:dispBlanksAs val="gap"/>
    <c:showDLblsOverMax val="0"/>
  </c:chart>
  <c:txPr>
    <a:bodyPr/>
    <a:lstStyle/>
    <a:p>
      <a:pPr>
        <a:defRPr sz="1200"/>
      </a:pPr>
      <a:endParaRPr lang="et-EE"/>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2264892487858"/>
          <c:y val="0.12582217139286986"/>
          <c:w val="0.59532276185612742"/>
          <c:h val="0.79553826828102803"/>
        </c:manualLayout>
      </c:layout>
      <c:barChart>
        <c:barDir val="bar"/>
        <c:grouping val="percentStacked"/>
        <c:varyColors val="0"/>
        <c:ser>
          <c:idx val="0"/>
          <c:order val="0"/>
          <c:tx>
            <c:strRef>
              <c:f>Sheet1!$B$1</c:f>
              <c:strCache>
                <c:ptCount val="1"/>
                <c:pt idx="0">
                  <c:v>Tõenäoline patoloogiline mängija</c:v>
                </c:pt>
              </c:strCache>
            </c:strRef>
          </c:tx>
          <c:spPr>
            <a:solidFill>
              <a:schemeClr val="accent6">
                <a:lumMod val="75000"/>
              </a:schemeClr>
            </a:solidFill>
          </c:spPr>
          <c:invertIfNegative val="0"/>
          <c:dLbls>
            <c:numFmt formatCode="#,##0" sourceLinked="0"/>
            <c:spPr>
              <a:noFill/>
              <a:ln>
                <a:noFill/>
              </a:ln>
              <a:effectLst/>
            </c:spPr>
            <c:txPr>
              <a:bodyPr/>
              <a:lstStyle/>
              <a:p>
                <a:pPr>
                  <a:defRPr>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2023, n=2925</c:v>
                </c:pt>
                <c:pt idx="1">
                  <c:v>2021, n=2892</c:v>
                </c:pt>
                <c:pt idx="3">
                  <c:v>2019, n=2935</c:v>
                </c:pt>
                <c:pt idx="4">
                  <c:v>2017, n=2507</c:v>
                </c:pt>
                <c:pt idx="5">
                  <c:v>2014, n=3496</c:v>
                </c:pt>
                <c:pt idx="6">
                  <c:v>2012, n=3519</c:v>
                </c:pt>
                <c:pt idx="7">
                  <c:v>2010, n=3530</c:v>
                </c:pt>
                <c:pt idx="8">
                  <c:v>2006, n=2005</c:v>
                </c:pt>
                <c:pt idx="9">
                  <c:v>2004, n=984</c:v>
                </c:pt>
              </c:strCache>
            </c:strRef>
          </c:cat>
          <c:val>
            <c:numRef>
              <c:f>Sheet1!$B$2:$B$11</c:f>
              <c:numCache>
                <c:formatCode>General</c:formatCode>
                <c:ptCount val="10"/>
                <c:pt idx="0">
                  <c:v>2</c:v>
                </c:pt>
                <c:pt idx="1">
                  <c:v>1</c:v>
                </c:pt>
                <c:pt idx="3" formatCode="0">
                  <c:v>2.38</c:v>
                </c:pt>
                <c:pt idx="4">
                  <c:v>2</c:v>
                </c:pt>
                <c:pt idx="5">
                  <c:v>1</c:v>
                </c:pt>
                <c:pt idx="6">
                  <c:v>1</c:v>
                </c:pt>
                <c:pt idx="7">
                  <c:v>3</c:v>
                </c:pt>
                <c:pt idx="8">
                  <c:v>6</c:v>
                </c:pt>
                <c:pt idx="9">
                  <c:v>5</c:v>
                </c:pt>
              </c:numCache>
            </c:numRef>
          </c:val>
          <c:extLst>
            <c:ext xmlns:c16="http://schemas.microsoft.com/office/drawing/2014/chart" uri="{C3380CC4-5D6E-409C-BE32-E72D297353CC}">
              <c16:uniqueId val="{00000000-A390-4BBE-B87C-21EF6B3A3D66}"/>
            </c:ext>
          </c:extLst>
        </c:ser>
        <c:ser>
          <c:idx val="1"/>
          <c:order val="1"/>
          <c:tx>
            <c:strRef>
              <c:f>Sheet1!$C$1</c:f>
              <c:strCache>
                <c:ptCount val="1"/>
                <c:pt idx="0">
                  <c:v>Mõningate probleemidega mängija</c:v>
                </c:pt>
              </c:strCache>
            </c:strRef>
          </c:tx>
          <c:spPr>
            <a:solidFill>
              <a:schemeClr val="accent5"/>
            </a:solidFill>
          </c:spPr>
          <c:invertIfNegative val="0"/>
          <c:dLbls>
            <c:numFmt formatCode="#,##0" sourceLinked="0"/>
            <c:spPr>
              <a:noFill/>
              <a:ln>
                <a:noFill/>
              </a:ln>
              <a:effectLst/>
            </c:spPr>
            <c:txPr>
              <a:bodyPr/>
              <a:lstStyle/>
              <a:p>
                <a:pPr>
                  <a:defRPr>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2023, n=2925</c:v>
                </c:pt>
                <c:pt idx="1">
                  <c:v>2021, n=2892</c:v>
                </c:pt>
                <c:pt idx="3">
                  <c:v>2019, n=2935</c:v>
                </c:pt>
                <c:pt idx="4">
                  <c:v>2017, n=2507</c:v>
                </c:pt>
                <c:pt idx="5">
                  <c:v>2014, n=3496</c:v>
                </c:pt>
                <c:pt idx="6">
                  <c:v>2012, n=3519</c:v>
                </c:pt>
                <c:pt idx="7">
                  <c:v>2010, n=3530</c:v>
                </c:pt>
                <c:pt idx="8">
                  <c:v>2006, n=2005</c:v>
                </c:pt>
                <c:pt idx="9">
                  <c:v>2004, n=984</c:v>
                </c:pt>
              </c:strCache>
            </c:strRef>
          </c:cat>
          <c:val>
            <c:numRef>
              <c:f>Sheet1!$C$2:$C$11</c:f>
              <c:numCache>
                <c:formatCode>General</c:formatCode>
                <c:ptCount val="10"/>
                <c:pt idx="0">
                  <c:v>10</c:v>
                </c:pt>
                <c:pt idx="1">
                  <c:v>9</c:v>
                </c:pt>
                <c:pt idx="3" formatCode="0">
                  <c:v>4.38</c:v>
                </c:pt>
                <c:pt idx="4">
                  <c:v>6</c:v>
                </c:pt>
                <c:pt idx="5">
                  <c:v>3</c:v>
                </c:pt>
                <c:pt idx="6">
                  <c:v>4</c:v>
                </c:pt>
                <c:pt idx="7">
                  <c:v>6</c:v>
                </c:pt>
                <c:pt idx="8">
                  <c:v>4</c:v>
                </c:pt>
                <c:pt idx="9">
                  <c:v>3</c:v>
                </c:pt>
              </c:numCache>
            </c:numRef>
          </c:val>
          <c:extLst>
            <c:ext xmlns:c16="http://schemas.microsoft.com/office/drawing/2014/chart" uri="{C3380CC4-5D6E-409C-BE32-E72D297353CC}">
              <c16:uniqueId val="{00000001-A390-4BBE-B87C-21EF6B3A3D66}"/>
            </c:ext>
          </c:extLst>
        </c:ser>
        <c:ser>
          <c:idx val="2"/>
          <c:order val="2"/>
          <c:tx>
            <c:strRef>
              <c:f>Sheet1!$D$1</c:f>
              <c:strCache>
                <c:ptCount val="1"/>
                <c:pt idx="0">
                  <c:v>Probleemideta mängija/mittemängija</c:v>
                </c:pt>
              </c:strCache>
            </c:strRef>
          </c:tx>
          <c:spPr>
            <a:solidFill>
              <a:schemeClr val="bg1">
                <a:lumMod val="65000"/>
              </a:schemeClr>
            </a:solidFill>
          </c:spPr>
          <c:invertIfNegative val="0"/>
          <c:dLbls>
            <c:numFmt formatCode="#,##0" sourceLinked="0"/>
            <c:spPr>
              <a:noFill/>
              <a:ln>
                <a:noFill/>
              </a:ln>
              <a:effectLst/>
            </c:spPr>
            <c:txPr>
              <a:bodyPr/>
              <a:lstStyle/>
              <a:p>
                <a:pPr>
                  <a:defRPr>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2023, n=2925</c:v>
                </c:pt>
                <c:pt idx="1">
                  <c:v>2021, n=2892</c:v>
                </c:pt>
                <c:pt idx="3">
                  <c:v>2019, n=2935</c:v>
                </c:pt>
                <c:pt idx="4">
                  <c:v>2017, n=2507</c:v>
                </c:pt>
                <c:pt idx="5">
                  <c:v>2014, n=3496</c:v>
                </c:pt>
                <c:pt idx="6">
                  <c:v>2012, n=3519</c:v>
                </c:pt>
                <c:pt idx="7">
                  <c:v>2010, n=3530</c:v>
                </c:pt>
                <c:pt idx="8">
                  <c:v>2006, n=2005</c:v>
                </c:pt>
                <c:pt idx="9">
                  <c:v>2004, n=984</c:v>
                </c:pt>
              </c:strCache>
            </c:strRef>
          </c:cat>
          <c:val>
            <c:numRef>
              <c:f>Sheet1!$D$2:$D$11</c:f>
              <c:numCache>
                <c:formatCode>General</c:formatCode>
                <c:ptCount val="10"/>
                <c:pt idx="0">
                  <c:v>89</c:v>
                </c:pt>
                <c:pt idx="1">
                  <c:v>90</c:v>
                </c:pt>
                <c:pt idx="3" formatCode="0">
                  <c:v>93.24</c:v>
                </c:pt>
                <c:pt idx="4">
                  <c:v>92</c:v>
                </c:pt>
                <c:pt idx="5">
                  <c:v>96</c:v>
                </c:pt>
                <c:pt idx="6">
                  <c:v>95</c:v>
                </c:pt>
                <c:pt idx="7">
                  <c:v>92</c:v>
                </c:pt>
                <c:pt idx="8">
                  <c:v>90</c:v>
                </c:pt>
                <c:pt idx="9">
                  <c:v>92</c:v>
                </c:pt>
              </c:numCache>
            </c:numRef>
          </c:val>
          <c:extLst>
            <c:ext xmlns:c16="http://schemas.microsoft.com/office/drawing/2014/chart" uri="{C3380CC4-5D6E-409C-BE32-E72D297353CC}">
              <c16:uniqueId val="{00000002-A390-4BBE-B87C-21EF6B3A3D66}"/>
            </c:ext>
          </c:extLst>
        </c:ser>
        <c:dLbls>
          <c:showLegendKey val="0"/>
          <c:showVal val="0"/>
          <c:showCatName val="0"/>
          <c:showSerName val="0"/>
          <c:showPercent val="0"/>
          <c:showBubbleSize val="0"/>
        </c:dLbls>
        <c:gapWidth val="40"/>
        <c:overlap val="100"/>
        <c:axId val="1009474680"/>
        <c:axId val="1009478208"/>
      </c:barChart>
      <c:catAx>
        <c:axId val="1009474680"/>
        <c:scaling>
          <c:orientation val="maxMin"/>
        </c:scaling>
        <c:delete val="0"/>
        <c:axPos val="l"/>
        <c:numFmt formatCode="General" sourceLinked="1"/>
        <c:majorTickMark val="none"/>
        <c:minorTickMark val="none"/>
        <c:tickLblPos val="nextTo"/>
        <c:spPr>
          <a:ln>
            <a:noFill/>
          </a:ln>
        </c:spPr>
        <c:crossAx val="1009478208"/>
        <c:crosses val="autoZero"/>
        <c:auto val="1"/>
        <c:lblAlgn val="ctr"/>
        <c:lblOffset val="100"/>
        <c:noMultiLvlLbl val="0"/>
      </c:catAx>
      <c:valAx>
        <c:axId val="1009478208"/>
        <c:scaling>
          <c:orientation val="minMax"/>
          <c:max val="1"/>
          <c:min val="0"/>
        </c:scaling>
        <c:delete val="0"/>
        <c:axPos val="t"/>
        <c:numFmt formatCode="0%" sourceLinked="1"/>
        <c:majorTickMark val="none"/>
        <c:minorTickMark val="none"/>
        <c:tickLblPos val="high"/>
        <c:spPr>
          <a:ln>
            <a:noFill/>
          </a:ln>
        </c:spPr>
        <c:crossAx val="1009474680"/>
        <c:crosses val="autoZero"/>
        <c:crossBetween val="between"/>
      </c:valAx>
      <c:spPr>
        <a:ln>
          <a:noFill/>
        </a:ln>
      </c:spPr>
    </c:plotArea>
    <c:legend>
      <c:legendPos val="r"/>
      <c:layout>
        <c:manualLayout>
          <c:xMode val="edge"/>
          <c:yMode val="edge"/>
          <c:x val="0"/>
          <c:y val="1.5017988237949189E-2"/>
          <c:w val="0.99888817902971749"/>
          <c:h val="6.3957474996776689E-2"/>
        </c:manualLayout>
      </c:layout>
      <c:overlay val="0"/>
    </c:legend>
    <c:plotVisOnly val="1"/>
    <c:dispBlanksAs val="gap"/>
    <c:showDLblsOverMax val="0"/>
  </c:chart>
  <c:txPr>
    <a:bodyPr/>
    <a:lstStyle/>
    <a:p>
      <a:pPr>
        <a:defRPr sz="1000"/>
      </a:pPr>
      <a:endParaRPr lang="et-EE"/>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792747929417555E-2"/>
          <c:y val="5.9548776385200668E-2"/>
          <c:w val="0.79112282862426142"/>
          <c:h val="0.85540337415628198"/>
        </c:manualLayout>
      </c:layout>
      <c:barChart>
        <c:barDir val="bar"/>
        <c:grouping val="percentStacked"/>
        <c:varyColors val="0"/>
        <c:ser>
          <c:idx val="0"/>
          <c:order val="0"/>
          <c:tx>
            <c:strRef>
              <c:f>Sheet1!$B$1</c:f>
              <c:strCache>
                <c:ptCount val="1"/>
                <c:pt idx="0">
                  <c:v>Tõenäoline patoloogiline mängija</c:v>
                </c:pt>
              </c:strCache>
            </c:strRef>
          </c:tx>
          <c:spPr>
            <a:solidFill>
              <a:schemeClr val="accent6">
                <a:lumMod val="75000"/>
              </a:schemeClr>
            </a:solidFill>
          </c:spPr>
          <c:invertIfNegative val="0"/>
          <c:dLbls>
            <c:numFmt formatCode="#,##0" sourceLinked="0"/>
            <c:spPr>
              <a:noFill/>
              <a:ln>
                <a:noFill/>
              </a:ln>
              <a:effectLst/>
            </c:spPr>
            <c:txPr>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8"/>
                <c:pt idx="0">
                  <c:v>2023, n=1337</c:v>
                </c:pt>
                <c:pt idx="1">
                  <c:v>2021, n=1428</c:v>
                </c:pt>
                <c:pt idx="3">
                  <c:v>2019, n=1471</c:v>
                </c:pt>
                <c:pt idx="4">
                  <c:v>2017, n=1629</c:v>
                </c:pt>
                <c:pt idx="5">
                  <c:v>2014, n=1666</c:v>
                </c:pt>
                <c:pt idx="6">
                  <c:v>2012, n=1669</c:v>
                </c:pt>
                <c:pt idx="7">
                  <c:v>2010, n=2294</c:v>
                </c:pt>
              </c:strCache>
            </c:strRef>
          </c:cat>
          <c:val>
            <c:numRef>
              <c:f>Sheet1!$B$2:$B$11</c:f>
              <c:numCache>
                <c:formatCode>0</c:formatCode>
                <c:ptCount val="10"/>
                <c:pt idx="0">
                  <c:v>3</c:v>
                </c:pt>
                <c:pt idx="1">
                  <c:v>2</c:v>
                </c:pt>
                <c:pt idx="3">
                  <c:v>4.75</c:v>
                </c:pt>
                <c:pt idx="4">
                  <c:v>2</c:v>
                </c:pt>
                <c:pt idx="5" formatCode="General">
                  <c:v>1</c:v>
                </c:pt>
                <c:pt idx="6" formatCode="General">
                  <c:v>3</c:v>
                </c:pt>
                <c:pt idx="7" formatCode="General">
                  <c:v>4</c:v>
                </c:pt>
              </c:numCache>
            </c:numRef>
          </c:val>
          <c:extLst>
            <c:ext xmlns:c16="http://schemas.microsoft.com/office/drawing/2014/chart" uri="{C3380CC4-5D6E-409C-BE32-E72D297353CC}">
              <c16:uniqueId val="{00000000-E937-4F1D-9FA7-514CD7A95FE2}"/>
            </c:ext>
          </c:extLst>
        </c:ser>
        <c:ser>
          <c:idx val="1"/>
          <c:order val="1"/>
          <c:tx>
            <c:strRef>
              <c:f>Sheet1!$C$1</c:f>
              <c:strCache>
                <c:ptCount val="1"/>
                <c:pt idx="0">
                  <c:v>Mõningate probleemidega mängija</c:v>
                </c:pt>
              </c:strCache>
            </c:strRef>
          </c:tx>
          <c:spPr>
            <a:solidFill>
              <a:schemeClr val="accent5"/>
            </a:solidFill>
          </c:spPr>
          <c:invertIfNegative val="0"/>
          <c:dLbls>
            <c:numFmt formatCode="#,##0" sourceLinked="0"/>
            <c:spPr>
              <a:noFill/>
              <a:ln>
                <a:noFill/>
              </a:ln>
              <a:effectLst/>
            </c:spPr>
            <c:txPr>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8"/>
                <c:pt idx="0">
                  <c:v>2023, n=1337</c:v>
                </c:pt>
                <c:pt idx="1">
                  <c:v>2021, n=1428</c:v>
                </c:pt>
                <c:pt idx="3">
                  <c:v>2019, n=1471</c:v>
                </c:pt>
                <c:pt idx="4">
                  <c:v>2017, n=1629</c:v>
                </c:pt>
                <c:pt idx="5">
                  <c:v>2014, n=1666</c:v>
                </c:pt>
                <c:pt idx="6">
                  <c:v>2012, n=1669</c:v>
                </c:pt>
                <c:pt idx="7">
                  <c:v>2010, n=2294</c:v>
                </c:pt>
              </c:strCache>
            </c:strRef>
          </c:cat>
          <c:val>
            <c:numRef>
              <c:f>Sheet1!$C$2:$C$11</c:f>
              <c:numCache>
                <c:formatCode>0</c:formatCode>
                <c:ptCount val="10"/>
                <c:pt idx="0">
                  <c:v>21</c:v>
                </c:pt>
                <c:pt idx="1">
                  <c:v>18</c:v>
                </c:pt>
                <c:pt idx="3">
                  <c:v>8.75</c:v>
                </c:pt>
                <c:pt idx="4">
                  <c:v>10</c:v>
                </c:pt>
                <c:pt idx="5" formatCode="General">
                  <c:v>6</c:v>
                </c:pt>
                <c:pt idx="6" formatCode="General">
                  <c:v>7</c:v>
                </c:pt>
                <c:pt idx="7" formatCode="General">
                  <c:v>9</c:v>
                </c:pt>
              </c:numCache>
            </c:numRef>
          </c:val>
          <c:extLst>
            <c:ext xmlns:c16="http://schemas.microsoft.com/office/drawing/2014/chart" uri="{C3380CC4-5D6E-409C-BE32-E72D297353CC}">
              <c16:uniqueId val="{00000001-E937-4F1D-9FA7-514CD7A95FE2}"/>
            </c:ext>
          </c:extLst>
        </c:ser>
        <c:ser>
          <c:idx val="2"/>
          <c:order val="2"/>
          <c:tx>
            <c:strRef>
              <c:f>Sheet1!$D$1</c:f>
              <c:strCache>
                <c:ptCount val="1"/>
                <c:pt idx="0">
                  <c:v>Probleemideta mängija</c:v>
                </c:pt>
              </c:strCache>
            </c:strRef>
          </c:tx>
          <c:spPr>
            <a:solidFill>
              <a:schemeClr val="bg1">
                <a:lumMod val="65000"/>
              </a:schemeClr>
            </a:solidFill>
          </c:spPr>
          <c:invertIfNegative val="0"/>
          <c:dLbls>
            <c:numFmt formatCode="#,##0" sourceLinked="0"/>
            <c:spPr>
              <a:noFill/>
              <a:ln>
                <a:noFill/>
              </a:ln>
              <a:effectLst/>
            </c:spPr>
            <c:txPr>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8"/>
                <c:pt idx="0">
                  <c:v>2023, n=1337</c:v>
                </c:pt>
                <c:pt idx="1">
                  <c:v>2021, n=1428</c:v>
                </c:pt>
                <c:pt idx="3">
                  <c:v>2019, n=1471</c:v>
                </c:pt>
                <c:pt idx="4">
                  <c:v>2017, n=1629</c:v>
                </c:pt>
                <c:pt idx="5">
                  <c:v>2014, n=1666</c:v>
                </c:pt>
                <c:pt idx="6">
                  <c:v>2012, n=1669</c:v>
                </c:pt>
                <c:pt idx="7">
                  <c:v>2010, n=2294</c:v>
                </c:pt>
              </c:strCache>
            </c:strRef>
          </c:cat>
          <c:val>
            <c:numRef>
              <c:f>Sheet1!$D$2:$D$11</c:f>
              <c:numCache>
                <c:formatCode>0</c:formatCode>
                <c:ptCount val="10"/>
                <c:pt idx="0">
                  <c:v>76</c:v>
                </c:pt>
                <c:pt idx="1">
                  <c:v>80</c:v>
                </c:pt>
                <c:pt idx="3">
                  <c:v>86.51</c:v>
                </c:pt>
                <c:pt idx="4">
                  <c:v>88</c:v>
                </c:pt>
                <c:pt idx="5" formatCode="General">
                  <c:v>93</c:v>
                </c:pt>
                <c:pt idx="6" formatCode="General">
                  <c:v>90</c:v>
                </c:pt>
                <c:pt idx="7" formatCode="General">
                  <c:v>87</c:v>
                </c:pt>
              </c:numCache>
            </c:numRef>
          </c:val>
          <c:extLst>
            <c:ext xmlns:c16="http://schemas.microsoft.com/office/drawing/2014/chart" uri="{C3380CC4-5D6E-409C-BE32-E72D297353CC}">
              <c16:uniqueId val="{00000002-E937-4F1D-9FA7-514CD7A95FE2}"/>
            </c:ext>
          </c:extLst>
        </c:ser>
        <c:dLbls>
          <c:showLegendKey val="0"/>
          <c:showVal val="0"/>
          <c:showCatName val="0"/>
          <c:showSerName val="0"/>
          <c:showPercent val="0"/>
          <c:showBubbleSize val="0"/>
        </c:dLbls>
        <c:gapWidth val="40"/>
        <c:overlap val="100"/>
        <c:axId val="1009474680"/>
        <c:axId val="1009478208"/>
      </c:barChart>
      <c:catAx>
        <c:axId val="1009474680"/>
        <c:scaling>
          <c:orientation val="maxMin"/>
        </c:scaling>
        <c:delete val="0"/>
        <c:axPos val="l"/>
        <c:numFmt formatCode="General" sourceLinked="1"/>
        <c:majorTickMark val="none"/>
        <c:minorTickMark val="none"/>
        <c:tickLblPos val="nextTo"/>
        <c:spPr>
          <a:ln>
            <a:noFill/>
          </a:ln>
        </c:spPr>
        <c:txPr>
          <a:bodyPr/>
          <a:lstStyle/>
          <a:p>
            <a:pPr>
              <a:defRPr sz="1000"/>
            </a:pPr>
            <a:endParaRPr lang="et-EE"/>
          </a:p>
        </c:txPr>
        <c:crossAx val="1009478208"/>
        <c:crosses val="autoZero"/>
        <c:auto val="1"/>
        <c:lblAlgn val="ctr"/>
        <c:lblOffset val="100"/>
        <c:noMultiLvlLbl val="0"/>
      </c:catAx>
      <c:valAx>
        <c:axId val="1009478208"/>
        <c:scaling>
          <c:orientation val="minMax"/>
          <c:max val="1"/>
          <c:min val="0"/>
        </c:scaling>
        <c:delete val="0"/>
        <c:axPos val="t"/>
        <c:numFmt formatCode="0%" sourceLinked="1"/>
        <c:majorTickMark val="none"/>
        <c:minorTickMark val="none"/>
        <c:tickLblPos val="high"/>
        <c:spPr>
          <a:ln>
            <a:noFill/>
          </a:ln>
        </c:spPr>
        <c:txPr>
          <a:bodyPr/>
          <a:lstStyle/>
          <a:p>
            <a:pPr>
              <a:defRPr sz="1000"/>
            </a:pPr>
            <a:endParaRPr lang="et-EE"/>
          </a:p>
        </c:txPr>
        <c:crossAx val="1009474680"/>
        <c:crosses val="autoZero"/>
        <c:crossBetween val="between"/>
      </c:valAx>
      <c:spPr>
        <a:ln>
          <a:noFill/>
        </a:ln>
      </c:spPr>
    </c:plotArea>
    <c:plotVisOnly val="1"/>
    <c:dispBlanksAs val="gap"/>
    <c:showDLblsOverMax val="0"/>
  </c:chart>
  <c:txPr>
    <a:bodyPr/>
    <a:lstStyle/>
    <a:p>
      <a:pPr>
        <a:defRPr sz="1200"/>
      </a:pPr>
      <a:endParaRPr lang="et-EE"/>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492860477735767E-2"/>
          <c:y val="1.6196854316977195E-2"/>
          <c:w val="0.82259557309271691"/>
          <c:h val="0.95957966016579765"/>
        </c:manualLayout>
      </c:layout>
      <c:barChart>
        <c:barDir val="bar"/>
        <c:grouping val="clustered"/>
        <c:varyColors val="0"/>
        <c:ser>
          <c:idx val="1"/>
          <c:order val="0"/>
          <c:tx>
            <c:strRef>
              <c:f>Sheet1!$C$1</c:f>
              <c:strCache>
                <c:ptCount val="1"/>
                <c:pt idx="0">
                  <c:v>Nõustun täielikult</c:v>
                </c:pt>
              </c:strCache>
            </c:strRef>
          </c:tx>
          <c:spPr>
            <a:solidFill>
              <a:schemeClr val="bg2"/>
            </a:solidFill>
          </c:spPr>
          <c:invertIfNegative val="0"/>
          <c:dPt>
            <c:idx val="0"/>
            <c:invertIfNegative val="0"/>
            <c:bubble3D val="0"/>
            <c:spPr>
              <a:solidFill>
                <a:schemeClr val="bg2">
                  <a:lumMod val="75000"/>
                </a:schemeClr>
              </a:solidFill>
            </c:spPr>
            <c:extLst>
              <c:ext xmlns:c16="http://schemas.microsoft.com/office/drawing/2014/chart" uri="{C3380CC4-5D6E-409C-BE32-E72D297353CC}">
                <c16:uniqueId val="{00000001-7D8F-49F1-A5F1-802FD5B109AA}"/>
              </c:ext>
            </c:extLst>
          </c:dPt>
          <c:dLbls>
            <c:numFmt formatCode="0&quot;%&quot;" sourceLinked="0"/>
            <c:spPr>
              <a:noFill/>
              <a:ln>
                <a:noFill/>
              </a:ln>
              <a:effectLst/>
            </c:spPr>
            <c:txPr>
              <a:bodyPr wrap="square" lIns="38100" tIns="19050" rIns="38100" bIns="19050" anchor="ctr">
                <a:spAutoFit/>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Sheet1!$B$2:$B$256</c:f>
              <c:numCache>
                <c:formatCode>General</c:formatCode>
                <c:ptCount val="255"/>
                <c:pt idx="0">
                  <c:v>20</c:v>
                </c:pt>
                <c:pt idx="2">
                  <c:v>27</c:v>
                </c:pt>
                <c:pt idx="3">
                  <c:v>26</c:v>
                </c:pt>
                <c:pt idx="4">
                  <c:v>19</c:v>
                </c:pt>
                <c:pt idx="5">
                  <c:v>18</c:v>
                </c:pt>
                <c:pt idx="6">
                  <c:v>20</c:v>
                </c:pt>
                <c:pt idx="7">
                  <c:v>14</c:v>
                </c:pt>
                <c:pt idx="9">
                  <c:v>29</c:v>
                </c:pt>
                <c:pt idx="10">
                  <c:v>19</c:v>
                </c:pt>
                <c:pt idx="12">
                  <c:v>24</c:v>
                </c:pt>
                <c:pt idx="13">
                  <c:v>15</c:v>
                </c:pt>
                <c:pt idx="15">
                  <c:v>19</c:v>
                </c:pt>
                <c:pt idx="16">
                  <c:v>22</c:v>
                </c:pt>
                <c:pt idx="18">
                  <c:v>24</c:v>
                </c:pt>
                <c:pt idx="19">
                  <c:v>19</c:v>
                </c:pt>
                <c:pt idx="20">
                  <c:v>20</c:v>
                </c:pt>
                <c:pt idx="21">
                  <c:v>15</c:v>
                </c:pt>
                <c:pt idx="23">
                  <c:v>19</c:v>
                </c:pt>
                <c:pt idx="24">
                  <c:v>20</c:v>
                </c:pt>
                <c:pt idx="25">
                  <c:v>25</c:v>
                </c:pt>
                <c:pt idx="26">
                  <c:v>21</c:v>
                </c:pt>
                <c:pt idx="27">
                  <c:v>19</c:v>
                </c:pt>
                <c:pt idx="29">
                  <c:v>21</c:v>
                </c:pt>
                <c:pt idx="30">
                  <c:v>22</c:v>
                </c:pt>
                <c:pt idx="31">
                  <c:v>23</c:v>
                </c:pt>
                <c:pt idx="32">
                  <c:v>17</c:v>
                </c:pt>
                <c:pt idx="33" formatCode="0.00">
                  <c:v>20</c:v>
                </c:pt>
                <c:pt idx="34" formatCode="0.00">
                  <c:v>20</c:v>
                </c:pt>
                <c:pt idx="35" formatCode="0.00">
                  <c:v>20</c:v>
                </c:pt>
                <c:pt idx="36" formatCode="0.00">
                  <c:v>20</c:v>
                </c:pt>
                <c:pt idx="37" formatCode="0.00">
                  <c:v>20</c:v>
                </c:pt>
                <c:pt idx="38" formatCode="0.00">
                  <c:v>20</c:v>
                </c:pt>
                <c:pt idx="39" formatCode="0.00">
                  <c:v>20</c:v>
                </c:pt>
                <c:pt idx="40" formatCode="0.00">
                  <c:v>20</c:v>
                </c:pt>
                <c:pt idx="41" formatCode="0.00">
                  <c:v>20</c:v>
                </c:pt>
                <c:pt idx="42" formatCode="0.00">
                  <c:v>20</c:v>
                </c:pt>
                <c:pt idx="43" formatCode="0.00">
                  <c:v>20</c:v>
                </c:pt>
                <c:pt idx="44" formatCode="0.00">
                  <c:v>20</c:v>
                </c:pt>
                <c:pt idx="45" formatCode="0.00">
                  <c:v>20</c:v>
                </c:pt>
                <c:pt idx="46" formatCode="0.00">
                  <c:v>20</c:v>
                </c:pt>
                <c:pt idx="47" formatCode="0.00">
                  <c:v>20</c:v>
                </c:pt>
                <c:pt idx="48" formatCode="0.00">
                  <c:v>20</c:v>
                </c:pt>
                <c:pt idx="49" formatCode="0.00">
                  <c:v>20</c:v>
                </c:pt>
                <c:pt idx="50" formatCode="0.00">
                  <c:v>20</c:v>
                </c:pt>
                <c:pt idx="51" formatCode="0.00">
                  <c:v>20</c:v>
                </c:pt>
                <c:pt idx="52" formatCode="0.00">
                  <c:v>20</c:v>
                </c:pt>
                <c:pt idx="53" formatCode="0.00">
                  <c:v>20</c:v>
                </c:pt>
                <c:pt idx="54" formatCode="0.00">
                  <c:v>20</c:v>
                </c:pt>
                <c:pt idx="55" formatCode="0.00">
                  <c:v>20</c:v>
                </c:pt>
                <c:pt idx="56" formatCode="0.00">
                  <c:v>20</c:v>
                </c:pt>
                <c:pt idx="57" formatCode="0.00">
                  <c:v>20</c:v>
                </c:pt>
                <c:pt idx="58" formatCode="0.00">
                  <c:v>20</c:v>
                </c:pt>
                <c:pt idx="59" formatCode="0.00">
                  <c:v>20</c:v>
                </c:pt>
                <c:pt idx="60" formatCode="0.00">
                  <c:v>20</c:v>
                </c:pt>
                <c:pt idx="61" formatCode="0.00">
                  <c:v>20</c:v>
                </c:pt>
                <c:pt idx="62" formatCode="0.00">
                  <c:v>20</c:v>
                </c:pt>
                <c:pt idx="63" formatCode="0.00">
                  <c:v>20</c:v>
                </c:pt>
                <c:pt idx="64" formatCode="0.00">
                  <c:v>20</c:v>
                </c:pt>
                <c:pt idx="65" formatCode="0.00">
                  <c:v>20</c:v>
                </c:pt>
                <c:pt idx="66" formatCode="0.00">
                  <c:v>20</c:v>
                </c:pt>
                <c:pt idx="67" formatCode="0.00">
                  <c:v>20</c:v>
                </c:pt>
                <c:pt idx="68" formatCode="0.00">
                  <c:v>20</c:v>
                </c:pt>
                <c:pt idx="69" formatCode="0.00">
                  <c:v>20</c:v>
                </c:pt>
                <c:pt idx="70" formatCode="0.00">
                  <c:v>20</c:v>
                </c:pt>
                <c:pt idx="71" formatCode="0.00">
                  <c:v>20</c:v>
                </c:pt>
                <c:pt idx="72" formatCode="0.00">
                  <c:v>20</c:v>
                </c:pt>
                <c:pt idx="73" formatCode="0.00">
                  <c:v>20</c:v>
                </c:pt>
                <c:pt idx="74" formatCode="0.00">
                  <c:v>20</c:v>
                </c:pt>
                <c:pt idx="75" formatCode="0.00">
                  <c:v>20</c:v>
                </c:pt>
                <c:pt idx="76" formatCode="0.00">
                  <c:v>20</c:v>
                </c:pt>
                <c:pt idx="77" formatCode="0.00">
                  <c:v>20</c:v>
                </c:pt>
              </c:numCache>
            </c:numRef>
          </c:cat>
          <c:val>
            <c:numRef>
              <c:f>Sheet1!$B$2:$B$34</c:f>
              <c:numCache>
                <c:formatCode>General</c:formatCode>
                <c:ptCount val="33"/>
                <c:pt idx="0">
                  <c:v>20</c:v>
                </c:pt>
                <c:pt idx="2">
                  <c:v>27</c:v>
                </c:pt>
                <c:pt idx="3">
                  <c:v>26</c:v>
                </c:pt>
                <c:pt idx="4">
                  <c:v>19</c:v>
                </c:pt>
                <c:pt idx="5">
                  <c:v>18</c:v>
                </c:pt>
                <c:pt idx="6">
                  <c:v>20</c:v>
                </c:pt>
                <c:pt idx="7">
                  <c:v>14</c:v>
                </c:pt>
                <c:pt idx="9">
                  <c:v>29</c:v>
                </c:pt>
                <c:pt idx="10">
                  <c:v>19</c:v>
                </c:pt>
                <c:pt idx="12">
                  <c:v>24</c:v>
                </c:pt>
                <c:pt idx="13">
                  <c:v>15</c:v>
                </c:pt>
                <c:pt idx="15">
                  <c:v>19</c:v>
                </c:pt>
                <c:pt idx="16">
                  <c:v>22</c:v>
                </c:pt>
                <c:pt idx="18">
                  <c:v>24</c:v>
                </c:pt>
                <c:pt idx="19">
                  <c:v>19</c:v>
                </c:pt>
                <c:pt idx="20">
                  <c:v>20</c:v>
                </c:pt>
                <c:pt idx="21">
                  <c:v>15</c:v>
                </c:pt>
                <c:pt idx="23">
                  <c:v>19</c:v>
                </c:pt>
                <c:pt idx="24">
                  <c:v>20</c:v>
                </c:pt>
                <c:pt idx="25">
                  <c:v>25</c:v>
                </c:pt>
                <c:pt idx="26">
                  <c:v>21</c:v>
                </c:pt>
                <c:pt idx="27">
                  <c:v>19</c:v>
                </c:pt>
                <c:pt idx="29">
                  <c:v>21</c:v>
                </c:pt>
                <c:pt idx="30">
                  <c:v>22</c:v>
                </c:pt>
                <c:pt idx="31">
                  <c:v>23</c:v>
                </c:pt>
                <c:pt idx="32">
                  <c:v>17</c:v>
                </c:pt>
              </c:numCache>
            </c:numRef>
          </c:val>
          <c:extLst>
            <c:ext xmlns:c16="http://schemas.microsoft.com/office/drawing/2014/chart" uri="{C3380CC4-5D6E-409C-BE32-E72D297353CC}">
              <c16:uniqueId val="{00000002-7D8F-49F1-A5F1-802FD5B109AA}"/>
            </c:ext>
          </c:extLst>
        </c:ser>
        <c:dLbls>
          <c:showLegendKey val="0"/>
          <c:showVal val="0"/>
          <c:showCatName val="0"/>
          <c:showSerName val="0"/>
          <c:showPercent val="0"/>
          <c:showBubbleSize val="0"/>
        </c:dLbls>
        <c:gapWidth val="20"/>
        <c:axId val="1071160296"/>
        <c:axId val="1071155592"/>
      </c:barChart>
      <c:scatterChart>
        <c:scatterStyle val="lineMarker"/>
        <c:varyColors val="0"/>
        <c:ser>
          <c:idx val="0"/>
          <c:order val="1"/>
          <c:tx>
            <c:strRef>
              <c:f>Sheet1!$D$1</c:f>
              <c:strCache>
                <c:ptCount val="1"/>
                <c:pt idx="0">
                  <c:v>KESKMINE</c:v>
                </c:pt>
              </c:strCache>
            </c:strRef>
          </c:tx>
          <c:spPr>
            <a:ln w="19050">
              <a:solidFill>
                <a:schemeClr val="bg2">
                  <a:lumMod val="75000"/>
                </a:schemeClr>
              </a:solidFill>
            </a:ln>
          </c:spPr>
          <c:marker>
            <c:symbol val="none"/>
          </c:marker>
          <c:dLbls>
            <c:delete val="1"/>
          </c:dLbls>
          <c:xVal>
            <c:numRef>
              <c:f>Sheet1!$B$2:$B$256</c:f>
              <c:numCache>
                <c:formatCode>General</c:formatCode>
                <c:ptCount val="255"/>
                <c:pt idx="0">
                  <c:v>20</c:v>
                </c:pt>
                <c:pt idx="2">
                  <c:v>27</c:v>
                </c:pt>
                <c:pt idx="3">
                  <c:v>26</c:v>
                </c:pt>
                <c:pt idx="4">
                  <c:v>19</c:v>
                </c:pt>
                <c:pt idx="5">
                  <c:v>18</c:v>
                </c:pt>
                <c:pt idx="6">
                  <c:v>20</c:v>
                </c:pt>
                <c:pt idx="7">
                  <c:v>14</c:v>
                </c:pt>
                <c:pt idx="9">
                  <c:v>29</c:v>
                </c:pt>
                <c:pt idx="10">
                  <c:v>19</c:v>
                </c:pt>
                <c:pt idx="12">
                  <c:v>24</c:v>
                </c:pt>
                <c:pt idx="13">
                  <c:v>15</c:v>
                </c:pt>
                <c:pt idx="15">
                  <c:v>19</c:v>
                </c:pt>
                <c:pt idx="16">
                  <c:v>22</c:v>
                </c:pt>
                <c:pt idx="18">
                  <c:v>24</c:v>
                </c:pt>
                <c:pt idx="19">
                  <c:v>19</c:v>
                </c:pt>
                <c:pt idx="20">
                  <c:v>20</c:v>
                </c:pt>
                <c:pt idx="21">
                  <c:v>15</c:v>
                </c:pt>
                <c:pt idx="23">
                  <c:v>19</c:v>
                </c:pt>
                <c:pt idx="24">
                  <c:v>20</c:v>
                </c:pt>
                <c:pt idx="25">
                  <c:v>25</c:v>
                </c:pt>
                <c:pt idx="26">
                  <c:v>21</c:v>
                </c:pt>
                <c:pt idx="27">
                  <c:v>19</c:v>
                </c:pt>
                <c:pt idx="29">
                  <c:v>21</c:v>
                </c:pt>
                <c:pt idx="30">
                  <c:v>22</c:v>
                </c:pt>
                <c:pt idx="31">
                  <c:v>23</c:v>
                </c:pt>
                <c:pt idx="32">
                  <c:v>17</c:v>
                </c:pt>
                <c:pt idx="33" formatCode="0.00">
                  <c:v>20</c:v>
                </c:pt>
                <c:pt idx="34" formatCode="0.00">
                  <c:v>20</c:v>
                </c:pt>
                <c:pt idx="35" formatCode="0.00">
                  <c:v>20</c:v>
                </c:pt>
                <c:pt idx="36" formatCode="0.00">
                  <c:v>20</c:v>
                </c:pt>
                <c:pt idx="37" formatCode="0.00">
                  <c:v>20</c:v>
                </c:pt>
                <c:pt idx="38" formatCode="0.00">
                  <c:v>20</c:v>
                </c:pt>
                <c:pt idx="39" formatCode="0.00">
                  <c:v>20</c:v>
                </c:pt>
                <c:pt idx="40" formatCode="0.00">
                  <c:v>20</c:v>
                </c:pt>
                <c:pt idx="41" formatCode="0.00">
                  <c:v>20</c:v>
                </c:pt>
                <c:pt idx="42" formatCode="0.00">
                  <c:v>20</c:v>
                </c:pt>
                <c:pt idx="43" formatCode="0.00">
                  <c:v>20</c:v>
                </c:pt>
                <c:pt idx="44" formatCode="0.00">
                  <c:v>20</c:v>
                </c:pt>
                <c:pt idx="45" formatCode="0.00">
                  <c:v>20</c:v>
                </c:pt>
                <c:pt idx="46" formatCode="0.00">
                  <c:v>20</c:v>
                </c:pt>
                <c:pt idx="47" formatCode="0.00">
                  <c:v>20</c:v>
                </c:pt>
                <c:pt idx="48" formatCode="0.00">
                  <c:v>20</c:v>
                </c:pt>
                <c:pt idx="49" formatCode="0.00">
                  <c:v>20</c:v>
                </c:pt>
                <c:pt idx="50" formatCode="0.00">
                  <c:v>20</c:v>
                </c:pt>
                <c:pt idx="51" formatCode="0.00">
                  <c:v>20</c:v>
                </c:pt>
                <c:pt idx="52" formatCode="0.00">
                  <c:v>20</c:v>
                </c:pt>
                <c:pt idx="53" formatCode="0.00">
                  <c:v>20</c:v>
                </c:pt>
                <c:pt idx="54" formatCode="0.00">
                  <c:v>20</c:v>
                </c:pt>
                <c:pt idx="55" formatCode="0.00">
                  <c:v>20</c:v>
                </c:pt>
                <c:pt idx="56" formatCode="0.00">
                  <c:v>20</c:v>
                </c:pt>
                <c:pt idx="57" formatCode="0.00">
                  <c:v>20</c:v>
                </c:pt>
                <c:pt idx="58" formatCode="0.00">
                  <c:v>20</c:v>
                </c:pt>
                <c:pt idx="59" formatCode="0.00">
                  <c:v>20</c:v>
                </c:pt>
                <c:pt idx="60" formatCode="0.00">
                  <c:v>20</c:v>
                </c:pt>
                <c:pt idx="61" formatCode="0.00">
                  <c:v>20</c:v>
                </c:pt>
                <c:pt idx="62" formatCode="0.00">
                  <c:v>20</c:v>
                </c:pt>
                <c:pt idx="63" formatCode="0.00">
                  <c:v>20</c:v>
                </c:pt>
                <c:pt idx="64" formatCode="0.00">
                  <c:v>20</c:v>
                </c:pt>
                <c:pt idx="65" formatCode="0.00">
                  <c:v>20</c:v>
                </c:pt>
                <c:pt idx="66" formatCode="0.00">
                  <c:v>20</c:v>
                </c:pt>
                <c:pt idx="67" formatCode="0.00">
                  <c:v>20</c:v>
                </c:pt>
                <c:pt idx="68" formatCode="0.00">
                  <c:v>20</c:v>
                </c:pt>
                <c:pt idx="69" formatCode="0.00">
                  <c:v>20</c:v>
                </c:pt>
                <c:pt idx="70" formatCode="0.00">
                  <c:v>20</c:v>
                </c:pt>
                <c:pt idx="71" formatCode="0.00">
                  <c:v>20</c:v>
                </c:pt>
                <c:pt idx="72" formatCode="0.00">
                  <c:v>20</c:v>
                </c:pt>
                <c:pt idx="73" formatCode="0.00">
                  <c:v>20</c:v>
                </c:pt>
                <c:pt idx="74" formatCode="0.00">
                  <c:v>20</c:v>
                </c:pt>
                <c:pt idx="75" formatCode="0.00">
                  <c:v>20</c:v>
                </c:pt>
                <c:pt idx="76" formatCode="0.00">
                  <c:v>20</c:v>
                </c:pt>
                <c:pt idx="77" formatCode="0.00">
                  <c:v>20</c:v>
                </c:pt>
              </c:numCache>
            </c:numRef>
          </c:xVal>
          <c:yVal>
            <c:numRef>
              <c:f>Sheet1!$D$2:$D$256</c:f>
              <c:numCache>
                <c:formatCode>General</c:formatCode>
                <c:ptCount val="255"/>
                <c:pt idx="33">
                  <c:v>1</c:v>
                </c:pt>
                <c:pt idx="34">
                  <c:v>2</c:v>
                </c:pt>
                <c:pt idx="35">
                  <c:v>3</c:v>
                </c:pt>
                <c:pt idx="36">
                  <c:v>4</c:v>
                </c:pt>
                <c:pt idx="37">
                  <c:v>5</c:v>
                </c:pt>
                <c:pt idx="38">
                  <c:v>6</c:v>
                </c:pt>
                <c:pt idx="39">
                  <c:v>7</c:v>
                </c:pt>
                <c:pt idx="40">
                  <c:v>8</c:v>
                </c:pt>
                <c:pt idx="41">
                  <c:v>9</c:v>
                </c:pt>
                <c:pt idx="42">
                  <c:v>10</c:v>
                </c:pt>
                <c:pt idx="43">
                  <c:v>11</c:v>
                </c:pt>
                <c:pt idx="44">
                  <c:v>12</c:v>
                </c:pt>
                <c:pt idx="45">
                  <c:v>13</c:v>
                </c:pt>
                <c:pt idx="46">
                  <c:v>14</c:v>
                </c:pt>
                <c:pt idx="47">
                  <c:v>15</c:v>
                </c:pt>
                <c:pt idx="48">
                  <c:v>16</c:v>
                </c:pt>
                <c:pt idx="49">
                  <c:v>17</c:v>
                </c:pt>
                <c:pt idx="50">
                  <c:v>18</c:v>
                </c:pt>
                <c:pt idx="51">
                  <c:v>19</c:v>
                </c:pt>
                <c:pt idx="52">
                  <c:v>20</c:v>
                </c:pt>
                <c:pt idx="53">
                  <c:v>21</c:v>
                </c:pt>
                <c:pt idx="54">
                  <c:v>22</c:v>
                </c:pt>
                <c:pt idx="55">
                  <c:v>23</c:v>
                </c:pt>
                <c:pt idx="56">
                  <c:v>24</c:v>
                </c:pt>
                <c:pt idx="57">
                  <c:v>25</c:v>
                </c:pt>
                <c:pt idx="58">
                  <c:v>26</c:v>
                </c:pt>
                <c:pt idx="59">
                  <c:v>27</c:v>
                </c:pt>
                <c:pt idx="60">
                  <c:v>28</c:v>
                </c:pt>
                <c:pt idx="61">
                  <c:v>29</c:v>
                </c:pt>
                <c:pt idx="62">
                  <c:v>30</c:v>
                </c:pt>
                <c:pt idx="63">
                  <c:v>31</c:v>
                </c:pt>
                <c:pt idx="64">
                  <c:v>32</c:v>
                </c:pt>
                <c:pt idx="65">
                  <c:v>33</c:v>
                </c:pt>
                <c:pt idx="66">
                  <c:v>34</c:v>
                </c:pt>
                <c:pt idx="67">
                  <c:v>35</c:v>
                </c:pt>
                <c:pt idx="68">
                  <c:v>36</c:v>
                </c:pt>
                <c:pt idx="69">
                  <c:v>37</c:v>
                </c:pt>
                <c:pt idx="70">
                  <c:v>38</c:v>
                </c:pt>
                <c:pt idx="71">
                  <c:v>39</c:v>
                </c:pt>
                <c:pt idx="72">
                  <c:v>40</c:v>
                </c:pt>
                <c:pt idx="73">
                  <c:v>41</c:v>
                </c:pt>
                <c:pt idx="74">
                  <c:v>42</c:v>
                </c:pt>
                <c:pt idx="75">
                  <c:v>43</c:v>
                </c:pt>
                <c:pt idx="76">
                  <c:v>44</c:v>
                </c:pt>
                <c:pt idx="77">
                  <c:v>45</c:v>
                </c:pt>
                <c:pt idx="78">
                  <c:v>46</c:v>
                </c:pt>
              </c:numCache>
            </c:numRef>
          </c:yVal>
          <c:smooth val="0"/>
          <c:extLst>
            <c:ext xmlns:c16="http://schemas.microsoft.com/office/drawing/2014/chart" uri="{C3380CC4-5D6E-409C-BE32-E72D297353CC}">
              <c16:uniqueId val="{00000003-7D8F-49F1-A5F1-802FD5B109AA}"/>
            </c:ext>
          </c:extLst>
        </c:ser>
        <c:ser>
          <c:idx val="2"/>
          <c:order val="2"/>
          <c:tx>
            <c:strRef>
              <c:f>Sheet1!$E$1</c:f>
              <c:strCache>
                <c:ptCount val="1"/>
                <c:pt idx="0">
                  <c:v>joon 2</c:v>
                </c:pt>
              </c:strCache>
            </c:strRef>
          </c:tx>
          <c:spPr>
            <a:ln w="28575">
              <a:solidFill>
                <a:schemeClr val="accent6"/>
              </a:solidFill>
            </a:ln>
          </c:spPr>
          <c:marker>
            <c:symbol val="none"/>
          </c:marker>
          <c:dLbls>
            <c:delete val="1"/>
          </c:dLbls>
          <c:xVal>
            <c:numRef>
              <c:f>Sheet1!$B$2:$B$256</c:f>
              <c:numCache>
                <c:formatCode>General</c:formatCode>
                <c:ptCount val="255"/>
                <c:pt idx="0">
                  <c:v>20</c:v>
                </c:pt>
                <c:pt idx="2">
                  <c:v>27</c:v>
                </c:pt>
                <c:pt idx="3">
                  <c:v>26</c:v>
                </c:pt>
                <c:pt idx="4">
                  <c:v>19</c:v>
                </c:pt>
                <c:pt idx="5">
                  <c:v>18</c:v>
                </c:pt>
                <c:pt idx="6">
                  <c:v>20</c:v>
                </c:pt>
                <c:pt idx="7">
                  <c:v>14</c:v>
                </c:pt>
                <c:pt idx="9">
                  <c:v>29</c:v>
                </c:pt>
                <c:pt idx="10">
                  <c:v>19</c:v>
                </c:pt>
                <c:pt idx="12">
                  <c:v>24</c:v>
                </c:pt>
                <c:pt idx="13">
                  <c:v>15</c:v>
                </c:pt>
                <c:pt idx="15">
                  <c:v>19</c:v>
                </c:pt>
                <c:pt idx="16">
                  <c:v>22</c:v>
                </c:pt>
                <c:pt idx="18">
                  <c:v>24</c:v>
                </c:pt>
                <c:pt idx="19">
                  <c:v>19</c:v>
                </c:pt>
                <c:pt idx="20">
                  <c:v>20</c:v>
                </c:pt>
                <c:pt idx="21">
                  <c:v>15</c:v>
                </c:pt>
                <c:pt idx="23">
                  <c:v>19</c:v>
                </c:pt>
                <c:pt idx="24">
                  <c:v>20</c:v>
                </c:pt>
                <c:pt idx="25">
                  <c:v>25</c:v>
                </c:pt>
                <c:pt idx="26">
                  <c:v>21</c:v>
                </c:pt>
                <c:pt idx="27">
                  <c:v>19</c:v>
                </c:pt>
                <c:pt idx="29">
                  <c:v>21</c:v>
                </c:pt>
                <c:pt idx="30">
                  <c:v>22</c:v>
                </c:pt>
                <c:pt idx="31">
                  <c:v>23</c:v>
                </c:pt>
                <c:pt idx="32">
                  <c:v>17</c:v>
                </c:pt>
                <c:pt idx="33" formatCode="0.00">
                  <c:v>20</c:v>
                </c:pt>
                <c:pt idx="34" formatCode="0.00">
                  <c:v>20</c:v>
                </c:pt>
                <c:pt idx="35" formatCode="0.00">
                  <c:v>20</c:v>
                </c:pt>
                <c:pt idx="36" formatCode="0.00">
                  <c:v>20</c:v>
                </c:pt>
                <c:pt idx="37" formatCode="0.00">
                  <c:v>20</c:v>
                </c:pt>
                <c:pt idx="38" formatCode="0.00">
                  <c:v>20</c:v>
                </c:pt>
                <c:pt idx="39" formatCode="0.00">
                  <c:v>20</c:v>
                </c:pt>
                <c:pt idx="40" formatCode="0.00">
                  <c:v>20</c:v>
                </c:pt>
                <c:pt idx="41" formatCode="0.00">
                  <c:v>20</c:v>
                </c:pt>
                <c:pt idx="42" formatCode="0.00">
                  <c:v>20</c:v>
                </c:pt>
                <c:pt idx="43" formatCode="0.00">
                  <c:v>20</c:v>
                </c:pt>
                <c:pt idx="44" formatCode="0.00">
                  <c:v>20</c:v>
                </c:pt>
                <c:pt idx="45" formatCode="0.00">
                  <c:v>20</c:v>
                </c:pt>
                <c:pt idx="46" formatCode="0.00">
                  <c:v>20</c:v>
                </c:pt>
                <c:pt idx="47" formatCode="0.00">
                  <c:v>20</c:v>
                </c:pt>
                <c:pt idx="48" formatCode="0.00">
                  <c:v>20</c:v>
                </c:pt>
                <c:pt idx="49" formatCode="0.00">
                  <c:v>20</c:v>
                </c:pt>
                <c:pt idx="50" formatCode="0.00">
                  <c:v>20</c:v>
                </c:pt>
                <c:pt idx="51" formatCode="0.00">
                  <c:v>20</c:v>
                </c:pt>
                <c:pt idx="52" formatCode="0.00">
                  <c:v>20</c:v>
                </c:pt>
                <c:pt idx="53" formatCode="0.00">
                  <c:v>20</c:v>
                </c:pt>
                <c:pt idx="54" formatCode="0.00">
                  <c:v>20</c:v>
                </c:pt>
                <c:pt idx="55" formatCode="0.00">
                  <c:v>20</c:v>
                </c:pt>
                <c:pt idx="56" formatCode="0.00">
                  <c:v>20</c:v>
                </c:pt>
                <c:pt idx="57" formatCode="0.00">
                  <c:v>20</c:v>
                </c:pt>
                <c:pt idx="58" formatCode="0.00">
                  <c:v>20</c:v>
                </c:pt>
                <c:pt idx="59" formatCode="0.00">
                  <c:v>20</c:v>
                </c:pt>
                <c:pt idx="60" formatCode="0.00">
                  <c:v>20</c:v>
                </c:pt>
                <c:pt idx="61" formatCode="0.00">
                  <c:v>20</c:v>
                </c:pt>
                <c:pt idx="62" formatCode="0.00">
                  <c:v>20</c:v>
                </c:pt>
                <c:pt idx="63" formatCode="0.00">
                  <c:v>20</c:v>
                </c:pt>
                <c:pt idx="64" formatCode="0.00">
                  <c:v>20</c:v>
                </c:pt>
                <c:pt idx="65" formatCode="0.00">
                  <c:v>20</c:v>
                </c:pt>
                <c:pt idx="66" formatCode="0.00">
                  <c:v>20</c:v>
                </c:pt>
                <c:pt idx="67" formatCode="0.00">
                  <c:v>20</c:v>
                </c:pt>
                <c:pt idx="68" formatCode="0.00">
                  <c:v>20</c:v>
                </c:pt>
                <c:pt idx="69" formatCode="0.00">
                  <c:v>20</c:v>
                </c:pt>
                <c:pt idx="70" formatCode="0.00">
                  <c:v>20</c:v>
                </c:pt>
                <c:pt idx="71" formatCode="0.00">
                  <c:v>20</c:v>
                </c:pt>
                <c:pt idx="72" formatCode="0.00">
                  <c:v>20</c:v>
                </c:pt>
                <c:pt idx="73" formatCode="0.00">
                  <c:v>20</c:v>
                </c:pt>
                <c:pt idx="74" formatCode="0.00">
                  <c:v>20</c:v>
                </c:pt>
                <c:pt idx="75" formatCode="0.00">
                  <c:v>20</c:v>
                </c:pt>
                <c:pt idx="76" formatCode="0.00">
                  <c:v>20</c:v>
                </c:pt>
                <c:pt idx="77" formatCode="0.00">
                  <c:v>20</c:v>
                </c:pt>
              </c:numCache>
            </c:numRef>
          </c:xVal>
          <c:yVal>
            <c:numRef>
              <c:f>Sheet1!$E$2:$E$256</c:f>
              <c:numCache>
                <c:formatCode>General</c:formatCode>
                <c:ptCount val="255"/>
                <c:pt idx="79">
                  <c:v>1</c:v>
                </c:pt>
                <c:pt idx="80">
                  <c:v>2</c:v>
                </c:pt>
                <c:pt idx="81">
                  <c:v>3</c:v>
                </c:pt>
                <c:pt idx="82">
                  <c:v>4</c:v>
                </c:pt>
                <c:pt idx="83">
                  <c:v>5</c:v>
                </c:pt>
                <c:pt idx="84">
                  <c:v>6</c:v>
                </c:pt>
                <c:pt idx="85">
                  <c:v>7</c:v>
                </c:pt>
                <c:pt idx="86">
                  <c:v>8</c:v>
                </c:pt>
                <c:pt idx="87">
                  <c:v>9</c:v>
                </c:pt>
                <c:pt idx="88">
                  <c:v>10</c:v>
                </c:pt>
                <c:pt idx="89">
                  <c:v>11</c:v>
                </c:pt>
                <c:pt idx="90">
                  <c:v>12</c:v>
                </c:pt>
                <c:pt idx="91">
                  <c:v>13</c:v>
                </c:pt>
                <c:pt idx="92">
                  <c:v>14</c:v>
                </c:pt>
                <c:pt idx="93">
                  <c:v>15</c:v>
                </c:pt>
                <c:pt idx="94">
                  <c:v>16</c:v>
                </c:pt>
                <c:pt idx="95">
                  <c:v>17</c:v>
                </c:pt>
                <c:pt idx="96">
                  <c:v>18</c:v>
                </c:pt>
                <c:pt idx="97">
                  <c:v>19</c:v>
                </c:pt>
                <c:pt idx="98">
                  <c:v>20</c:v>
                </c:pt>
                <c:pt idx="99">
                  <c:v>21</c:v>
                </c:pt>
                <c:pt idx="100">
                  <c:v>22</c:v>
                </c:pt>
                <c:pt idx="101">
                  <c:v>23</c:v>
                </c:pt>
                <c:pt idx="102">
                  <c:v>24</c:v>
                </c:pt>
                <c:pt idx="103">
                  <c:v>25</c:v>
                </c:pt>
                <c:pt idx="104">
                  <c:v>26</c:v>
                </c:pt>
                <c:pt idx="105">
                  <c:v>27</c:v>
                </c:pt>
                <c:pt idx="106">
                  <c:v>28</c:v>
                </c:pt>
                <c:pt idx="107">
                  <c:v>29</c:v>
                </c:pt>
                <c:pt idx="108">
                  <c:v>30</c:v>
                </c:pt>
                <c:pt idx="109">
                  <c:v>31</c:v>
                </c:pt>
                <c:pt idx="110">
                  <c:v>32</c:v>
                </c:pt>
                <c:pt idx="111">
                  <c:v>33</c:v>
                </c:pt>
                <c:pt idx="112">
                  <c:v>34</c:v>
                </c:pt>
                <c:pt idx="113">
                  <c:v>35</c:v>
                </c:pt>
                <c:pt idx="114">
                  <c:v>36</c:v>
                </c:pt>
                <c:pt idx="115">
                  <c:v>37</c:v>
                </c:pt>
                <c:pt idx="116">
                  <c:v>38</c:v>
                </c:pt>
              </c:numCache>
            </c:numRef>
          </c:yVal>
          <c:smooth val="0"/>
          <c:extLst>
            <c:ext xmlns:c16="http://schemas.microsoft.com/office/drawing/2014/chart" uri="{C3380CC4-5D6E-409C-BE32-E72D297353CC}">
              <c16:uniqueId val="{00000004-7D8F-49F1-A5F1-802FD5B109AA}"/>
            </c:ext>
          </c:extLst>
        </c:ser>
        <c:dLbls>
          <c:showLegendKey val="0"/>
          <c:showVal val="1"/>
          <c:showCatName val="0"/>
          <c:showSerName val="0"/>
          <c:showPercent val="0"/>
          <c:showBubbleSize val="0"/>
        </c:dLbls>
        <c:axId val="1071154416"/>
        <c:axId val="1071155200"/>
        <c:extLst>
          <c:ext xmlns:c15="http://schemas.microsoft.com/office/drawing/2012/chart" uri="{02D57815-91ED-43cb-92C2-25804820EDAC}">
            <c15:filteredScatterSeries>
              <c15:ser>
                <c:idx val="3"/>
                <c:order val="3"/>
                <c:tx>
                  <c:strRef>
                    <c:extLst>
                      <c:ext uri="{02D57815-91ED-43cb-92C2-25804820EDAC}">
                        <c15:formulaRef>
                          <c15:sqref>Sheet1!$F$1</c15:sqref>
                        </c15:formulaRef>
                      </c:ext>
                    </c:extLst>
                    <c:strCache>
                      <c:ptCount val="1"/>
                      <c:pt idx="0">
                        <c:v>joon 3</c:v>
                      </c:pt>
                    </c:strCache>
                  </c:strRef>
                </c:tx>
                <c:spPr>
                  <a:ln>
                    <a:solidFill>
                      <a:schemeClr val="accent4"/>
                    </a:solidFill>
                  </a:ln>
                </c:spPr>
                <c:marker>
                  <c:symbol val="circle"/>
                  <c:size val="10"/>
                  <c:spPr>
                    <a:solidFill>
                      <a:schemeClr val="accent4"/>
                    </a:solidFill>
                    <a:ln>
                      <a:solidFill>
                        <a:schemeClr val="accent4"/>
                      </a:solidFill>
                    </a:ln>
                  </c:spPr>
                </c:marker>
                <c:dLbls>
                  <c:delete val="1"/>
                </c:dLbls>
                <c:xVal>
                  <c:numRef>
                    <c:extLst>
                      <c:ext uri="{02D57815-91ED-43cb-92C2-25804820EDAC}">
                        <c15:formulaRef>
                          <c15:sqref>Sheet1!$B$2:$B$256</c15:sqref>
                        </c15:formulaRef>
                      </c:ext>
                    </c:extLst>
                    <c:numCache>
                      <c:formatCode>General</c:formatCode>
                      <c:ptCount val="255"/>
                      <c:pt idx="0">
                        <c:v>20</c:v>
                      </c:pt>
                      <c:pt idx="2">
                        <c:v>27</c:v>
                      </c:pt>
                      <c:pt idx="3">
                        <c:v>26</c:v>
                      </c:pt>
                      <c:pt idx="4">
                        <c:v>19</c:v>
                      </c:pt>
                      <c:pt idx="5">
                        <c:v>18</c:v>
                      </c:pt>
                      <c:pt idx="6">
                        <c:v>20</c:v>
                      </c:pt>
                      <c:pt idx="7">
                        <c:v>14</c:v>
                      </c:pt>
                      <c:pt idx="9">
                        <c:v>29</c:v>
                      </c:pt>
                      <c:pt idx="10">
                        <c:v>19</c:v>
                      </c:pt>
                      <c:pt idx="12">
                        <c:v>24</c:v>
                      </c:pt>
                      <c:pt idx="13">
                        <c:v>15</c:v>
                      </c:pt>
                      <c:pt idx="15">
                        <c:v>19</c:v>
                      </c:pt>
                      <c:pt idx="16">
                        <c:v>22</c:v>
                      </c:pt>
                      <c:pt idx="18">
                        <c:v>24</c:v>
                      </c:pt>
                      <c:pt idx="19">
                        <c:v>19</c:v>
                      </c:pt>
                      <c:pt idx="20">
                        <c:v>20</c:v>
                      </c:pt>
                      <c:pt idx="21">
                        <c:v>15</c:v>
                      </c:pt>
                      <c:pt idx="23">
                        <c:v>19</c:v>
                      </c:pt>
                      <c:pt idx="24">
                        <c:v>20</c:v>
                      </c:pt>
                      <c:pt idx="25">
                        <c:v>25</c:v>
                      </c:pt>
                      <c:pt idx="26">
                        <c:v>21</c:v>
                      </c:pt>
                      <c:pt idx="27">
                        <c:v>19</c:v>
                      </c:pt>
                      <c:pt idx="29">
                        <c:v>21</c:v>
                      </c:pt>
                      <c:pt idx="30">
                        <c:v>22</c:v>
                      </c:pt>
                      <c:pt idx="31">
                        <c:v>23</c:v>
                      </c:pt>
                      <c:pt idx="32">
                        <c:v>17</c:v>
                      </c:pt>
                      <c:pt idx="33" formatCode="0.00">
                        <c:v>20</c:v>
                      </c:pt>
                      <c:pt idx="34" formatCode="0.00">
                        <c:v>20</c:v>
                      </c:pt>
                      <c:pt idx="35" formatCode="0.00">
                        <c:v>20</c:v>
                      </c:pt>
                      <c:pt idx="36" formatCode="0.00">
                        <c:v>20</c:v>
                      </c:pt>
                      <c:pt idx="37" formatCode="0.00">
                        <c:v>20</c:v>
                      </c:pt>
                      <c:pt idx="38" formatCode="0.00">
                        <c:v>20</c:v>
                      </c:pt>
                      <c:pt idx="39" formatCode="0.00">
                        <c:v>20</c:v>
                      </c:pt>
                      <c:pt idx="40" formatCode="0.00">
                        <c:v>20</c:v>
                      </c:pt>
                      <c:pt idx="41" formatCode="0.00">
                        <c:v>20</c:v>
                      </c:pt>
                      <c:pt idx="42" formatCode="0.00">
                        <c:v>20</c:v>
                      </c:pt>
                      <c:pt idx="43" formatCode="0.00">
                        <c:v>20</c:v>
                      </c:pt>
                      <c:pt idx="44" formatCode="0.00">
                        <c:v>20</c:v>
                      </c:pt>
                      <c:pt idx="45" formatCode="0.00">
                        <c:v>20</c:v>
                      </c:pt>
                      <c:pt idx="46" formatCode="0.00">
                        <c:v>20</c:v>
                      </c:pt>
                      <c:pt idx="47" formatCode="0.00">
                        <c:v>20</c:v>
                      </c:pt>
                      <c:pt idx="48" formatCode="0.00">
                        <c:v>20</c:v>
                      </c:pt>
                      <c:pt idx="49" formatCode="0.00">
                        <c:v>20</c:v>
                      </c:pt>
                      <c:pt idx="50" formatCode="0.00">
                        <c:v>20</c:v>
                      </c:pt>
                      <c:pt idx="51" formatCode="0.00">
                        <c:v>20</c:v>
                      </c:pt>
                      <c:pt idx="52" formatCode="0.00">
                        <c:v>20</c:v>
                      </c:pt>
                      <c:pt idx="53" formatCode="0.00">
                        <c:v>20</c:v>
                      </c:pt>
                      <c:pt idx="54" formatCode="0.00">
                        <c:v>20</c:v>
                      </c:pt>
                      <c:pt idx="55" formatCode="0.00">
                        <c:v>20</c:v>
                      </c:pt>
                      <c:pt idx="56" formatCode="0.00">
                        <c:v>20</c:v>
                      </c:pt>
                      <c:pt idx="57" formatCode="0.00">
                        <c:v>20</c:v>
                      </c:pt>
                      <c:pt idx="58" formatCode="0.00">
                        <c:v>20</c:v>
                      </c:pt>
                      <c:pt idx="59" formatCode="0.00">
                        <c:v>20</c:v>
                      </c:pt>
                      <c:pt idx="60" formatCode="0.00">
                        <c:v>20</c:v>
                      </c:pt>
                      <c:pt idx="61" formatCode="0.00">
                        <c:v>20</c:v>
                      </c:pt>
                      <c:pt idx="62" formatCode="0.00">
                        <c:v>20</c:v>
                      </c:pt>
                      <c:pt idx="63" formatCode="0.00">
                        <c:v>20</c:v>
                      </c:pt>
                      <c:pt idx="64" formatCode="0.00">
                        <c:v>20</c:v>
                      </c:pt>
                      <c:pt idx="65" formatCode="0.00">
                        <c:v>20</c:v>
                      </c:pt>
                      <c:pt idx="66" formatCode="0.00">
                        <c:v>20</c:v>
                      </c:pt>
                      <c:pt idx="67" formatCode="0.00">
                        <c:v>20</c:v>
                      </c:pt>
                      <c:pt idx="68" formatCode="0.00">
                        <c:v>20</c:v>
                      </c:pt>
                      <c:pt idx="69" formatCode="0.00">
                        <c:v>20</c:v>
                      </c:pt>
                      <c:pt idx="70" formatCode="0.00">
                        <c:v>20</c:v>
                      </c:pt>
                      <c:pt idx="71" formatCode="0.00">
                        <c:v>20</c:v>
                      </c:pt>
                      <c:pt idx="72" formatCode="0.00">
                        <c:v>20</c:v>
                      </c:pt>
                      <c:pt idx="73" formatCode="0.00">
                        <c:v>20</c:v>
                      </c:pt>
                      <c:pt idx="74" formatCode="0.00">
                        <c:v>20</c:v>
                      </c:pt>
                      <c:pt idx="75" formatCode="0.00">
                        <c:v>20</c:v>
                      </c:pt>
                      <c:pt idx="76" formatCode="0.00">
                        <c:v>20</c:v>
                      </c:pt>
                      <c:pt idx="77" formatCode="0.00">
                        <c:v>20</c:v>
                      </c:pt>
                    </c:numCache>
                  </c:numRef>
                </c:xVal>
                <c:yVal>
                  <c:numRef>
                    <c:extLst>
                      <c:ext uri="{02D57815-91ED-43cb-92C2-25804820EDAC}">
                        <c15:formulaRef>
                          <c15:sqref>Sheet1!$F$2:$F$256</c15:sqref>
                        </c15:formulaRef>
                      </c:ext>
                    </c:extLst>
                    <c:numCache>
                      <c:formatCode>General</c:formatCode>
                      <c:ptCount val="255"/>
                      <c:pt idx="117">
                        <c:v>1</c:v>
                      </c:pt>
                      <c:pt idx="118">
                        <c:v>2</c:v>
                      </c:pt>
                      <c:pt idx="119">
                        <c:v>3</c:v>
                      </c:pt>
                      <c:pt idx="120">
                        <c:v>4</c:v>
                      </c:pt>
                      <c:pt idx="121">
                        <c:v>5</c:v>
                      </c:pt>
                      <c:pt idx="122">
                        <c:v>6</c:v>
                      </c:pt>
                      <c:pt idx="123">
                        <c:v>7</c:v>
                      </c:pt>
                      <c:pt idx="124">
                        <c:v>8</c:v>
                      </c:pt>
                      <c:pt idx="125">
                        <c:v>9</c:v>
                      </c:pt>
                      <c:pt idx="126">
                        <c:v>10</c:v>
                      </c:pt>
                      <c:pt idx="127">
                        <c:v>11</c:v>
                      </c:pt>
                      <c:pt idx="128">
                        <c:v>12</c:v>
                      </c:pt>
                      <c:pt idx="129">
                        <c:v>13</c:v>
                      </c:pt>
                      <c:pt idx="130">
                        <c:v>14</c:v>
                      </c:pt>
                      <c:pt idx="131">
                        <c:v>15</c:v>
                      </c:pt>
                      <c:pt idx="132">
                        <c:v>16</c:v>
                      </c:pt>
                      <c:pt idx="133">
                        <c:v>17</c:v>
                      </c:pt>
                      <c:pt idx="134">
                        <c:v>18</c:v>
                      </c:pt>
                      <c:pt idx="135">
                        <c:v>19</c:v>
                      </c:pt>
                      <c:pt idx="136">
                        <c:v>20</c:v>
                      </c:pt>
                      <c:pt idx="137">
                        <c:v>21</c:v>
                      </c:pt>
                    </c:numCache>
                  </c:numRef>
                </c:yVal>
                <c:smooth val="0"/>
                <c:extLst>
                  <c:ext xmlns:c16="http://schemas.microsoft.com/office/drawing/2014/chart" uri="{C3380CC4-5D6E-409C-BE32-E72D297353CC}">
                    <c16:uniqueId val="{00000005-7D8F-49F1-A5F1-802FD5B109AA}"/>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Sheet1!$G$1</c15:sqref>
                        </c15:formulaRef>
                      </c:ext>
                    </c:extLst>
                    <c:strCache>
                      <c:ptCount val="1"/>
                      <c:pt idx="0">
                        <c:v>joon 4</c:v>
                      </c:pt>
                    </c:strCache>
                  </c:strRef>
                </c:tx>
                <c:marker>
                  <c:symbol val="circle"/>
                  <c:size val="10"/>
                  <c:spPr>
                    <a:solidFill>
                      <a:schemeClr val="accent5"/>
                    </a:solidFill>
                  </c:spPr>
                </c:marker>
                <c:dLbls>
                  <c:delete val="1"/>
                </c:dLbls>
                <c:xVal>
                  <c:numRef>
                    <c:extLst xmlns:c15="http://schemas.microsoft.com/office/drawing/2012/chart">
                      <c:ext xmlns:c15="http://schemas.microsoft.com/office/drawing/2012/chart" uri="{02D57815-91ED-43cb-92C2-25804820EDAC}">
                        <c15:formulaRef>
                          <c15:sqref>Sheet1!$B$2:$B$256</c15:sqref>
                        </c15:formulaRef>
                      </c:ext>
                    </c:extLst>
                    <c:numCache>
                      <c:formatCode>General</c:formatCode>
                      <c:ptCount val="255"/>
                      <c:pt idx="0">
                        <c:v>20</c:v>
                      </c:pt>
                      <c:pt idx="2">
                        <c:v>27</c:v>
                      </c:pt>
                      <c:pt idx="3">
                        <c:v>26</c:v>
                      </c:pt>
                      <c:pt idx="4">
                        <c:v>19</c:v>
                      </c:pt>
                      <c:pt idx="5">
                        <c:v>18</c:v>
                      </c:pt>
                      <c:pt idx="6">
                        <c:v>20</c:v>
                      </c:pt>
                      <c:pt idx="7">
                        <c:v>14</c:v>
                      </c:pt>
                      <c:pt idx="9">
                        <c:v>29</c:v>
                      </c:pt>
                      <c:pt idx="10">
                        <c:v>19</c:v>
                      </c:pt>
                      <c:pt idx="12">
                        <c:v>24</c:v>
                      </c:pt>
                      <c:pt idx="13">
                        <c:v>15</c:v>
                      </c:pt>
                      <c:pt idx="15">
                        <c:v>19</c:v>
                      </c:pt>
                      <c:pt idx="16">
                        <c:v>22</c:v>
                      </c:pt>
                      <c:pt idx="18">
                        <c:v>24</c:v>
                      </c:pt>
                      <c:pt idx="19">
                        <c:v>19</c:v>
                      </c:pt>
                      <c:pt idx="20">
                        <c:v>20</c:v>
                      </c:pt>
                      <c:pt idx="21">
                        <c:v>15</c:v>
                      </c:pt>
                      <c:pt idx="23">
                        <c:v>19</c:v>
                      </c:pt>
                      <c:pt idx="24">
                        <c:v>20</c:v>
                      </c:pt>
                      <c:pt idx="25">
                        <c:v>25</c:v>
                      </c:pt>
                      <c:pt idx="26">
                        <c:v>21</c:v>
                      </c:pt>
                      <c:pt idx="27">
                        <c:v>19</c:v>
                      </c:pt>
                      <c:pt idx="29">
                        <c:v>21</c:v>
                      </c:pt>
                      <c:pt idx="30">
                        <c:v>22</c:v>
                      </c:pt>
                      <c:pt idx="31">
                        <c:v>23</c:v>
                      </c:pt>
                      <c:pt idx="32">
                        <c:v>17</c:v>
                      </c:pt>
                      <c:pt idx="33" formatCode="0.00">
                        <c:v>20</c:v>
                      </c:pt>
                      <c:pt idx="34" formatCode="0.00">
                        <c:v>20</c:v>
                      </c:pt>
                      <c:pt idx="35" formatCode="0.00">
                        <c:v>20</c:v>
                      </c:pt>
                      <c:pt idx="36" formatCode="0.00">
                        <c:v>20</c:v>
                      </c:pt>
                      <c:pt idx="37" formatCode="0.00">
                        <c:v>20</c:v>
                      </c:pt>
                      <c:pt idx="38" formatCode="0.00">
                        <c:v>20</c:v>
                      </c:pt>
                      <c:pt idx="39" formatCode="0.00">
                        <c:v>20</c:v>
                      </c:pt>
                      <c:pt idx="40" formatCode="0.00">
                        <c:v>20</c:v>
                      </c:pt>
                      <c:pt idx="41" formatCode="0.00">
                        <c:v>20</c:v>
                      </c:pt>
                      <c:pt idx="42" formatCode="0.00">
                        <c:v>20</c:v>
                      </c:pt>
                      <c:pt idx="43" formatCode="0.00">
                        <c:v>20</c:v>
                      </c:pt>
                      <c:pt idx="44" formatCode="0.00">
                        <c:v>20</c:v>
                      </c:pt>
                      <c:pt idx="45" formatCode="0.00">
                        <c:v>20</c:v>
                      </c:pt>
                      <c:pt idx="46" formatCode="0.00">
                        <c:v>20</c:v>
                      </c:pt>
                      <c:pt idx="47" formatCode="0.00">
                        <c:v>20</c:v>
                      </c:pt>
                      <c:pt idx="48" formatCode="0.00">
                        <c:v>20</c:v>
                      </c:pt>
                      <c:pt idx="49" formatCode="0.00">
                        <c:v>20</c:v>
                      </c:pt>
                      <c:pt idx="50" formatCode="0.00">
                        <c:v>20</c:v>
                      </c:pt>
                      <c:pt idx="51" formatCode="0.00">
                        <c:v>20</c:v>
                      </c:pt>
                      <c:pt idx="52" formatCode="0.00">
                        <c:v>20</c:v>
                      </c:pt>
                      <c:pt idx="53" formatCode="0.00">
                        <c:v>20</c:v>
                      </c:pt>
                      <c:pt idx="54" formatCode="0.00">
                        <c:v>20</c:v>
                      </c:pt>
                      <c:pt idx="55" formatCode="0.00">
                        <c:v>20</c:v>
                      </c:pt>
                      <c:pt idx="56" formatCode="0.00">
                        <c:v>20</c:v>
                      </c:pt>
                      <c:pt idx="57" formatCode="0.00">
                        <c:v>20</c:v>
                      </c:pt>
                      <c:pt idx="58" formatCode="0.00">
                        <c:v>20</c:v>
                      </c:pt>
                      <c:pt idx="59" formatCode="0.00">
                        <c:v>20</c:v>
                      </c:pt>
                      <c:pt idx="60" formatCode="0.00">
                        <c:v>20</c:v>
                      </c:pt>
                      <c:pt idx="61" formatCode="0.00">
                        <c:v>20</c:v>
                      </c:pt>
                      <c:pt idx="62" formatCode="0.00">
                        <c:v>20</c:v>
                      </c:pt>
                      <c:pt idx="63" formatCode="0.00">
                        <c:v>20</c:v>
                      </c:pt>
                      <c:pt idx="64" formatCode="0.00">
                        <c:v>20</c:v>
                      </c:pt>
                      <c:pt idx="65" formatCode="0.00">
                        <c:v>20</c:v>
                      </c:pt>
                      <c:pt idx="66" formatCode="0.00">
                        <c:v>20</c:v>
                      </c:pt>
                      <c:pt idx="67" formatCode="0.00">
                        <c:v>20</c:v>
                      </c:pt>
                      <c:pt idx="68" formatCode="0.00">
                        <c:v>20</c:v>
                      </c:pt>
                      <c:pt idx="69" formatCode="0.00">
                        <c:v>20</c:v>
                      </c:pt>
                      <c:pt idx="70" formatCode="0.00">
                        <c:v>20</c:v>
                      </c:pt>
                      <c:pt idx="71" formatCode="0.00">
                        <c:v>20</c:v>
                      </c:pt>
                      <c:pt idx="72" formatCode="0.00">
                        <c:v>20</c:v>
                      </c:pt>
                      <c:pt idx="73" formatCode="0.00">
                        <c:v>20</c:v>
                      </c:pt>
                      <c:pt idx="74" formatCode="0.00">
                        <c:v>20</c:v>
                      </c:pt>
                      <c:pt idx="75" formatCode="0.00">
                        <c:v>20</c:v>
                      </c:pt>
                      <c:pt idx="76" formatCode="0.00">
                        <c:v>20</c:v>
                      </c:pt>
                      <c:pt idx="77" formatCode="0.00">
                        <c:v>20</c:v>
                      </c:pt>
                    </c:numCache>
                  </c:numRef>
                </c:xVal>
                <c:yVal>
                  <c:numRef>
                    <c:extLst xmlns:c15="http://schemas.microsoft.com/office/drawing/2012/chart">
                      <c:ext xmlns:c15="http://schemas.microsoft.com/office/drawing/2012/chart" uri="{02D57815-91ED-43cb-92C2-25804820EDAC}">
                        <c15:formulaRef>
                          <c15:sqref>Sheet1!$G$2:$G$256</c15:sqref>
                        </c15:formulaRef>
                      </c:ext>
                    </c:extLst>
                    <c:numCache>
                      <c:formatCode>General</c:formatCode>
                      <c:ptCount val="255"/>
                      <c:pt idx="138">
                        <c:v>1</c:v>
                      </c:pt>
                      <c:pt idx="139">
                        <c:v>2</c:v>
                      </c:pt>
                      <c:pt idx="140">
                        <c:v>3</c:v>
                      </c:pt>
                      <c:pt idx="141">
                        <c:v>4</c:v>
                      </c:pt>
                      <c:pt idx="142">
                        <c:v>5</c:v>
                      </c:pt>
                      <c:pt idx="143">
                        <c:v>6</c:v>
                      </c:pt>
                      <c:pt idx="144">
                        <c:v>7</c:v>
                      </c:pt>
                      <c:pt idx="145">
                        <c:v>8</c:v>
                      </c:pt>
                      <c:pt idx="146">
                        <c:v>9</c:v>
                      </c:pt>
                      <c:pt idx="147">
                        <c:v>10</c:v>
                      </c:pt>
                      <c:pt idx="148">
                        <c:v>11</c:v>
                      </c:pt>
                      <c:pt idx="149">
                        <c:v>12</c:v>
                      </c:pt>
                      <c:pt idx="150">
                        <c:v>13</c:v>
                      </c:pt>
                      <c:pt idx="151">
                        <c:v>14</c:v>
                      </c:pt>
                      <c:pt idx="152">
                        <c:v>15</c:v>
                      </c:pt>
                      <c:pt idx="153">
                        <c:v>16</c:v>
                      </c:pt>
                      <c:pt idx="154">
                        <c:v>17</c:v>
                      </c:pt>
                      <c:pt idx="155">
                        <c:v>18</c:v>
                      </c:pt>
                      <c:pt idx="156">
                        <c:v>19</c:v>
                      </c:pt>
                      <c:pt idx="157">
                        <c:v>20</c:v>
                      </c:pt>
                      <c:pt idx="158">
                        <c:v>21</c:v>
                      </c:pt>
                    </c:numCache>
                  </c:numRef>
                </c:yVal>
                <c:smooth val="0"/>
                <c:extLst xmlns:c15="http://schemas.microsoft.com/office/drawing/2012/chart">
                  <c:ext xmlns:c16="http://schemas.microsoft.com/office/drawing/2014/chart" uri="{C3380CC4-5D6E-409C-BE32-E72D297353CC}">
                    <c16:uniqueId val="{00000006-7D8F-49F1-A5F1-802FD5B109AA}"/>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Sheet1!$H$1</c15:sqref>
                        </c15:formulaRef>
                      </c:ext>
                    </c:extLst>
                    <c:strCache>
                      <c:ptCount val="1"/>
                      <c:pt idx="0">
                        <c:v>joon 5</c:v>
                      </c:pt>
                    </c:strCache>
                  </c:strRef>
                </c:tx>
                <c:spPr>
                  <a:ln>
                    <a:solidFill>
                      <a:schemeClr val="accent6"/>
                    </a:solidFill>
                  </a:ln>
                </c:spPr>
                <c:marker>
                  <c:symbol val="circle"/>
                  <c:size val="10"/>
                  <c:spPr>
                    <a:solidFill>
                      <a:schemeClr val="accent6"/>
                    </a:solidFill>
                    <a:ln>
                      <a:solidFill>
                        <a:schemeClr val="accent6"/>
                      </a:solidFill>
                    </a:ln>
                  </c:spPr>
                </c:marker>
                <c:dLbls>
                  <c:delete val="1"/>
                </c:dLbls>
                <c:xVal>
                  <c:numRef>
                    <c:extLst xmlns:c15="http://schemas.microsoft.com/office/drawing/2012/chart">
                      <c:ext xmlns:c15="http://schemas.microsoft.com/office/drawing/2012/chart" uri="{02D57815-91ED-43cb-92C2-25804820EDAC}">
                        <c15:formulaRef>
                          <c15:sqref>Sheet1!$B$2:$B$256</c15:sqref>
                        </c15:formulaRef>
                      </c:ext>
                    </c:extLst>
                    <c:numCache>
                      <c:formatCode>General</c:formatCode>
                      <c:ptCount val="255"/>
                      <c:pt idx="0">
                        <c:v>20</c:v>
                      </c:pt>
                      <c:pt idx="2">
                        <c:v>27</c:v>
                      </c:pt>
                      <c:pt idx="3">
                        <c:v>26</c:v>
                      </c:pt>
                      <c:pt idx="4">
                        <c:v>19</c:v>
                      </c:pt>
                      <c:pt idx="5">
                        <c:v>18</c:v>
                      </c:pt>
                      <c:pt idx="6">
                        <c:v>20</c:v>
                      </c:pt>
                      <c:pt idx="7">
                        <c:v>14</c:v>
                      </c:pt>
                      <c:pt idx="9">
                        <c:v>29</c:v>
                      </c:pt>
                      <c:pt idx="10">
                        <c:v>19</c:v>
                      </c:pt>
                      <c:pt idx="12">
                        <c:v>24</c:v>
                      </c:pt>
                      <c:pt idx="13">
                        <c:v>15</c:v>
                      </c:pt>
                      <c:pt idx="15">
                        <c:v>19</c:v>
                      </c:pt>
                      <c:pt idx="16">
                        <c:v>22</c:v>
                      </c:pt>
                      <c:pt idx="18">
                        <c:v>24</c:v>
                      </c:pt>
                      <c:pt idx="19">
                        <c:v>19</c:v>
                      </c:pt>
                      <c:pt idx="20">
                        <c:v>20</c:v>
                      </c:pt>
                      <c:pt idx="21">
                        <c:v>15</c:v>
                      </c:pt>
                      <c:pt idx="23">
                        <c:v>19</c:v>
                      </c:pt>
                      <c:pt idx="24">
                        <c:v>20</c:v>
                      </c:pt>
                      <c:pt idx="25">
                        <c:v>25</c:v>
                      </c:pt>
                      <c:pt idx="26">
                        <c:v>21</c:v>
                      </c:pt>
                      <c:pt idx="27">
                        <c:v>19</c:v>
                      </c:pt>
                      <c:pt idx="29">
                        <c:v>21</c:v>
                      </c:pt>
                      <c:pt idx="30">
                        <c:v>22</c:v>
                      </c:pt>
                      <c:pt idx="31">
                        <c:v>23</c:v>
                      </c:pt>
                      <c:pt idx="32">
                        <c:v>17</c:v>
                      </c:pt>
                      <c:pt idx="33" formatCode="0.00">
                        <c:v>20</c:v>
                      </c:pt>
                      <c:pt idx="34" formatCode="0.00">
                        <c:v>20</c:v>
                      </c:pt>
                      <c:pt idx="35" formatCode="0.00">
                        <c:v>20</c:v>
                      </c:pt>
                      <c:pt idx="36" formatCode="0.00">
                        <c:v>20</c:v>
                      </c:pt>
                      <c:pt idx="37" formatCode="0.00">
                        <c:v>20</c:v>
                      </c:pt>
                      <c:pt idx="38" formatCode="0.00">
                        <c:v>20</c:v>
                      </c:pt>
                      <c:pt idx="39" formatCode="0.00">
                        <c:v>20</c:v>
                      </c:pt>
                      <c:pt idx="40" formatCode="0.00">
                        <c:v>20</c:v>
                      </c:pt>
                      <c:pt idx="41" formatCode="0.00">
                        <c:v>20</c:v>
                      </c:pt>
                      <c:pt idx="42" formatCode="0.00">
                        <c:v>20</c:v>
                      </c:pt>
                      <c:pt idx="43" formatCode="0.00">
                        <c:v>20</c:v>
                      </c:pt>
                      <c:pt idx="44" formatCode="0.00">
                        <c:v>20</c:v>
                      </c:pt>
                      <c:pt idx="45" formatCode="0.00">
                        <c:v>20</c:v>
                      </c:pt>
                      <c:pt idx="46" formatCode="0.00">
                        <c:v>20</c:v>
                      </c:pt>
                      <c:pt idx="47" formatCode="0.00">
                        <c:v>20</c:v>
                      </c:pt>
                      <c:pt idx="48" formatCode="0.00">
                        <c:v>20</c:v>
                      </c:pt>
                      <c:pt idx="49" formatCode="0.00">
                        <c:v>20</c:v>
                      </c:pt>
                      <c:pt idx="50" formatCode="0.00">
                        <c:v>20</c:v>
                      </c:pt>
                      <c:pt idx="51" formatCode="0.00">
                        <c:v>20</c:v>
                      </c:pt>
                      <c:pt idx="52" formatCode="0.00">
                        <c:v>20</c:v>
                      </c:pt>
                      <c:pt idx="53" formatCode="0.00">
                        <c:v>20</c:v>
                      </c:pt>
                      <c:pt idx="54" formatCode="0.00">
                        <c:v>20</c:v>
                      </c:pt>
                      <c:pt idx="55" formatCode="0.00">
                        <c:v>20</c:v>
                      </c:pt>
                      <c:pt idx="56" formatCode="0.00">
                        <c:v>20</c:v>
                      </c:pt>
                      <c:pt idx="57" formatCode="0.00">
                        <c:v>20</c:v>
                      </c:pt>
                      <c:pt idx="58" formatCode="0.00">
                        <c:v>20</c:v>
                      </c:pt>
                      <c:pt idx="59" formatCode="0.00">
                        <c:v>20</c:v>
                      </c:pt>
                      <c:pt idx="60" formatCode="0.00">
                        <c:v>20</c:v>
                      </c:pt>
                      <c:pt idx="61" formatCode="0.00">
                        <c:v>20</c:v>
                      </c:pt>
                      <c:pt idx="62" formatCode="0.00">
                        <c:v>20</c:v>
                      </c:pt>
                      <c:pt idx="63" formatCode="0.00">
                        <c:v>20</c:v>
                      </c:pt>
                      <c:pt idx="64" formatCode="0.00">
                        <c:v>20</c:v>
                      </c:pt>
                      <c:pt idx="65" formatCode="0.00">
                        <c:v>20</c:v>
                      </c:pt>
                      <c:pt idx="66" formatCode="0.00">
                        <c:v>20</c:v>
                      </c:pt>
                      <c:pt idx="67" formatCode="0.00">
                        <c:v>20</c:v>
                      </c:pt>
                      <c:pt idx="68" formatCode="0.00">
                        <c:v>20</c:v>
                      </c:pt>
                      <c:pt idx="69" formatCode="0.00">
                        <c:v>20</c:v>
                      </c:pt>
                      <c:pt idx="70" formatCode="0.00">
                        <c:v>20</c:v>
                      </c:pt>
                      <c:pt idx="71" formatCode="0.00">
                        <c:v>20</c:v>
                      </c:pt>
                      <c:pt idx="72" formatCode="0.00">
                        <c:v>20</c:v>
                      </c:pt>
                      <c:pt idx="73" formatCode="0.00">
                        <c:v>20</c:v>
                      </c:pt>
                      <c:pt idx="74" formatCode="0.00">
                        <c:v>20</c:v>
                      </c:pt>
                      <c:pt idx="75" formatCode="0.00">
                        <c:v>20</c:v>
                      </c:pt>
                      <c:pt idx="76" formatCode="0.00">
                        <c:v>20</c:v>
                      </c:pt>
                      <c:pt idx="77" formatCode="0.00">
                        <c:v>20</c:v>
                      </c:pt>
                    </c:numCache>
                  </c:numRef>
                </c:xVal>
                <c:yVal>
                  <c:numRef>
                    <c:extLst xmlns:c15="http://schemas.microsoft.com/office/drawing/2012/chart">
                      <c:ext xmlns:c15="http://schemas.microsoft.com/office/drawing/2012/chart" uri="{02D57815-91ED-43cb-92C2-25804820EDAC}">
                        <c15:formulaRef>
                          <c15:sqref>Sheet1!$H$2:$H$256</c15:sqref>
                        </c15:formulaRef>
                      </c:ext>
                    </c:extLst>
                    <c:numCache>
                      <c:formatCode>General</c:formatCode>
                      <c:ptCount val="255"/>
                      <c:pt idx="159">
                        <c:v>1</c:v>
                      </c:pt>
                      <c:pt idx="160">
                        <c:v>2</c:v>
                      </c:pt>
                      <c:pt idx="161">
                        <c:v>3</c:v>
                      </c:pt>
                      <c:pt idx="162">
                        <c:v>4</c:v>
                      </c:pt>
                      <c:pt idx="163">
                        <c:v>5</c:v>
                      </c:pt>
                      <c:pt idx="164">
                        <c:v>6</c:v>
                      </c:pt>
                      <c:pt idx="165">
                        <c:v>7</c:v>
                      </c:pt>
                      <c:pt idx="166">
                        <c:v>8</c:v>
                      </c:pt>
                      <c:pt idx="167">
                        <c:v>9</c:v>
                      </c:pt>
                      <c:pt idx="168">
                        <c:v>10</c:v>
                      </c:pt>
                      <c:pt idx="169">
                        <c:v>11</c:v>
                      </c:pt>
                      <c:pt idx="170">
                        <c:v>12</c:v>
                      </c:pt>
                      <c:pt idx="171">
                        <c:v>13</c:v>
                      </c:pt>
                      <c:pt idx="172">
                        <c:v>14</c:v>
                      </c:pt>
                      <c:pt idx="173">
                        <c:v>15</c:v>
                      </c:pt>
                      <c:pt idx="174">
                        <c:v>16</c:v>
                      </c:pt>
                      <c:pt idx="175">
                        <c:v>17</c:v>
                      </c:pt>
                      <c:pt idx="176">
                        <c:v>18</c:v>
                      </c:pt>
                      <c:pt idx="177">
                        <c:v>19</c:v>
                      </c:pt>
                      <c:pt idx="178">
                        <c:v>20</c:v>
                      </c:pt>
                      <c:pt idx="179">
                        <c:v>21</c:v>
                      </c:pt>
                    </c:numCache>
                  </c:numRef>
                </c:yVal>
                <c:smooth val="0"/>
                <c:extLst xmlns:c15="http://schemas.microsoft.com/office/drawing/2012/chart">
                  <c:ext xmlns:c16="http://schemas.microsoft.com/office/drawing/2014/chart" uri="{C3380CC4-5D6E-409C-BE32-E72D297353CC}">
                    <c16:uniqueId val="{00000007-7D8F-49F1-A5F1-802FD5B109AA}"/>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Sheet1!$I$1</c15:sqref>
                        </c15:formulaRef>
                      </c:ext>
                    </c:extLst>
                    <c:strCache>
                      <c:ptCount val="1"/>
                      <c:pt idx="0">
                        <c:v>joon 6</c:v>
                      </c:pt>
                    </c:strCache>
                  </c:strRef>
                </c:tx>
                <c:spPr>
                  <a:ln>
                    <a:solidFill>
                      <a:schemeClr val="accent3"/>
                    </a:solidFill>
                  </a:ln>
                </c:spPr>
                <c:marker>
                  <c:symbol val="circle"/>
                  <c:size val="10"/>
                  <c:spPr>
                    <a:solidFill>
                      <a:schemeClr val="accent3"/>
                    </a:solidFill>
                    <a:ln>
                      <a:solidFill>
                        <a:schemeClr val="accent3"/>
                      </a:solidFill>
                    </a:ln>
                  </c:spPr>
                </c:marker>
                <c:dLbls>
                  <c:delete val="1"/>
                </c:dLbls>
                <c:xVal>
                  <c:numRef>
                    <c:extLst xmlns:c15="http://schemas.microsoft.com/office/drawing/2012/chart">
                      <c:ext xmlns:c15="http://schemas.microsoft.com/office/drawing/2012/chart" uri="{02D57815-91ED-43cb-92C2-25804820EDAC}">
                        <c15:formulaRef>
                          <c15:sqref>Sheet1!$B$2:$B$256</c15:sqref>
                        </c15:formulaRef>
                      </c:ext>
                    </c:extLst>
                    <c:numCache>
                      <c:formatCode>General</c:formatCode>
                      <c:ptCount val="255"/>
                      <c:pt idx="0">
                        <c:v>20</c:v>
                      </c:pt>
                      <c:pt idx="2">
                        <c:v>27</c:v>
                      </c:pt>
                      <c:pt idx="3">
                        <c:v>26</c:v>
                      </c:pt>
                      <c:pt idx="4">
                        <c:v>19</c:v>
                      </c:pt>
                      <c:pt idx="5">
                        <c:v>18</c:v>
                      </c:pt>
                      <c:pt idx="6">
                        <c:v>20</c:v>
                      </c:pt>
                      <c:pt idx="7">
                        <c:v>14</c:v>
                      </c:pt>
                      <c:pt idx="9">
                        <c:v>29</c:v>
                      </c:pt>
                      <c:pt idx="10">
                        <c:v>19</c:v>
                      </c:pt>
                      <c:pt idx="12">
                        <c:v>24</c:v>
                      </c:pt>
                      <c:pt idx="13">
                        <c:v>15</c:v>
                      </c:pt>
                      <c:pt idx="15">
                        <c:v>19</c:v>
                      </c:pt>
                      <c:pt idx="16">
                        <c:v>22</c:v>
                      </c:pt>
                      <c:pt idx="18">
                        <c:v>24</c:v>
                      </c:pt>
                      <c:pt idx="19">
                        <c:v>19</c:v>
                      </c:pt>
                      <c:pt idx="20">
                        <c:v>20</c:v>
                      </c:pt>
                      <c:pt idx="21">
                        <c:v>15</c:v>
                      </c:pt>
                      <c:pt idx="23">
                        <c:v>19</c:v>
                      </c:pt>
                      <c:pt idx="24">
                        <c:v>20</c:v>
                      </c:pt>
                      <c:pt idx="25">
                        <c:v>25</c:v>
                      </c:pt>
                      <c:pt idx="26">
                        <c:v>21</c:v>
                      </c:pt>
                      <c:pt idx="27">
                        <c:v>19</c:v>
                      </c:pt>
                      <c:pt idx="29">
                        <c:v>21</c:v>
                      </c:pt>
                      <c:pt idx="30">
                        <c:v>22</c:v>
                      </c:pt>
                      <c:pt idx="31">
                        <c:v>23</c:v>
                      </c:pt>
                      <c:pt idx="32">
                        <c:v>17</c:v>
                      </c:pt>
                      <c:pt idx="33" formatCode="0.00">
                        <c:v>20</c:v>
                      </c:pt>
                      <c:pt idx="34" formatCode="0.00">
                        <c:v>20</c:v>
                      </c:pt>
                      <c:pt idx="35" formatCode="0.00">
                        <c:v>20</c:v>
                      </c:pt>
                      <c:pt idx="36" formatCode="0.00">
                        <c:v>20</c:v>
                      </c:pt>
                      <c:pt idx="37" formatCode="0.00">
                        <c:v>20</c:v>
                      </c:pt>
                      <c:pt idx="38" formatCode="0.00">
                        <c:v>20</c:v>
                      </c:pt>
                      <c:pt idx="39" formatCode="0.00">
                        <c:v>20</c:v>
                      </c:pt>
                      <c:pt idx="40" formatCode="0.00">
                        <c:v>20</c:v>
                      </c:pt>
                      <c:pt idx="41" formatCode="0.00">
                        <c:v>20</c:v>
                      </c:pt>
                      <c:pt idx="42" formatCode="0.00">
                        <c:v>20</c:v>
                      </c:pt>
                      <c:pt idx="43" formatCode="0.00">
                        <c:v>20</c:v>
                      </c:pt>
                      <c:pt idx="44" formatCode="0.00">
                        <c:v>20</c:v>
                      </c:pt>
                      <c:pt idx="45" formatCode="0.00">
                        <c:v>20</c:v>
                      </c:pt>
                      <c:pt idx="46" formatCode="0.00">
                        <c:v>20</c:v>
                      </c:pt>
                      <c:pt idx="47" formatCode="0.00">
                        <c:v>20</c:v>
                      </c:pt>
                      <c:pt idx="48" formatCode="0.00">
                        <c:v>20</c:v>
                      </c:pt>
                      <c:pt idx="49" formatCode="0.00">
                        <c:v>20</c:v>
                      </c:pt>
                      <c:pt idx="50" formatCode="0.00">
                        <c:v>20</c:v>
                      </c:pt>
                      <c:pt idx="51" formatCode="0.00">
                        <c:v>20</c:v>
                      </c:pt>
                      <c:pt idx="52" formatCode="0.00">
                        <c:v>20</c:v>
                      </c:pt>
                      <c:pt idx="53" formatCode="0.00">
                        <c:v>20</c:v>
                      </c:pt>
                      <c:pt idx="54" formatCode="0.00">
                        <c:v>20</c:v>
                      </c:pt>
                      <c:pt idx="55" formatCode="0.00">
                        <c:v>20</c:v>
                      </c:pt>
                      <c:pt idx="56" formatCode="0.00">
                        <c:v>20</c:v>
                      </c:pt>
                      <c:pt idx="57" formatCode="0.00">
                        <c:v>20</c:v>
                      </c:pt>
                      <c:pt idx="58" formatCode="0.00">
                        <c:v>20</c:v>
                      </c:pt>
                      <c:pt idx="59" formatCode="0.00">
                        <c:v>20</c:v>
                      </c:pt>
                      <c:pt idx="60" formatCode="0.00">
                        <c:v>20</c:v>
                      </c:pt>
                      <c:pt idx="61" formatCode="0.00">
                        <c:v>20</c:v>
                      </c:pt>
                      <c:pt idx="62" formatCode="0.00">
                        <c:v>20</c:v>
                      </c:pt>
                      <c:pt idx="63" formatCode="0.00">
                        <c:v>20</c:v>
                      </c:pt>
                      <c:pt idx="64" formatCode="0.00">
                        <c:v>20</c:v>
                      </c:pt>
                      <c:pt idx="65" formatCode="0.00">
                        <c:v>20</c:v>
                      </c:pt>
                      <c:pt idx="66" formatCode="0.00">
                        <c:v>20</c:v>
                      </c:pt>
                      <c:pt idx="67" formatCode="0.00">
                        <c:v>20</c:v>
                      </c:pt>
                      <c:pt idx="68" formatCode="0.00">
                        <c:v>20</c:v>
                      </c:pt>
                      <c:pt idx="69" formatCode="0.00">
                        <c:v>20</c:v>
                      </c:pt>
                      <c:pt idx="70" formatCode="0.00">
                        <c:v>20</c:v>
                      </c:pt>
                      <c:pt idx="71" formatCode="0.00">
                        <c:v>20</c:v>
                      </c:pt>
                      <c:pt idx="72" formatCode="0.00">
                        <c:v>20</c:v>
                      </c:pt>
                      <c:pt idx="73" formatCode="0.00">
                        <c:v>20</c:v>
                      </c:pt>
                      <c:pt idx="74" formatCode="0.00">
                        <c:v>20</c:v>
                      </c:pt>
                      <c:pt idx="75" formatCode="0.00">
                        <c:v>20</c:v>
                      </c:pt>
                      <c:pt idx="76" formatCode="0.00">
                        <c:v>20</c:v>
                      </c:pt>
                      <c:pt idx="77" formatCode="0.00">
                        <c:v>20</c:v>
                      </c:pt>
                    </c:numCache>
                  </c:numRef>
                </c:xVal>
                <c:yVal>
                  <c:numRef>
                    <c:extLst xmlns:c15="http://schemas.microsoft.com/office/drawing/2012/chart">
                      <c:ext xmlns:c15="http://schemas.microsoft.com/office/drawing/2012/chart" uri="{02D57815-91ED-43cb-92C2-25804820EDAC}">
                        <c15:formulaRef>
                          <c15:sqref>Sheet1!$I$2:$I$256</c15:sqref>
                        </c15:formulaRef>
                      </c:ext>
                    </c:extLst>
                    <c:numCache>
                      <c:formatCode>General</c:formatCode>
                      <c:ptCount val="255"/>
                      <c:pt idx="180">
                        <c:v>1</c:v>
                      </c:pt>
                      <c:pt idx="181">
                        <c:v>2</c:v>
                      </c:pt>
                      <c:pt idx="182">
                        <c:v>3</c:v>
                      </c:pt>
                      <c:pt idx="183">
                        <c:v>4</c:v>
                      </c:pt>
                      <c:pt idx="184">
                        <c:v>5</c:v>
                      </c:pt>
                      <c:pt idx="185">
                        <c:v>6</c:v>
                      </c:pt>
                      <c:pt idx="186">
                        <c:v>7</c:v>
                      </c:pt>
                      <c:pt idx="187">
                        <c:v>8</c:v>
                      </c:pt>
                      <c:pt idx="188">
                        <c:v>9</c:v>
                      </c:pt>
                      <c:pt idx="189">
                        <c:v>10</c:v>
                      </c:pt>
                      <c:pt idx="190">
                        <c:v>11</c:v>
                      </c:pt>
                      <c:pt idx="191">
                        <c:v>12</c:v>
                      </c:pt>
                      <c:pt idx="192">
                        <c:v>13</c:v>
                      </c:pt>
                      <c:pt idx="193">
                        <c:v>14</c:v>
                      </c:pt>
                      <c:pt idx="194">
                        <c:v>15</c:v>
                      </c:pt>
                      <c:pt idx="195">
                        <c:v>16</c:v>
                      </c:pt>
                      <c:pt idx="196">
                        <c:v>17</c:v>
                      </c:pt>
                      <c:pt idx="197">
                        <c:v>18</c:v>
                      </c:pt>
                      <c:pt idx="198">
                        <c:v>19</c:v>
                      </c:pt>
                      <c:pt idx="199">
                        <c:v>20</c:v>
                      </c:pt>
                      <c:pt idx="200">
                        <c:v>21</c:v>
                      </c:pt>
                    </c:numCache>
                  </c:numRef>
                </c:yVal>
                <c:smooth val="0"/>
                <c:extLst xmlns:c15="http://schemas.microsoft.com/office/drawing/2012/chart">
                  <c:ext xmlns:c16="http://schemas.microsoft.com/office/drawing/2014/chart" uri="{C3380CC4-5D6E-409C-BE32-E72D297353CC}">
                    <c16:uniqueId val="{00000008-7D8F-49F1-A5F1-802FD5B109AA}"/>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Sheet1!$J$1</c15:sqref>
                        </c15:formulaRef>
                      </c:ext>
                    </c:extLst>
                    <c:strCache>
                      <c:ptCount val="1"/>
                      <c:pt idx="0">
                        <c:v>joon 7</c:v>
                      </c:pt>
                    </c:strCache>
                  </c:strRef>
                </c:tx>
                <c:spPr>
                  <a:ln>
                    <a:solidFill>
                      <a:schemeClr val="tx2"/>
                    </a:solidFill>
                  </a:ln>
                </c:spPr>
                <c:marker>
                  <c:symbol val="circle"/>
                  <c:size val="10"/>
                  <c:spPr>
                    <a:solidFill>
                      <a:schemeClr val="tx2"/>
                    </a:solidFill>
                    <a:ln>
                      <a:solidFill>
                        <a:schemeClr val="tx2"/>
                      </a:solidFill>
                    </a:ln>
                  </c:spPr>
                </c:marker>
                <c:dLbls>
                  <c:delete val="1"/>
                </c:dLbls>
                <c:xVal>
                  <c:numRef>
                    <c:extLst xmlns:c15="http://schemas.microsoft.com/office/drawing/2012/chart">
                      <c:ext xmlns:c15="http://schemas.microsoft.com/office/drawing/2012/chart" uri="{02D57815-91ED-43cb-92C2-25804820EDAC}">
                        <c15:formulaRef>
                          <c15:sqref>Sheet1!$B$2:$B$256</c15:sqref>
                        </c15:formulaRef>
                      </c:ext>
                    </c:extLst>
                    <c:numCache>
                      <c:formatCode>General</c:formatCode>
                      <c:ptCount val="255"/>
                      <c:pt idx="0">
                        <c:v>20</c:v>
                      </c:pt>
                      <c:pt idx="2">
                        <c:v>27</c:v>
                      </c:pt>
                      <c:pt idx="3">
                        <c:v>26</c:v>
                      </c:pt>
                      <c:pt idx="4">
                        <c:v>19</c:v>
                      </c:pt>
                      <c:pt idx="5">
                        <c:v>18</c:v>
                      </c:pt>
                      <c:pt idx="6">
                        <c:v>20</c:v>
                      </c:pt>
                      <c:pt idx="7">
                        <c:v>14</c:v>
                      </c:pt>
                      <c:pt idx="9">
                        <c:v>29</c:v>
                      </c:pt>
                      <c:pt idx="10">
                        <c:v>19</c:v>
                      </c:pt>
                      <c:pt idx="12">
                        <c:v>24</c:v>
                      </c:pt>
                      <c:pt idx="13">
                        <c:v>15</c:v>
                      </c:pt>
                      <c:pt idx="15">
                        <c:v>19</c:v>
                      </c:pt>
                      <c:pt idx="16">
                        <c:v>22</c:v>
                      </c:pt>
                      <c:pt idx="18">
                        <c:v>24</c:v>
                      </c:pt>
                      <c:pt idx="19">
                        <c:v>19</c:v>
                      </c:pt>
                      <c:pt idx="20">
                        <c:v>20</c:v>
                      </c:pt>
                      <c:pt idx="21">
                        <c:v>15</c:v>
                      </c:pt>
                      <c:pt idx="23">
                        <c:v>19</c:v>
                      </c:pt>
                      <c:pt idx="24">
                        <c:v>20</c:v>
                      </c:pt>
                      <c:pt idx="25">
                        <c:v>25</c:v>
                      </c:pt>
                      <c:pt idx="26">
                        <c:v>21</c:v>
                      </c:pt>
                      <c:pt idx="27">
                        <c:v>19</c:v>
                      </c:pt>
                      <c:pt idx="29">
                        <c:v>21</c:v>
                      </c:pt>
                      <c:pt idx="30">
                        <c:v>22</c:v>
                      </c:pt>
                      <c:pt idx="31">
                        <c:v>23</c:v>
                      </c:pt>
                      <c:pt idx="32">
                        <c:v>17</c:v>
                      </c:pt>
                      <c:pt idx="33" formatCode="0.00">
                        <c:v>20</c:v>
                      </c:pt>
                      <c:pt idx="34" formatCode="0.00">
                        <c:v>20</c:v>
                      </c:pt>
                      <c:pt idx="35" formatCode="0.00">
                        <c:v>20</c:v>
                      </c:pt>
                      <c:pt idx="36" formatCode="0.00">
                        <c:v>20</c:v>
                      </c:pt>
                      <c:pt idx="37" formatCode="0.00">
                        <c:v>20</c:v>
                      </c:pt>
                      <c:pt idx="38" formatCode="0.00">
                        <c:v>20</c:v>
                      </c:pt>
                      <c:pt idx="39" formatCode="0.00">
                        <c:v>20</c:v>
                      </c:pt>
                      <c:pt idx="40" formatCode="0.00">
                        <c:v>20</c:v>
                      </c:pt>
                      <c:pt idx="41" formatCode="0.00">
                        <c:v>20</c:v>
                      </c:pt>
                      <c:pt idx="42" formatCode="0.00">
                        <c:v>20</c:v>
                      </c:pt>
                      <c:pt idx="43" formatCode="0.00">
                        <c:v>20</c:v>
                      </c:pt>
                      <c:pt idx="44" formatCode="0.00">
                        <c:v>20</c:v>
                      </c:pt>
                      <c:pt idx="45" formatCode="0.00">
                        <c:v>20</c:v>
                      </c:pt>
                      <c:pt idx="46" formatCode="0.00">
                        <c:v>20</c:v>
                      </c:pt>
                      <c:pt idx="47" formatCode="0.00">
                        <c:v>20</c:v>
                      </c:pt>
                      <c:pt idx="48" formatCode="0.00">
                        <c:v>20</c:v>
                      </c:pt>
                      <c:pt idx="49" formatCode="0.00">
                        <c:v>20</c:v>
                      </c:pt>
                      <c:pt idx="50" formatCode="0.00">
                        <c:v>20</c:v>
                      </c:pt>
                      <c:pt idx="51" formatCode="0.00">
                        <c:v>20</c:v>
                      </c:pt>
                      <c:pt idx="52" formatCode="0.00">
                        <c:v>20</c:v>
                      </c:pt>
                      <c:pt idx="53" formatCode="0.00">
                        <c:v>20</c:v>
                      </c:pt>
                      <c:pt idx="54" formatCode="0.00">
                        <c:v>20</c:v>
                      </c:pt>
                      <c:pt idx="55" formatCode="0.00">
                        <c:v>20</c:v>
                      </c:pt>
                      <c:pt idx="56" formatCode="0.00">
                        <c:v>20</c:v>
                      </c:pt>
                      <c:pt idx="57" formatCode="0.00">
                        <c:v>20</c:v>
                      </c:pt>
                      <c:pt idx="58" formatCode="0.00">
                        <c:v>20</c:v>
                      </c:pt>
                      <c:pt idx="59" formatCode="0.00">
                        <c:v>20</c:v>
                      </c:pt>
                      <c:pt idx="60" formatCode="0.00">
                        <c:v>20</c:v>
                      </c:pt>
                      <c:pt idx="61" formatCode="0.00">
                        <c:v>20</c:v>
                      </c:pt>
                      <c:pt idx="62" formatCode="0.00">
                        <c:v>20</c:v>
                      </c:pt>
                      <c:pt idx="63" formatCode="0.00">
                        <c:v>20</c:v>
                      </c:pt>
                      <c:pt idx="64" formatCode="0.00">
                        <c:v>20</c:v>
                      </c:pt>
                      <c:pt idx="65" formatCode="0.00">
                        <c:v>20</c:v>
                      </c:pt>
                      <c:pt idx="66" formatCode="0.00">
                        <c:v>20</c:v>
                      </c:pt>
                      <c:pt idx="67" formatCode="0.00">
                        <c:v>20</c:v>
                      </c:pt>
                      <c:pt idx="68" formatCode="0.00">
                        <c:v>20</c:v>
                      </c:pt>
                      <c:pt idx="69" formatCode="0.00">
                        <c:v>20</c:v>
                      </c:pt>
                      <c:pt idx="70" formatCode="0.00">
                        <c:v>20</c:v>
                      </c:pt>
                      <c:pt idx="71" formatCode="0.00">
                        <c:v>20</c:v>
                      </c:pt>
                      <c:pt idx="72" formatCode="0.00">
                        <c:v>20</c:v>
                      </c:pt>
                      <c:pt idx="73" formatCode="0.00">
                        <c:v>20</c:v>
                      </c:pt>
                      <c:pt idx="74" formatCode="0.00">
                        <c:v>20</c:v>
                      </c:pt>
                      <c:pt idx="75" formatCode="0.00">
                        <c:v>20</c:v>
                      </c:pt>
                      <c:pt idx="76" formatCode="0.00">
                        <c:v>20</c:v>
                      </c:pt>
                      <c:pt idx="77" formatCode="0.00">
                        <c:v>20</c:v>
                      </c:pt>
                    </c:numCache>
                  </c:numRef>
                </c:xVal>
                <c:yVal>
                  <c:numRef>
                    <c:extLst xmlns:c15="http://schemas.microsoft.com/office/drawing/2012/chart">
                      <c:ext xmlns:c15="http://schemas.microsoft.com/office/drawing/2012/chart" uri="{02D57815-91ED-43cb-92C2-25804820EDAC}">
                        <c15:formulaRef>
                          <c15:sqref>Sheet1!$J$2:$J$256</c15:sqref>
                        </c15:formulaRef>
                      </c:ext>
                    </c:extLst>
                    <c:numCache>
                      <c:formatCode>General</c:formatCode>
                      <c:ptCount val="255"/>
                      <c:pt idx="201">
                        <c:v>1</c:v>
                      </c:pt>
                      <c:pt idx="202">
                        <c:v>2</c:v>
                      </c:pt>
                      <c:pt idx="203">
                        <c:v>3</c:v>
                      </c:pt>
                      <c:pt idx="204">
                        <c:v>4</c:v>
                      </c:pt>
                      <c:pt idx="205">
                        <c:v>5</c:v>
                      </c:pt>
                      <c:pt idx="206">
                        <c:v>6</c:v>
                      </c:pt>
                      <c:pt idx="207">
                        <c:v>7</c:v>
                      </c:pt>
                      <c:pt idx="208">
                        <c:v>8</c:v>
                      </c:pt>
                      <c:pt idx="209">
                        <c:v>9</c:v>
                      </c:pt>
                      <c:pt idx="210">
                        <c:v>10</c:v>
                      </c:pt>
                      <c:pt idx="211">
                        <c:v>11</c:v>
                      </c:pt>
                      <c:pt idx="212">
                        <c:v>12</c:v>
                      </c:pt>
                      <c:pt idx="213">
                        <c:v>13</c:v>
                      </c:pt>
                      <c:pt idx="214">
                        <c:v>14</c:v>
                      </c:pt>
                      <c:pt idx="215">
                        <c:v>15</c:v>
                      </c:pt>
                      <c:pt idx="216">
                        <c:v>16</c:v>
                      </c:pt>
                      <c:pt idx="217">
                        <c:v>17</c:v>
                      </c:pt>
                      <c:pt idx="218">
                        <c:v>18</c:v>
                      </c:pt>
                      <c:pt idx="219">
                        <c:v>19</c:v>
                      </c:pt>
                      <c:pt idx="220">
                        <c:v>20</c:v>
                      </c:pt>
                      <c:pt idx="221">
                        <c:v>21</c:v>
                      </c:pt>
                    </c:numCache>
                  </c:numRef>
                </c:yVal>
                <c:smooth val="0"/>
                <c:extLst xmlns:c15="http://schemas.microsoft.com/office/drawing/2012/chart">
                  <c:ext xmlns:c16="http://schemas.microsoft.com/office/drawing/2014/chart" uri="{C3380CC4-5D6E-409C-BE32-E72D297353CC}">
                    <c16:uniqueId val="{00000009-7D8F-49F1-A5F1-802FD5B109AA}"/>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Sheet1!$K$1</c15:sqref>
                        </c15:formulaRef>
                      </c:ext>
                    </c:extLst>
                    <c:strCache>
                      <c:ptCount val="1"/>
                      <c:pt idx="0">
                        <c:v>joon 8</c:v>
                      </c:pt>
                    </c:strCache>
                  </c:strRef>
                </c:tx>
                <c:spPr>
                  <a:ln>
                    <a:solidFill>
                      <a:srgbClr val="131C6B"/>
                    </a:solidFill>
                  </a:ln>
                </c:spPr>
                <c:marker>
                  <c:symbol val="circle"/>
                  <c:size val="10"/>
                  <c:spPr>
                    <a:solidFill>
                      <a:srgbClr val="131C6B"/>
                    </a:solidFill>
                    <a:ln>
                      <a:solidFill>
                        <a:srgbClr val="131C6B"/>
                      </a:solidFill>
                    </a:ln>
                  </c:spPr>
                </c:marker>
                <c:dLbls>
                  <c:delete val="1"/>
                </c:dLbls>
                <c:xVal>
                  <c:numRef>
                    <c:extLst xmlns:c15="http://schemas.microsoft.com/office/drawing/2012/chart">
                      <c:ext xmlns:c15="http://schemas.microsoft.com/office/drawing/2012/chart" uri="{02D57815-91ED-43cb-92C2-25804820EDAC}">
                        <c15:formulaRef>
                          <c15:sqref>Sheet1!$B$2:$B$256</c15:sqref>
                        </c15:formulaRef>
                      </c:ext>
                    </c:extLst>
                    <c:numCache>
                      <c:formatCode>General</c:formatCode>
                      <c:ptCount val="255"/>
                      <c:pt idx="0">
                        <c:v>20</c:v>
                      </c:pt>
                      <c:pt idx="2">
                        <c:v>27</c:v>
                      </c:pt>
                      <c:pt idx="3">
                        <c:v>26</c:v>
                      </c:pt>
                      <c:pt idx="4">
                        <c:v>19</c:v>
                      </c:pt>
                      <c:pt idx="5">
                        <c:v>18</c:v>
                      </c:pt>
                      <c:pt idx="6">
                        <c:v>20</c:v>
                      </c:pt>
                      <c:pt idx="7">
                        <c:v>14</c:v>
                      </c:pt>
                      <c:pt idx="9">
                        <c:v>29</c:v>
                      </c:pt>
                      <c:pt idx="10">
                        <c:v>19</c:v>
                      </c:pt>
                      <c:pt idx="12">
                        <c:v>24</c:v>
                      </c:pt>
                      <c:pt idx="13">
                        <c:v>15</c:v>
                      </c:pt>
                      <c:pt idx="15">
                        <c:v>19</c:v>
                      </c:pt>
                      <c:pt idx="16">
                        <c:v>22</c:v>
                      </c:pt>
                      <c:pt idx="18">
                        <c:v>24</c:v>
                      </c:pt>
                      <c:pt idx="19">
                        <c:v>19</c:v>
                      </c:pt>
                      <c:pt idx="20">
                        <c:v>20</c:v>
                      </c:pt>
                      <c:pt idx="21">
                        <c:v>15</c:v>
                      </c:pt>
                      <c:pt idx="23">
                        <c:v>19</c:v>
                      </c:pt>
                      <c:pt idx="24">
                        <c:v>20</c:v>
                      </c:pt>
                      <c:pt idx="25">
                        <c:v>25</c:v>
                      </c:pt>
                      <c:pt idx="26">
                        <c:v>21</c:v>
                      </c:pt>
                      <c:pt idx="27">
                        <c:v>19</c:v>
                      </c:pt>
                      <c:pt idx="29">
                        <c:v>21</c:v>
                      </c:pt>
                      <c:pt idx="30">
                        <c:v>22</c:v>
                      </c:pt>
                      <c:pt idx="31">
                        <c:v>23</c:v>
                      </c:pt>
                      <c:pt idx="32">
                        <c:v>17</c:v>
                      </c:pt>
                      <c:pt idx="33" formatCode="0.00">
                        <c:v>20</c:v>
                      </c:pt>
                      <c:pt idx="34" formatCode="0.00">
                        <c:v>20</c:v>
                      </c:pt>
                      <c:pt idx="35" formatCode="0.00">
                        <c:v>20</c:v>
                      </c:pt>
                      <c:pt idx="36" formatCode="0.00">
                        <c:v>20</c:v>
                      </c:pt>
                      <c:pt idx="37" formatCode="0.00">
                        <c:v>20</c:v>
                      </c:pt>
                      <c:pt idx="38" formatCode="0.00">
                        <c:v>20</c:v>
                      </c:pt>
                      <c:pt idx="39" formatCode="0.00">
                        <c:v>20</c:v>
                      </c:pt>
                      <c:pt idx="40" formatCode="0.00">
                        <c:v>20</c:v>
                      </c:pt>
                      <c:pt idx="41" formatCode="0.00">
                        <c:v>20</c:v>
                      </c:pt>
                      <c:pt idx="42" formatCode="0.00">
                        <c:v>20</c:v>
                      </c:pt>
                      <c:pt idx="43" formatCode="0.00">
                        <c:v>20</c:v>
                      </c:pt>
                      <c:pt idx="44" formatCode="0.00">
                        <c:v>20</c:v>
                      </c:pt>
                      <c:pt idx="45" formatCode="0.00">
                        <c:v>20</c:v>
                      </c:pt>
                      <c:pt idx="46" formatCode="0.00">
                        <c:v>20</c:v>
                      </c:pt>
                      <c:pt idx="47" formatCode="0.00">
                        <c:v>20</c:v>
                      </c:pt>
                      <c:pt idx="48" formatCode="0.00">
                        <c:v>20</c:v>
                      </c:pt>
                      <c:pt idx="49" formatCode="0.00">
                        <c:v>20</c:v>
                      </c:pt>
                      <c:pt idx="50" formatCode="0.00">
                        <c:v>20</c:v>
                      </c:pt>
                      <c:pt idx="51" formatCode="0.00">
                        <c:v>20</c:v>
                      </c:pt>
                      <c:pt idx="52" formatCode="0.00">
                        <c:v>20</c:v>
                      </c:pt>
                      <c:pt idx="53" formatCode="0.00">
                        <c:v>20</c:v>
                      </c:pt>
                      <c:pt idx="54" formatCode="0.00">
                        <c:v>20</c:v>
                      </c:pt>
                      <c:pt idx="55" formatCode="0.00">
                        <c:v>20</c:v>
                      </c:pt>
                      <c:pt idx="56" formatCode="0.00">
                        <c:v>20</c:v>
                      </c:pt>
                      <c:pt idx="57" formatCode="0.00">
                        <c:v>20</c:v>
                      </c:pt>
                      <c:pt idx="58" formatCode="0.00">
                        <c:v>20</c:v>
                      </c:pt>
                      <c:pt idx="59" formatCode="0.00">
                        <c:v>20</c:v>
                      </c:pt>
                      <c:pt idx="60" formatCode="0.00">
                        <c:v>20</c:v>
                      </c:pt>
                      <c:pt idx="61" formatCode="0.00">
                        <c:v>20</c:v>
                      </c:pt>
                      <c:pt idx="62" formatCode="0.00">
                        <c:v>20</c:v>
                      </c:pt>
                      <c:pt idx="63" formatCode="0.00">
                        <c:v>20</c:v>
                      </c:pt>
                      <c:pt idx="64" formatCode="0.00">
                        <c:v>20</c:v>
                      </c:pt>
                      <c:pt idx="65" formatCode="0.00">
                        <c:v>20</c:v>
                      </c:pt>
                      <c:pt idx="66" formatCode="0.00">
                        <c:v>20</c:v>
                      </c:pt>
                      <c:pt idx="67" formatCode="0.00">
                        <c:v>20</c:v>
                      </c:pt>
                      <c:pt idx="68" formatCode="0.00">
                        <c:v>20</c:v>
                      </c:pt>
                      <c:pt idx="69" formatCode="0.00">
                        <c:v>20</c:v>
                      </c:pt>
                      <c:pt idx="70" formatCode="0.00">
                        <c:v>20</c:v>
                      </c:pt>
                      <c:pt idx="71" formatCode="0.00">
                        <c:v>20</c:v>
                      </c:pt>
                      <c:pt idx="72" formatCode="0.00">
                        <c:v>20</c:v>
                      </c:pt>
                      <c:pt idx="73" formatCode="0.00">
                        <c:v>20</c:v>
                      </c:pt>
                      <c:pt idx="74" formatCode="0.00">
                        <c:v>20</c:v>
                      </c:pt>
                      <c:pt idx="75" formatCode="0.00">
                        <c:v>20</c:v>
                      </c:pt>
                      <c:pt idx="76" formatCode="0.00">
                        <c:v>20</c:v>
                      </c:pt>
                      <c:pt idx="77" formatCode="0.00">
                        <c:v>20</c:v>
                      </c:pt>
                    </c:numCache>
                  </c:numRef>
                </c:xVal>
                <c:yVal>
                  <c:numRef>
                    <c:extLst xmlns:c15="http://schemas.microsoft.com/office/drawing/2012/chart">
                      <c:ext xmlns:c15="http://schemas.microsoft.com/office/drawing/2012/chart" uri="{02D57815-91ED-43cb-92C2-25804820EDAC}">
                        <c15:formulaRef>
                          <c15:sqref>Sheet1!$K$2:$K$256</c15:sqref>
                        </c15:formulaRef>
                      </c:ext>
                    </c:extLst>
                    <c:numCache>
                      <c:formatCode>General</c:formatCode>
                      <c:ptCount val="255"/>
                      <c:pt idx="222">
                        <c:v>1</c:v>
                      </c:pt>
                      <c:pt idx="223">
                        <c:v>2</c:v>
                      </c:pt>
                      <c:pt idx="224">
                        <c:v>3</c:v>
                      </c:pt>
                      <c:pt idx="225">
                        <c:v>4</c:v>
                      </c:pt>
                      <c:pt idx="226">
                        <c:v>5</c:v>
                      </c:pt>
                      <c:pt idx="227">
                        <c:v>6</c:v>
                      </c:pt>
                      <c:pt idx="228">
                        <c:v>7</c:v>
                      </c:pt>
                      <c:pt idx="229">
                        <c:v>8</c:v>
                      </c:pt>
                      <c:pt idx="230">
                        <c:v>9</c:v>
                      </c:pt>
                      <c:pt idx="231">
                        <c:v>10</c:v>
                      </c:pt>
                      <c:pt idx="232">
                        <c:v>11</c:v>
                      </c:pt>
                      <c:pt idx="233">
                        <c:v>12</c:v>
                      </c:pt>
                      <c:pt idx="234">
                        <c:v>13</c:v>
                      </c:pt>
                      <c:pt idx="235">
                        <c:v>14</c:v>
                      </c:pt>
                      <c:pt idx="236">
                        <c:v>15</c:v>
                      </c:pt>
                      <c:pt idx="237">
                        <c:v>16</c:v>
                      </c:pt>
                      <c:pt idx="238">
                        <c:v>17</c:v>
                      </c:pt>
                      <c:pt idx="239">
                        <c:v>18</c:v>
                      </c:pt>
                      <c:pt idx="240">
                        <c:v>19</c:v>
                      </c:pt>
                      <c:pt idx="241">
                        <c:v>20</c:v>
                      </c:pt>
                      <c:pt idx="242">
                        <c:v>21</c:v>
                      </c:pt>
                    </c:numCache>
                  </c:numRef>
                </c:yVal>
                <c:smooth val="0"/>
                <c:extLst xmlns:c15="http://schemas.microsoft.com/office/drawing/2012/chart">
                  <c:ext xmlns:c16="http://schemas.microsoft.com/office/drawing/2014/chart" uri="{C3380CC4-5D6E-409C-BE32-E72D297353CC}">
                    <c16:uniqueId val="{0000000A-7D8F-49F1-A5F1-802FD5B109AA}"/>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Sheet1!$L$1</c15:sqref>
                        </c15:formulaRef>
                      </c:ext>
                    </c:extLst>
                    <c:strCache>
                      <c:ptCount val="1"/>
                      <c:pt idx="0">
                        <c:v>joon 9</c:v>
                      </c:pt>
                    </c:strCache>
                  </c:strRef>
                </c:tx>
                <c:spPr>
                  <a:ln>
                    <a:solidFill>
                      <a:schemeClr val="accent5">
                        <a:lumMod val="60000"/>
                        <a:lumOff val="40000"/>
                      </a:schemeClr>
                    </a:solidFill>
                  </a:ln>
                </c:spPr>
                <c:marker>
                  <c:symbol val="circle"/>
                  <c:size val="10"/>
                  <c:spPr>
                    <a:solidFill>
                      <a:schemeClr val="accent5">
                        <a:lumMod val="60000"/>
                        <a:lumOff val="40000"/>
                      </a:schemeClr>
                    </a:solidFill>
                    <a:ln>
                      <a:solidFill>
                        <a:schemeClr val="accent5">
                          <a:lumMod val="60000"/>
                          <a:lumOff val="40000"/>
                        </a:schemeClr>
                      </a:solidFill>
                    </a:ln>
                  </c:spPr>
                </c:marker>
                <c:dLbls>
                  <c:delete val="1"/>
                </c:dLbls>
                <c:xVal>
                  <c:numRef>
                    <c:extLst xmlns:c15="http://schemas.microsoft.com/office/drawing/2012/chart">
                      <c:ext xmlns:c15="http://schemas.microsoft.com/office/drawing/2012/chart" uri="{02D57815-91ED-43cb-92C2-25804820EDAC}">
                        <c15:formulaRef>
                          <c15:sqref>Sheet1!$B$2:$B$256</c15:sqref>
                        </c15:formulaRef>
                      </c:ext>
                    </c:extLst>
                    <c:numCache>
                      <c:formatCode>General</c:formatCode>
                      <c:ptCount val="255"/>
                      <c:pt idx="0">
                        <c:v>20</c:v>
                      </c:pt>
                      <c:pt idx="2">
                        <c:v>27</c:v>
                      </c:pt>
                      <c:pt idx="3">
                        <c:v>26</c:v>
                      </c:pt>
                      <c:pt idx="4">
                        <c:v>19</c:v>
                      </c:pt>
                      <c:pt idx="5">
                        <c:v>18</c:v>
                      </c:pt>
                      <c:pt idx="6">
                        <c:v>20</c:v>
                      </c:pt>
                      <c:pt idx="7">
                        <c:v>14</c:v>
                      </c:pt>
                      <c:pt idx="9">
                        <c:v>29</c:v>
                      </c:pt>
                      <c:pt idx="10">
                        <c:v>19</c:v>
                      </c:pt>
                      <c:pt idx="12">
                        <c:v>24</c:v>
                      </c:pt>
                      <c:pt idx="13">
                        <c:v>15</c:v>
                      </c:pt>
                      <c:pt idx="15">
                        <c:v>19</c:v>
                      </c:pt>
                      <c:pt idx="16">
                        <c:v>22</c:v>
                      </c:pt>
                      <c:pt idx="18">
                        <c:v>24</c:v>
                      </c:pt>
                      <c:pt idx="19">
                        <c:v>19</c:v>
                      </c:pt>
                      <c:pt idx="20">
                        <c:v>20</c:v>
                      </c:pt>
                      <c:pt idx="21">
                        <c:v>15</c:v>
                      </c:pt>
                      <c:pt idx="23">
                        <c:v>19</c:v>
                      </c:pt>
                      <c:pt idx="24">
                        <c:v>20</c:v>
                      </c:pt>
                      <c:pt idx="25">
                        <c:v>25</c:v>
                      </c:pt>
                      <c:pt idx="26">
                        <c:v>21</c:v>
                      </c:pt>
                      <c:pt idx="27">
                        <c:v>19</c:v>
                      </c:pt>
                      <c:pt idx="29">
                        <c:v>21</c:v>
                      </c:pt>
                      <c:pt idx="30">
                        <c:v>22</c:v>
                      </c:pt>
                      <c:pt idx="31">
                        <c:v>23</c:v>
                      </c:pt>
                      <c:pt idx="32">
                        <c:v>17</c:v>
                      </c:pt>
                      <c:pt idx="33" formatCode="0.00">
                        <c:v>20</c:v>
                      </c:pt>
                      <c:pt idx="34" formatCode="0.00">
                        <c:v>20</c:v>
                      </c:pt>
                      <c:pt idx="35" formatCode="0.00">
                        <c:v>20</c:v>
                      </c:pt>
                      <c:pt idx="36" formatCode="0.00">
                        <c:v>20</c:v>
                      </c:pt>
                      <c:pt idx="37" formatCode="0.00">
                        <c:v>20</c:v>
                      </c:pt>
                      <c:pt idx="38" formatCode="0.00">
                        <c:v>20</c:v>
                      </c:pt>
                      <c:pt idx="39" formatCode="0.00">
                        <c:v>20</c:v>
                      </c:pt>
                      <c:pt idx="40" formatCode="0.00">
                        <c:v>20</c:v>
                      </c:pt>
                      <c:pt idx="41" formatCode="0.00">
                        <c:v>20</c:v>
                      </c:pt>
                      <c:pt idx="42" formatCode="0.00">
                        <c:v>20</c:v>
                      </c:pt>
                      <c:pt idx="43" formatCode="0.00">
                        <c:v>20</c:v>
                      </c:pt>
                      <c:pt idx="44" formatCode="0.00">
                        <c:v>20</c:v>
                      </c:pt>
                      <c:pt idx="45" formatCode="0.00">
                        <c:v>20</c:v>
                      </c:pt>
                      <c:pt idx="46" formatCode="0.00">
                        <c:v>20</c:v>
                      </c:pt>
                      <c:pt idx="47" formatCode="0.00">
                        <c:v>20</c:v>
                      </c:pt>
                      <c:pt idx="48" formatCode="0.00">
                        <c:v>20</c:v>
                      </c:pt>
                      <c:pt idx="49" formatCode="0.00">
                        <c:v>20</c:v>
                      </c:pt>
                      <c:pt idx="50" formatCode="0.00">
                        <c:v>20</c:v>
                      </c:pt>
                      <c:pt idx="51" formatCode="0.00">
                        <c:v>20</c:v>
                      </c:pt>
                      <c:pt idx="52" formatCode="0.00">
                        <c:v>20</c:v>
                      </c:pt>
                      <c:pt idx="53" formatCode="0.00">
                        <c:v>20</c:v>
                      </c:pt>
                      <c:pt idx="54" formatCode="0.00">
                        <c:v>20</c:v>
                      </c:pt>
                      <c:pt idx="55" formatCode="0.00">
                        <c:v>20</c:v>
                      </c:pt>
                      <c:pt idx="56" formatCode="0.00">
                        <c:v>20</c:v>
                      </c:pt>
                      <c:pt idx="57" formatCode="0.00">
                        <c:v>20</c:v>
                      </c:pt>
                      <c:pt idx="58" formatCode="0.00">
                        <c:v>20</c:v>
                      </c:pt>
                      <c:pt idx="59" formatCode="0.00">
                        <c:v>20</c:v>
                      </c:pt>
                      <c:pt idx="60" formatCode="0.00">
                        <c:v>20</c:v>
                      </c:pt>
                      <c:pt idx="61" formatCode="0.00">
                        <c:v>20</c:v>
                      </c:pt>
                      <c:pt idx="62" formatCode="0.00">
                        <c:v>20</c:v>
                      </c:pt>
                      <c:pt idx="63" formatCode="0.00">
                        <c:v>20</c:v>
                      </c:pt>
                      <c:pt idx="64" formatCode="0.00">
                        <c:v>20</c:v>
                      </c:pt>
                      <c:pt idx="65" formatCode="0.00">
                        <c:v>20</c:v>
                      </c:pt>
                      <c:pt idx="66" formatCode="0.00">
                        <c:v>20</c:v>
                      </c:pt>
                      <c:pt idx="67" formatCode="0.00">
                        <c:v>20</c:v>
                      </c:pt>
                      <c:pt idx="68" formatCode="0.00">
                        <c:v>20</c:v>
                      </c:pt>
                      <c:pt idx="69" formatCode="0.00">
                        <c:v>20</c:v>
                      </c:pt>
                      <c:pt idx="70" formatCode="0.00">
                        <c:v>20</c:v>
                      </c:pt>
                      <c:pt idx="71" formatCode="0.00">
                        <c:v>20</c:v>
                      </c:pt>
                      <c:pt idx="72" formatCode="0.00">
                        <c:v>20</c:v>
                      </c:pt>
                      <c:pt idx="73" formatCode="0.00">
                        <c:v>20</c:v>
                      </c:pt>
                      <c:pt idx="74" formatCode="0.00">
                        <c:v>20</c:v>
                      </c:pt>
                      <c:pt idx="75" formatCode="0.00">
                        <c:v>20</c:v>
                      </c:pt>
                      <c:pt idx="76" formatCode="0.00">
                        <c:v>20</c:v>
                      </c:pt>
                      <c:pt idx="77" formatCode="0.00">
                        <c:v>20</c:v>
                      </c:pt>
                    </c:numCache>
                  </c:numRef>
                </c:xVal>
                <c:yVal>
                  <c:numRef>
                    <c:extLst xmlns:c15="http://schemas.microsoft.com/office/drawing/2012/chart">
                      <c:ext xmlns:c15="http://schemas.microsoft.com/office/drawing/2012/chart" uri="{02D57815-91ED-43cb-92C2-25804820EDAC}">
                        <c15:formulaRef>
                          <c15:sqref>Sheet1!$L$2:$L$256</c15:sqref>
                        </c15:formulaRef>
                      </c:ext>
                    </c:extLst>
                    <c:numCache>
                      <c:formatCode>General</c:formatCode>
                      <c:ptCount val="255"/>
                      <c:pt idx="243">
                        <c:v>1</c:v>
                      </c:pt>
                      <c:pt idx="244">
                        <c:v>2</c:v>
                      </c:pt>
                      <c:pt idx="245">
                        <c:v>3</c:v>
                      </c:pt>
                      <c:pt idx="246">
                        <c:v>4</c:v>
                      </c:pt>
                      <c:pt idx="247">
                        <c:v>5</c:v>
                      </c:pt>
                      <c:pt idx="248">
                        <c:v>6</c:v>
                      </c:pt>
                      <c:pt idx="249">
                        <c:v>7</c:v>
                      </c:pt>
                      <c:pt idx="250">
                        <c:v>8</c:v>
                      </c:pt>
                      <c:pt idx="251">
                        <c:v>9</c:v>
                      </c:pt>
                      <c:pt idx="252">
                        <c:v>10</c:v>
                      </c:pt>
                      <c:pt idx="253">
                        <c:v>11</c:v>
                      </c:pt>
                      <c:pt idx="254">
                        <c:v>13</c:v>
                      </c:pt>
                    </c:numCache>
                  </c:numRef>
                </c:yVal>
                <c:smooth val="0"/>
                <c:extLst xmlns:c15="http://schemas.microsoft.com/office/drawing/2012/chart">
                  <c:ext xmlns:c16="http://schemas.microsoft.com/office/drawing/2014/chart" uri="{C3380CC4-5D6E-409C-BE32-E72D297353CC}">
                    <c16:uniqueId val="{0000000B-7D8F-49F1-A5F1-802FD5B109AA}"/>
                  </c:ext>
                </c:extLst>
              </c15:ser>
            </c15:filteredScatterSeries>
            <c15:filteredScatterSeries>
              <c15:ser>
                <c:idx val="12"/>
                <c:order val="10"/>
                <c:tx>
                  <c:strRef>
                    <c:extLst xmlns:c15="http://schemas.microsoft.com/office/drawing/2012/chart">
                      <c:ext xmlns:c15="http://schemas.microsoft.com/office/drawing/2012/chart" uri="{02D57815-91ED-43cb-92C2-25804820EDAC}">
                        <c15:formulaRef>
                          <c15:sqref>Sheet1!$M$1</c15:sqref>
                        </c15:formulaRef>
                      </c:ext>
                    </c:extLst>
                    <c:strCache>
                      <c:ptCount val="1"/>
                      <c:pt idx="0">
                        <c:v>joon 10</c:v>
                      </c:pt>
                    </c:strCache>
                  </c:strRef>
                </c:tx>
                <c:spPr>
                  <a:ln>
                    <a:solidFill>
                      <a:schemeClr val="tx2">
                        <a:lumMod val="75000"/>
                      </a:schemeClr>
                    </a:solidFill>
                  </a:ln>
                </c:spPr>
                <c:marker>
                  <c:symbol val="circle"/>
                  <c:size val="10"/>
                  <c:spPr>
                    <a:solidFill>
                      <a:schemeClr val="tx2">
                        <a:lumMod val="75000"/>
                      </a:schemeClr>
                    </a:solidFill>
                    <a:ln>
                      <a:solidFill>
                        <a:schemeClr val="tx2">
                          <a:lumMod val="75000"/>
                        </a:schemeClr>
                      </a:solidFill>
                    </a:ln>
                  </c:spPr>
                </c:marker>
                <c:dLbls>
                  <c:delete val="1"/>
                </c:dLbls>
                <c:xVal>
                  <c:numRef>
                    <c:extLst xmlns:c15="http://schemas.microsoft.com/office/drawing/2012/chart">
                      <c:ext xmlns:c15="http://schemas.microsoft.com/office/drawing/2012/chart" uri="{02D57815-91ED-43cb-92C2-25804820EDAC}">
                        <c15:formulaRef>
                          <c15:sqref>Sheet1!$B$2:$B$269</c15:sqref>
                        </c15:formulaRef>
                      </c:ext>
                    </c:extLst>
                    <c:numCache>
                      <c:formatCode>General</c:formatCode>
                      <c:ptCount val="268"/>
                      <c:pt idx="0">
                        <c:v>20</c:v>
                      </c:pt>
                      <c:pt idx="2">
                        <c:v>27</c:v>
                      </c:pt>
                      <c:pt idx="3">
                        <c:v>26</c:v>
                      </c:pt>
                      <c:pt idx="4">
                        <c:v>19</c:v>
                      </c:pt>
                      <c:pt idx="5">
                        <c:v>18</c:v>
                      </c:pt>
                      <c:pt idx="6">
                        <c:v>20</c:v>
                      </c:pt>
                      <c:pt idx="7">
                        <c:v>14</c:v>
                      </c:pt>
                      <c:pt idx="9">
                        <c:v>29</c:v>
                      </c:pt>
                      <c:pt idx="10">
                        <c:v>19</c:v>
                      </c:pt>
                      <c:pt idx="12">
                        <c:v>24</c:v>
                      </c:pt>
                      <c:pt idx="13">
                        <c:v>15</c:v>
                      </c:pt>
                      <c:pt idx="15">
                        <c:v>19</c:v>
                      </c:pt>
                      <c:pt idx="16">
                        <c:v>22</c:v>
                      </c:pt>
                      <c:pt idx="18">
                        <c:v>24</c:v>
                      </c:pt>
                      <c:pt idx="19">
                        <c:v>19</c:v>
                      </c:pt>
                      <c:pt idx="20">
                        <c:v>20</c:v>
                      </c:pt>
                      <c:pt idx="21">
                        <c:v>15</c:v>
                      </c:pt>
                      <c:pt idx="23">
                        <c:v>19</c:v>
                      </c:pt>
                      <c:pt idx="24">
                        <c:v>20</c:v>
                      </c:pt>
                      <c:pt idx="25">
                        <c:v>25</c:v>
                      </c:pt>
                      <c:pt idx="26">
                        <c:v>21</c:v>
                      </c:pt>
                      <c:pt idx="27">
                        <c:v>19</c:v>
                      </c:pt>
                      <c:pt idx="29">
                        <c:v>21</c:v>
                      </c:pt>
                      <c:pt idx="30">
                        <c:v>22</c:v>
                      </c:pt>
                      <c:pt idx="31">
                        <c:v>23</c:v>
                      </c:pt>
                      <c:pt idx="32">
                        <c:v>17</c:v>
                      </c:pt>
                      <c:pt idx="33" formatCode="0.00">
                        <c:v>20</c:v>
                      </c:pt>
                      <c:pt idx="34" formatCode="0.00">
                        <c:v>20</c:v>
                      </c:pt>
                      <c:pt idx="35" formatCode="0.00">
                        <c:v>20</c:v>
                      </c:pt>
                      <c:pt idx="36" formatCode="0.00">
                        <c:v>20</c:v>
                      </c:pt>
                      <c:pt idx="37" formatCode="0.00">
                        <c:v>20</c:v>
                      </c:pt>
                      <c:pt idx="38" formatCode="0.00">
                        <c:v>20</c:v>
                      </c:pt>
                      <c:pt idx="39" formatCode="0.00">
                        <c:v>20</c:v>
                      </c:pt>
                      <c:pt idx="40" formatCode="0.00">
                        <c:v>20</c:v>
                      </c:pt>
                      <c:pt idx="41" formatCode="0.00">
                        <c:v>20</c:v>
                      </c:pt>
                      <c:pt idx="42" formatCode="0.00">
                        <c:v>20</c:v>
                      </c:pt>
                      <c:pt idx="43" formatCode="0.00">
                        <c:v>20</c:v>
                      </c:pt>
                      <c:pt idx="44" formatCode="0.00">
                        <c:v>20</c:v>
                      </c:pt>
                      <c:pt idx="45" formatCode="0.00">
                        <c:v>20</c:v>
                      </c:pt>
                      <c:pt idx="46" formatCode="0.00">
                        <c:v>20</c:v>
                      </c:pt>
                      <c:pt idx="47" formatCode="0.00">
                        <c:v>20</c:v>
                      </c:pt>
                      <c:pt idx="48" formatCode="0.00">
                        <c:v>20</c:v>
                      </c:pt>
                      <c:pt idx="49" formatCode="0.00">
                        <c:v>20</c:v>
                      </c:pt>
                      <c:pt idx="50" formatCode="0.00">
                        <c:v>20</c:v>
                      </c:pt>
                      <c:pt idx="51" formatCode="0.00">
                        <c:v>20</c:v>
                      </c:pt>
                      <c:pt idx="52" formatCode="0.00">
                        <c:v>20</c:v>
                      </c:pt>
                      <c:pt idx="53" formatCode="0.00">
                        <c:v>20</c:v>
                      </c:pt>
                      <c:pt idx="54" formatCode="0.00">
                        <c:v>20</c:v>
                      </c:pt>
                      <c:pt idx="55" formatCode="0.00">
                        <c:v>20</c:v>
                      </c:pt>
                      <c:pt idx="56" formatCode="0.00">
                        <c:v>20</c:v>
                      </c:pt>
                      <c:pt idx="57" formatCode="0.00">
                        <c:v>20</c:v>
                      </c:pt>
                      <c:pt idx="58" formatCode="0.00">
                        <c:v>20</c:v>
                      </c:pt>
                      <c:pt idx="59" formatCode="0.00">
                        <c:v>20</c:v>
                      </c:pt>
                      <c:pt idx="60" formatCode="0.00">
                        <c:v>20</c:v>
                      </c:pt>
                      <c:pt idx="61" formatCode="0.00">
                        <c:v>20</c:v>
                      </c:pt>
                      <c:pt idx="62" formatCode="0.00">
                        <c:v>20</c:v>
                      </c:pt>
                      <c:pt idx="63" formatCode="0.00">
                        <c:v>20</c:v>
                      </c:pt>
                      <c:pt idx="64" formatCode="0.00">
                        <c:v>20</c:v>
                      </c:pt>
                      <c:pt idx="65" formatCode="0.00">
                        <c:v>20</c:v>
                      </c:pt>
                      <c:pt idx="66" formatCode="0.00">
                        <c:v>20</c:v>
                      </c:pt>
                      <c:pt idx="67" formatCode="0.00">
                        <c:v>20</c:v>
                      </c:pt>
                      <c:pt idx="68" formatCode="0.00">
                        <c:v>20</c:v>
                      </c:pt>
                      <c:pt idx="69" formatCode="0.00">
                        <c:v>20</c:v>
                      </c:pt>
                      <c:pt idx="70" formatCode="0.00">
                        <c:v>20</c:v>
                      </c:pt>
                      <c:pt idx="71" formatCode="0.00">
                        <c:v>20</c:v>
                      </c:pt>
                      <c:pt idx="72" formatCode="0.00">
                        <c:v>20</c:v>
                      </c:pt>
                      <c:pt idx="73" formatCode="0.00">
                        <c:v>20</c:v>
                      </c:pt>
                      <c:pt idx="74" formatCode="0.00">
                        <c:v>20</c:v>
                      </c:pt>
                      <c:pt idx="75" formatCode="0.00">
                        <c:v>20</c:v>
                      </c:pt>
                      <c:pt idx="76" formatCode="0.00">
                        <c:v>20</c:v>
                      </c:pt>
                      <c:pt idx="77" formatCode="0.00">
                        <c:v>20</c:v>
                      </c:pt>
                    </c:numCache>
                  </c:numRef>
                </c:xVal>
                <c:yVal>
                  <c:numRef>
                    <c:extLst xmlns:c15="http://schemas.microsoft.com/office/drawing/2012/chart">
                      <c:ext xmlns:c15="http://schemas.microsoft.com/office/drawing/2012/chart" uri="{02D57815-91ED-43cb-92C2-25804820EDAC}">
                        <c15:formulaRef>
                          <c15:sqref>Sheet1!$M$2:$M$269</c15:sqref>
                        </c15:formulaRef>
                      </c:ext>
                    </c:extLst>
                    <c:numCache>
                      <c:formatCode>General</c:formatCode>
                      <c:ptCount val="268"/>
                      <c:pt idx="255">
                        <c:v>1</c:v>
                      </c:pt>
                      <c:pt idx="256">
                        <c:v>2</c:v>
                      </c:pt>
                      <c:pt idx="257">
                        <c:v>3</c:v>
                      </c:pt>
                      <c:pt idx="258">
                        <c:v>4</c:v>
                      </c:pt>
                      <c:pt idx="259">
                        <c:v>5</c:v>
                      </c:pt>
                      <c:pt idx="260">
                        <c:v>6</c:v>
                      </c:pt>
                      <c:pt idx="261">
                        <c:v>7</c:v>
                      </c:pt>
                      <c:pt idx="262">
                        <c:v>8</c:v>
                      </c:pt>
                      <c:pt idx="263">
                        <c:v>9</c:v>
                      </c:pt>
                      <c:pt idx="264">
                        <c:v>10</c:v>
                      </c:pt>
                      <c:pt idx="265">
                        <c:v>11</c:v>
                      </c:pt>
                      <c:pt idx="266">
                        <c:v>12</c:v>
                      </c:pt>
                      <c:pt idx="267">
                        <c:v>13</c:v>
                      </c:pt>
                    </c:numCache>
                  </c:numRef>
                </c:yVal>
                <c:smooth val="0"/>
                <c:extLst xmlns:c15="http://schemas.microsoft.com/office/drawing/2012/chart">
                  <c:ext xmlns:c16="http://schemas.microsoft.com/office/drawing/2014/chart" uri="{C3380CC4-5D6E-409C-BE32-E72D297353CC}">
                    <c16:uniqueId val="{0000000C-7D8F-49F1-A5F1-802FD5B109AA}"/>
                  </c:ext>
                </c:extLst>
              </c15:ser>
            </c15:filteredScatterSeries>
            <c15:filteredScatterSeries>
              <c15:ser>
                <c:idx val="13"/>
                <c:order val="11"/>
                <c:tx>
                  <c:strRef>
                    <c:extLst xmlns:c15="http://schemas.microsoft.com/office/drawing/2012/chart">
                      <c:ext xmlns:c15="http://schemas.microsoft.com/office/drawing/2012/chart" uri="{02D57815-91ED-43cb-92C2-25804820EDAC}">
                        <c15:formulaRef>
                          <c15:sqref>Sheet1!$N$1</c15:sqref>
                        </c15:formulaRef>
                      </c:ext>
                    </c:extLst>
                    <c:strCache>
                      <c:ptCount val="1"/>
                      <c:pt idx="0">
                        <c:v>joon 11</c:v>
                      </c:pt>
                    </c:strCache>
                  </c:strRef>
                </c:tx>
                <c:spPr>
                  <a:ln>
                    <a:solidFill>
                      <a:schemeClr val="accent4">
                        <a:lumMod val="40000"/>
                        <a:lumOff val="60000"/>
                      </a:schemeClr>
                    </a:solidFill>
                  </a:ln>
                </c:spPr>
                <c:marker>
                  <c:symbol val="circle"/>
                  <c:size val="10"/>
                  <c:spPr>
                    <a:solidFill>
                      <a:schemeClr val="accent4">
                        <a:lumMod val="40000"/>
                        <a:lumOff val="60000"/>
                      </a:schemeClr>
                    </a:solidFill>
                    <a:ln>
                      <a:solidFill>
                        <a:schemeClr val="accent4">
                          <a:lumMod val="40000"/>
                          <a:lumOff val="60000"/>
                        </a:schemeClr>
                      </a:solidFill>
                    </a:ln>
                  </c:spPr>
                </c:marker>
                <c:dLbls>
                  <c:delete val="1"/>
                </c:dLbls>
                <c:xVal>
                  <c:numRef>
                    <c:extLst xmlns:c15="http://schemas.microsoft.com/office/drawing/2012/chart">
                      <c:ext xmlns:c15="http://schemas.microsoft.com/office/drawing/2012/chart" uri="{02D57815-91ED-43cb-92C2-25804820EDAC}">
                        <c15:formulaRef>
                          <c15:sqref>Sheet1!$B$2:$B$282</c15:sqref>
                        </c15:formulaRef>
                      </c:ext>
                    </c:extLst>
                    <c:numCache>
                      <c:formatCode>General</c:formatCode>
                      <c:ptCount val="281"/>
                      <c:pt idx="0">
                        <c:v>20</c:v>
                      </c:pt>
                      <c:pt idx="2">
                        <c:v>27</c:v>
                      </c:pt>
                      <c:pt idx="3">
                        <c:v>26</c:v>
                      </c:pt>
                      <c:pt idx="4">
                        <c:v>19</c:v>
                      </c:pt>
                      <c:pt idx="5">
                        <c:v>18</c:v>
                      </c:pt>
                      <c:pt idx="6">
                        <c:v>20</c:v>
                      </c:pt>
                      <c:pt idx="7">
                        <c:v>14</c:v>
                      </c:pt>
                      <c:pt idx="9">
                        <c:v>29</c:v>
                      </c:pt>
                      <c:pt idx="10">
                        <c:v>19</c:v>
                      </c:pt>
                      <c:pt idx="12">
                        <c:v>24</c:v>
                      </c:pt>
                      <c:pt idx="13">
                        <c:v>15</c:v>
                      </c:pt>
                      <c:pt idx="15">
                        <c:v>19</c:v>
                      </c:pt>
                      <c:pt idx="16">
                        <c:v>22</c:v>
                      </c:pt>
                      <c:pt idx="18">
                        <c:v>24</c:v>
                      </c:pt>
                      <c:pt idx="19">
                        <c:v>19</c:v>
                      </c:pt>
                      <c:pt idx="20">
                        <c:v>20</c:v>
                      </c:pt>
                      <c:pt idx="21">
                        <c:v>15</c:v>
                      </c:pt>
                      <c:pt idx="23">
                        <c:v>19</c:v>
                      </c:pt>
                      <c:pt idx="24">
                        <c:v>20</c:v>
                      </c:pt>
                      <c:pt idx="25">
                        <c:v>25</c:v>
                      </c:pt>
                      <c:pt idx="26">
                        <c:v>21</c:v>
                      </c:pt>
                      <c:pt idx="27">
                        <c:v>19</c:v>
                      </c:pt>
                      <c:pt idx="29">
                        <c:v>21</c:v>
                      </c:pt>
                      <c:pt idx="30">
                        <c:v>22</c:v>
                      </c:pt>
                      <c:pt idx="31">
                        <c:v>23</c:v>
                      </c:pt>
                      <c:pt idx="32">
                        <c:v>17</c:v>
                      </c:pt>
                      <c:pt idx="33" formatCode="0.00">
                        <c:v>20</c:v>
                      </c:pt>
                      <c:pt idx="34" formatCode="0.00">
                        <c:v>20</c:v>
                      </c:pt>
                      <c:pt idx="35" formatCode="0.00">
                        <c:v>20</c:v>
                      </c:pt>
                      <c:pt idx="36" formatCode="0.00">
                        <c:v>20</c:v>
                      </c:pt>
                      <c:pt idx="37" formatCode="0.00">
                        <c:v>20</c:v>
                      </c:pt>
                      <c:pt idx="38" formatCode="0.00">
                        <c:v>20</c:v>
                      </c:pt>
                      <c:pt idx="39" formatCode="0.00">
                        <c:v>20</c:v>
                      </c:pt>
                      <c:pt idx="40" formatCode="0.00">
                        <c:v>20</c:v>
                      </c:pt>
                      <c:pt idx="41" formatCode="0.00">
                        <c:v>20</c:v>
                      </c:pt>
                      <c:pt idx="42" formatCode="0.00">
                        <c:v>20</c:v>
                      </c:pt>
                      <c:pt idx="43" formatCode="0.00">
                        <c:v>20</c:v>
                      </c:pt>
                      <c:pt idx="44" formatCode="0.00">
                        <c:v>20</c:v>
                      </c:pt>
                      <c:pt idx="45" formatCode="0.00">
                        <c:v>20</c:v>
                      </c:pt>
                      <c:pt idx="46" formatCode="0.00">
                        <c:v>20</c:v>
                      </c:pt>
                      <c:pt idx="47" formatCode="0.00">
                        <c:v>20</c:v>
                      </c:pt>
                      <c:pt idx="48" formatCode="0.00">
                        <c:v>20</c:v>
                      </c:pt>
                      <c:pt idx="49" formatCode="0.00">
                        <c:v>20</c:v>
                      </c:pt>
                      <c:pt idx="50" formatCode="0.00">
                        <c:v>20</c:v>
                      </c:pt>
                      <c:pt idx="51" formatCode="0.00">
                        <c:v>20</c:v>
                      </c:pt>
                      <c:pt idx="52" formatCode="0.00">
                        <c:v>20</c:v>
                      </c:pt>
                      <c:pt idx="53" formatCode="0.00">
                        <c:v>20</c:v>
                      </c:pt>
                      <c:pt idx="54" formatCode="0.00">
                        <c:v>20</c:v>
                      </c:pt>
                      <c:pt idx="55" formatCode="0.00">
                        <c:v>20</c:v>
                      </c:pt>
                      <c:pt idx="56" formatCode="0.00">
                        <c:v>20</c:v>
                      </c:pt>
                      <c:pt idx="57" formatCode="0.00">
                        <c:v>20</c:v>
                      </c:pt>
                      <c:pt idx="58" formatCode="0.00">
                        <c:v>20</c:v>
                      </c:pt>
                      <c:pt idx="59" formatCode="0.00">
                        <c:v>20</c:v>
                      </c:pt>
                      <c:pt idx="60" formatCode="0.00">
                        <c:v>20</c:v>
                      </c:pt>
                      <c:pt idx="61" formatCode="0.00">
                        <c:v>20</c:v>
                      </c:pt>
                      <c:pt idx="62" formatCode="0.00">
                        <c:v>20</c:v>
                      </c:pt>
                      <c:pt idx="63" formatCode="0.00">
                        <c:v>20</c:v>
                      </c:pt>
                      <c:pt idx="64" formatCode="0.00">
                        <c:v>20</c:v>
                      </c:pt>
                      <c:pt idx="65" formatCode="0.00">
                        <c:v>20</c:v>
                      </c:pt>
                      <c:pt idx="66" formatCode="0.00">
                        <c:v>20</c:v>
                      </c:pt>
                      <c:pt idx="67" formatCode="0.00">
                        <c:v>20</c:v>
                      </c:pt>
                      <c:pt idx="68" formatCode="0.00">
                        <c:v>20</c:v>
                      </c:pt>
                      <c:pt idx="69" formatCode="0.00">
                        <c:v>20</c:v>
                      </c:pt>
                      <c:pt idx="70" formatCode="0.00">
                        <c:v>20</c:v>
                      </c:pt>
                      <c:pt idx="71" formatCode="0.00">
                        <c:v>20</c:v>
                      </c:pt>
                      <c:pt idx="72" formatCode="0.00">
                        <c:v>20</c:v>
                      </c:pt>
                      <c:pt idx="73" formatCode="0.00">
                        <c:v>20</c:v>
                      </c:pt>
                      <c:pt idx="74" formatCode="0.00">
                        <c:v>20</c:v>
                      </c:pt>
                      <c:pt idx="75" formatCode="0.00">
                        <c:v>20</c:v>
                      </c:pt>
                      <c:pt idx="76" formatCode="0.00">
                        <c:v>20</c:v>
                      </c:pt>
                      <c:pt idx="77" formatCode="0.00">
                        <c:v>20</c:v>
                      </c:pt>
                    </c:numCache>
                  </c:numRef>
                </c:xVal>
                <c:yVal>
                  <c:numRef>
                    <c:extLst xmlns:c15="http://schemas.microsoft.com/office/drawing/2012/chart">
                      <c:ext xmlns:c15="http://schemas.microsoft.com/office/drawing/2012/chart" uri="{02D57815-91ED-43cb-92C2-25804820EDAC}">
                        <c15:formulaRef>
                          <c15:sqref>Sheet1!$N$2:$N$282</c15:sqref>
                        </c15:formulaRef>
                      </c:ext>
                    </c:extLst>
                    <c:numCache>
                      <c:formatCode>General</c:formatCode>
                      <c:ptCount val="281"/>
                      <c:pt idx="268">
                        <c:v>1</c:v>
                      </c:pt>
                      <c:pt idx="269">
                        <c:v>2</c:v>
                      </c:pt>
                      <c:pt idx="270">
                        <c:v>3</c:v>
                      </c:pt>
                      <c:pt idx="271">
                        <c:v>4</c:v>
                      </c:pt>
                      <c:pt idx="272">
                        <c:v>5</c:v>
                      </c:pt>
                      <c:pt idx="273">
                        <c:v>6</c:v>
                      </c:pt>
                      <c:pt idx="274">
                        <c:v>7</c:v>
                      </c:pt>
                      <c:pt idx="275">
                        <c:v>8</c:v>
                      </c:pt>
                      <c:pt idx="276">
                        <c:v>9</c:v>
                      </c:pt>
                      <c:pt idx="277">
                        <c:v>10</c:v>
                      </c:pt>
                      <c:pt idx="278">
                        <c:v>11</c:v>
                      </c:pt>
                      <c:pt idx="279">
                        <c:v>12</c:v>
                      </c:pt>
                      <c:pt idx="280">
                        <c:v>13</c:v>
                      </c:pt>
                    </c:numCache>
                  </c:numRef>
                </c:yVal>
                <c:smooth val="0"/>
                <c:extLst xmlns:c15="http://schemas.microsoft.com/office/drawing/2012/chart">
                  <c:ext xmlns:c16="http://schemas.microsoft.com/office/drawing/2014/chart" uri="{C3380CC4-5D6E-409C-BE32-E72D297353CC}">
                    <c16:uniqueId val="{0000000D-7D8F-49F1-A5F1-802FD5B109AA}"/>
                  </c:ext>
                </c:extLst>
              </c15:ser>
            </c15:filteredScatterSeries>
          </c:ext>
        </c:extLst>
      </c:scatterChart>
      <c:valAx>
        <c:axId val="1071154416"/>
        <c:scaling>
          <c:orientation val="minMax"/>
          <c:max val="50"/>
          <c:min val="0"/>
        </c:scaling>
        <c:delete val="0"/>
        <c:axPos val="t"/>
        <c:numFmt formatCode="0\%" sourceLinked="0"/>
        <c:majorTickMark val="none"/>
        <c:minorTickMark val="none"/>
        <c:tickLblPos val="none"/>
        <c:spPr>
          <a:ln>
            <a:noFill/>
          </a:ln>
        </c:spPr>
        <c:txPr>
          <a:bodyPr rot="0" vert="horz"/>
          <a:lstStyle/>
          <a:p>
            <a:pPr>
              <a:defRPr/>
            </a:pPr>
            <a:endParaRPr lang="et-EE"/>
          </a:p>
        </c:txPr>
        <c:crossAx val="1071155200"/>
        <c:crossesAt val="0"/>
        <c:crossBetween val="midCat"/>
        <c:majorUnit val="20"/>
        <c:minorUnit val="20"/>
      </c:valAx>
      <c:valAx>
        <c:axId val="1071155200"/>
        <c:scaling>
          <c:orientation val="maxMin"/>
          <c:max val="36.5"/>
          <c:min val="0.5"/>
        </c:scaling>
        <c:delete val="0"/>
        <c:axPos val="l"/>
        <c:numFmt formatCode="General" sourceLinked="1"/>
        <c:majorTickMark val="none"/>
        <c:minorTickMark val="none"/>
        <c:tickLblPos val="none"/>
        <c:spPr>
          <a:ln>
            <a:noFill/>
          </a:ln>
        </c:spPr>
        <c:crossAx val="1071154416"/>
        <c:crosses val="autoZero"/>
        <c:crossBetween val="midCat"/>
        <c:majorUnit val="1"/>
      </c:valAx>
      <c:valAx>
        <c:axId val="1071155592"/>
        <c:scaling>
          <c:orientation val="minMax"/>
        </c:scaling>
        <c:delete val="1"/>
        <c:axPos val="b"/>
        <c:numFmt formatCode="General" sourceLinked="1"/>
        <c:majorTickMark val="out"/>
        <c:minorTickMark val="none"/>
        <c:tickLblPos val="none"/>
        <c:crossAx val="1071160296"/>
        <c:crosses val="max"/>
        <c:crossBetween val="between"/>
      </c:valAx>
      <c:catAx>
        <c:axId val="1071160296"/>
        <c:scaling>
          <c:orientation val="maxMin"/>
        </c:scaling>
        <c:delete val="1"/>
        <c:axPos val="l"/>
        <c:numFmt formatCode="General" sourceLinked="1"/>
        <c:majorTickMark val="out"/>
        <c:minorTickMark val="none"/>
        <c:tickLblPos val="none"/>
        <c:crossAx val="1071155592"/>
        <c:crosses val="autoZero"/>
        <c:auto val="1"/>
        <c:lblAlgn val="ctr"/>
        <c:lblOffset val="100"/>
        <c:noMultiLvlLbl val="0"/>
      </c:catAx>
      <c:spPr>
        <a:ln>
          <a:noFill/>
        </a:ln>
      </c:spPr>
    </c:plotArea>
    <c:plotVisOnly val="1"/>
    <c:dispBlanksAs val="gap"/>
    <c:showDLblsOverMax val="0"/>
  </c:chart>
  <c:txPr>
    <a:bodyPr/>
    <a:lstStyle/>
    <a:p>
      <a:pPr>
        <a:defRPr sz="1000"/>
      </a:pPr>
      <a:endParaRPr lang="et-EE"/>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492860477735767E-2"/>
          <c:y val="1.6196854316977195E-2"/>
          <c:w val="0.82259557309271691"/>
          <c:h val="0.95957966016579765"/>
        </c:manualLayout>
      </c:layout>
      <c:barChart>
        <c:barDir val="bar"/>
        <c:grouping val="clustered"/>
        <c:varyColors val="0"/>
        <c:ser>
          <c:idx val="1"/>
          <c:order val="0"/>
          <c:tx>
            <c:strRef>
              <c:f>Sheet1!$C$1</c:f>
              <c:strCache>
                <c:ptCount val="1"/>
                <c:pt idx="0">
                  <c:v>Nõustun täielikult</c:v>
                </c:pt>
              </c:strCache>
            </c:strRef>
          </c:tx>
          <c:spPr>
            <a:solidFill>
              <a:schemeClr val="bg2"/>
            </a:solidFill>
          </c:spPr>
          <c:invertIfNegative val="0"/>
          <c:dPt>
            <c:idx val="0"/>
            <c:invertIfNegative val="0"/>
            <c:bubble3D val="0"/>
            <c:spPr>
              <a:solidFill>
                <a:schemeClr val="bg2">
                  <a:lumMod val="75000"/>
                </a:schemeClr>
              </a:solidFill>
            </c:spPr>
            <c:extLst>
              <c:ext xmlns:c16="http://schemas.microsoft.com/office/drawing/2014/chart" uri="{C3380CC4-5D6E-409C-BE32-E72D297353CC}">
                <c16:uniqueId val="{00000001-C0FB-4766-93D8-5FE5F2FC2D8F}"/>
              </c:ext>
            </c:extLst>
          </c:dPt>
          <c:dLbls>
            <c:numFmt formatCode="0&quot;%&quot;" sourceLinked="0"/>
            <c:spPr>
              <a:noFill/>
              <a:ln>
                <a:noFill/>
              </a:ln>
              <a:effectLst/>
            </c:spPr>
            <c:txPr>
              <a:bodyPr wrap="square" lIns="38100" tIns="19050" rIns="38100" bIns="19050" anchor="ctr">
                <a:spAutoFit/>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Sheet1!$B$2:$B$256</c:f>
              <c:numCache>
                <c:formatCode>General</c:formatCode>
                <c:ptCount val="255"/>
                <c:pt idx="0">
                  <c:v>13</c:v>
                </c:pt>
                <c:pt idx="2">
                  <c:v>28</c:v>
                </c:pt>
                <c:pt idx="3">
                  <c:v>15</c:v>
                </c:pt>
                <c:pt idx="4">
                  <c:v>16</c:v>
                </c:pt>
                <c:pt idx="5">
                  <c:v>12</c:v>
                </c:pt>
                <c:pt idx="6">
                  <c:v>11</c:v>
                </c:pt>
                <c:pt idx="7">
                  <c:v>6</c:v>
                </c:pt>
                <c:pt idx="9">
                  <c:v>27</c:v>
                </c:pt>
                <c:pt idx="10">
                  <c:v>13</c:v>
                </c:pt>
                <c:pt idx="12">
                  <c:v>20</c:v>
                </c:pt>
                <c:pt idx="13">
                  <c:v>7</c:v>
                </c:pt>
                <c:pt idx="15">
                  <c:v>10</c:v>
                </c:pt>
                <c:pt idx="16">
                  <c:v>23</c:v>
                </c:pt>
                <c:pt idx="18">
                  <c:v>16</c:v>
                </c:pt>
                <c:pt idx="19">
                  <c:v>13</c:v>
                </c:pt>
                <c:pt idx="20">
                  <c:v>11</c:v>
                </c:pt>
                <c:pt idx="21">
                  <c:v>13</c:v>
                </c:pt>
                <c:pt idx="23">
                  <c:v>14</c:v>
                </c:pt>
                <c:pt idx="24">
                  <c:v>7</c:v>
                </c:pt>
                <c:pt idx="25">
                  <c:v>26</c:v>
                </c:pt>
                <c:pt idx="26">
                  <c:v>10</c:v>
                </c:pt>
                <c:pt idx="27">
                  <c:v>12</c:v>
                </c:pt>
                <c:pt idx="29">
                  <c:v>17</c:v>
                </c:pt>
                <c:pt idx="30">
                  <c:v>21</c:v>
                </c:pt>
                <c:pt idx="31">
                  <c:v>12</c:v>
                </c:pt>
                <c:pt idx="32">
                  <c:v>7</c:v>
                </c:pt>
                <c:pt idx="33" formatCode="0.00">
                  <c:v>13</c:v>
                </c:pt>
                <c:pt idx="34" formatCode="0.00">
                  <c:v>13</c:v>
                </c:pt>
                <c:pt idx="35" formatCode="0.00">
                  <c:v>13</c:v>
                </c:pt>
                <c:pt idx="36" formatCode="0.00">
                  <c:v>13</c:v>
                </c:pt>
                <c:pt idx="37" formatCode="0.00">
                  <c:v>13</c:v>
                </c:pt>
                <c:pt idx="38" formatCode="0.00">
                  <c:v>13</c:v>
                </c:pt>
                <c:pt idx="39" formatCode="0.00">
                  <c:v>13</c:v>
                </c:pt>
                <c:pt idx="40" formatCode="0.00">
                  <c:v>13</c:v>
                </c:pt>
                <c:pt idx="41" formatCode="0.00">
                  <c:v>13</c:v>
                </c:pt>
                <c:pt idx="42" formatCode="0.00">
                  <c:v>13</c:v>
                </c:pt>
                <c:pt idx="43" formatCode="0.00">
                  <c:v>13</c:v>
                </c:pt>
                <c:pt idx="44" formatCode="0.00">
                  <c:v>13</c:v>
                </c:pt>
                <c:pt idx="45" formatCode="0.00">
                  <c:v>13</c:v>
                </c:pt>
                <c:pt idx="46" formatCode="0.00">
                  <c:v>13</c:v>
                </c:pt>
                <c:pt idx="47" formatCode="0.00">
                  <c:v>13</c:v>
                </c:pt>
                <c:pt idx="48" formatCode="0.00">
                  <c:v>13</c:v>
                </c:pt>
                <c:pt idx="49" formatCode="0.00">
                  <c:v>13</c:v>
                </c:pt>
                <c:pt idx="50" formatCode="0.00">
                  <c:v>13</c:v>
                </c:pt>
                <c:pt idx="51" formatCode="0.00">
                  <c:v>13</c:v>
                </c:pt>
                <c:pt idx="52" formatCode="0.00">
                  <c:v>13</c:v>
                </c:pt>
                <c:pt idx="53" formatCode="0.00">
                  <c:v>13</c:v>
                </c:pt>
                <c:pt idx="54" formatCode="0.00">
                  <c:v>13</c:v>
                </c:pt>
                <c:pt idx="55" formatCode="0.00">
                  <c:v>13</c:v>
                </c:pt>
                <c:pt idx="56" formatCode="0.00">
                  <c:v>13</c:v>
                </c:pt>
                <c:pt idx="57" formatCode="0.00">
                  <c:v>13</c:v>
                </c:pt>
                <c:pt idx="58" formatCode="0.00">
                  <c:v>13</c:v>
                </c:pt>
                <c:pt idx="59" formatCode="0.00">
                  <c:v>13</c:v>
                </c:pt>
                <c:pt idx="60" formatCode="0.00">
                  <c:v>13</c:v>
                </c:pt>
                <c:pt idx="61" formatCode="0.00">
                  <c:v>13</c:v>
                </c:pt>
                <c:pt idx="62" formatCode="0.00">
                  <c:v>13</c:v>
                </c:pt>
                <c:pt idx="63" formatCode="0.00">
                  <c:v>13</c:v>
                </c:pt>
                <c:pt idx="64" formatCode="0.00">
                  <c:v>13</c:v>
                </c:pt>
                <c:pt idx="65" formatCode="0.00">
                  <c:v>13</c:v>
                </c:pt>
                <c:pt idx="66" formatCode="0.00">
                  <c:v>13</c:v>
                </c:pt>
                <c:pt idx="67" formatCode="0.00">
                  <c:v>13</c:v>
                </c:pt>
                <c:pt idx="68" formatCode="0.00">
                  <c:v>13</c:v>
                </c:pt>
                <c:pt idx="69" formatCode="0.00">
                  <c:v>13</c:v>
                </c:pt>
                <c:pt idx="70" formatCode="0.00">
                  <c:v>13</c:v>
                </c:pt>
                <c:pt idx="71" formatCode="0.00">
                  <c:v>13</c:v>
                </c:pt>
                <c:pt idx="72" formatCode="0.00">
                  <c:v>13</c:v>
                </c:pt>
                <c:pt idx="73" formatCode="0.00">
                  <c:v>13</c:v>
                </c:pt>
                <c:pt idx="74" formatCode="0.00">
                  <c:v>13</c:v>
                </c:pt>
                <c:pt idx="75" formatCode="0.00">
                  <c:v>13</c:v>
                </c:pt>
                <c:pt idx="76" formatCode="0.00">
                  <c:v>13</c:v>
                </c:pt>
                <c:pt idx="77" formatCode="0.00">
                  <c:v>13</c:v>
                </c:pt>
              </c:numCache>
            </c:numRef>
          </c:cat>
          <c:val>
            <c:numRef>
              <c:f>Sheet1!$B$2:$B$34</c:f>
              <c:numCache>
                <c:formatCode>General</c:formatCode>
                <c:ptCount val="33"/>
                <c:pt idx="0">
                  <c:v>13</c:v>
                </c:pt>
                <c:pt idx="2">
                  <c:v>28</c:v>
                </c:pt>
                <c:pt idx="3">
                  <c:v>15</c:v>
                </c:pt>
                <c:pt idx="4">
                  <c:v>16</c:v>
                </c:pt>
                <c:pt idx="5">
                  <c:v>12</c:v>
                </c:pt>
                <c:pt idx="6">
                  <c:v>11</c:v>
                </c:pt>
                <c:pt idx="7">
                  <c:v>6</c:v>
                </c:pt>
                <c:pt idx="9">
                  <c:v>27</c:v>
                </c:pt>
                <c:pt idx="10">
                  <c:v>13</c:v>
                </c:pt>
                <c:pt idx="12">
                  <c:v>20</c:v>
                </c:pt>
                <c:pt idx="13">
                  <c:v>7</c:v>
                </c:pt>
                <c:pt idx="15">
                  <c:v>10</c:v>
                </c:pt>
                <c:pt idx="16">
                  <c:v>23</c:v>
                </c:pt>
                <c:pt idx="18">
                  <c:v>16</c:v>
                </c:pt>
                <c:pt idx="19">
                  <c:v>13</c:v>
                </c:pt>
                <c:pt idx="20">
                  <c:v>11</c:v>
                </c:pt>
                <c:pt idx="21">
                  <c:v>13</c:v>
                </c:pt>
                <c:pt idx="23">
                  <c:v>14</c:v>
                </c:pt>
                <c:pt idx="24">
                  <c:v>7</c:v>
                </c:pt>
                <c:pt idx="25">
                  <c:v>26</c:v>
                </c:pt>
                <c:pt idx="26">
                  <c:v>10</c:v>
                </c:pt>
                <c:pt idx="27">
                  <c:v>12</c:v>
                </c:pt>
                <c:pt idx="29">
                  <c:v>17</c:v>
                </c:pt>
                <c:pt idx="30">
                  <c:v>21</c:v>
                </c:pt>
                <c:pt idx="31">
                  <c:v>12</c:v>
                </c:pt>
                <c:pt idx="32">
                  <c:v>7</c:v>
                </c:pt>
              </c:numCache>
            </c:numRef>
          </c:val>
          <c:extLst>
            <c:ext xmlns:c16="http://schemas.microsoft.com/office/drawing/2014/chart" uri="{C3380CC4-5D6E-409C-BE32-E72D297353CC}">
              <c16:uniqueId val="{00000002-C0FB-4766-93D8-5FE5F2FC2D8F}"/>
            </c:ext>
          </c:extLst>
        </c:ser>
        <c:dLbls>
          <c:showLegendKey val="0"/>
          <c:showVal val="0"/>
          <c:showCatName val="0"/>
          <c:showSerName val="0"/>
          <c:showPercent val="0"/>
          <c:showBubbleSize val="0"/>
        </c:dLbls>
        <c:gapWidth val="20"/>
        <c:axId val="1071160296"/>
        <c:axId val="1071155592"/>
      </c:barChart>
      <c:scatterChart>
        <c:scatterStyle val="lineMarker"/>
        <c:varyColors val="0"/>
        <c:ser>
          <c:idx val="0"/>
          <c:order val="1"/>
          <c:tx>
            <c:strRef>
              <c:f>Sheet1!$D$1</c:f>
              <c:strCache>
                <c:ptCount val="1"/>
                <c:pt idx="0">
                  <c:v>KESKMINE</c:v>
                </c:pt>
              </c:strCache>
            </c:strRef>
          </c:tx>
          <c:spPr>
            <a:ln w="19050">
              <a:solidFill>
                <a:schemeClr val="bg2">
                  <a:lumMod val="75000"/>
                </a:schemeClr>
              </a:solidFill>
            </a:ln>
          </c:spPr>
          <c:marker>
            <c:symbol val="none"/>
          </c:marker>
          <c:dLbls>
            <c:delete val="1"/>
          </c:dLbls>
          <c:xVal>
            <c:numRef>
              <c:f>Sheet1!$B$2:$B$256</c:f>
              <c:numCache>
                <c:formatCode>General</c:formatCode>
                <c:ptCount val="255"/>
                <c:pt idx="0">
                  <c:v>13</c:v>
                </c:pt>
                <c:pt idx="2">
                  <c:v>28</c:v>
                </c:pt>
                <c:pt idx="3">
                  <c:v>15</c:v>
                </c:pt>
                <c:pt idx="4">
                  <c:v>16</c:v>
                </c:pt>
                <c:pt idx="5">
                  <c:v>12</c:v>
                </c:pt>
                <c:pt idx="6">
                  <c:v>11</c:v>
                </c:pt>
                <c:pt idx="7">
                  <c:v>6</c:v>
                </c:pt>
                <c:pt idx="9">
                  <c:v>27</c:v>
                </c:pt>
                <c:pt idx="10">
                  <c:v>13</c:v>
                </c:pt>
                <c:pt idx="12">
                  <c:v>20</c:v>
                </c:pt>
                <c:pt idx="13">
                  <c:v>7</c:v>
                </c:pt>
                <c:pt idx="15">
                  <c:v>10</c:v>
                </c:pt>
                <c:pt idx="16">
                  <c:v>23</c:v>
                </c:pt>
                <c:pt idx="18">
                  <c:v>16</c:v>
                </c:pt>
                <c:pt idx="19">
                  <c:v>13</c:v>
                </c:pt>
                <c:pt idx="20">
                  <c:v>11</c:v>
                </c:pt>
                <c:pt idx="21">
                  <c:v>13</c:v>
                </c:pt>
                <c:pt idx="23">
                  <c:v>14</c:v>
                </c:pt>
                <c:pt idx="24">
                  <c:v>7</c:v>
                </c:pt>
                <c:pt idx="25">
                  <c:v>26</c:v>
                </c:pt>
                <c:pt idx="26">
                  <c:v>10</c:v>
                </c:pt>
                <c:pt idx="27">
                  <c:v>12</c:v>
                </c:pt>
                <c:pt idx="29">
                  <c:v>17</c:v>
                </c:pt>
                <c:pt idx="30">
                  <c:v>21</c:v>
                </c:pt>
                <c:pt idx="31">
                  <c:v>12</c:v>
                </c:pt>
                <c:pt idx="32">
                  <c:v>7</c:v>
                </c:pt>
                <c:pt idx="33" formatCode="0.00">
                  <c:v>13</c:v>
                </c:pt>
                <c:pt idx="34" formatCode="0.00">
                  <c:v>13</c:v>
                </c:pt>
                <c:pt idx="35" formatCode="0.00">
                  <c:v>13</c:v>
                </c:pt>
                <c:pt idx="36" formatCode="0.00">
                  <c:v>13</c:v>
                </c:pt>
                <c:pt idx="37" formatCode="0.00">
                  <c:v>13</c:v>
                </c:pt>
                <c:pt idx="38" formatCode="0.00">
                  <c:v>13</c:v>
                </c:pt>
                <c:pt idx="39" formatCode="0.00">
                  <c:v>13</c:v>
                </c:pt>
                <c:pt idx="40" formatCode="0.00">
                  <c:v>13</c:v>
                </c:pt>
                <c:pt idx="41" formatCode="0.00">
                  <c:v>13</c:v>
                </c:pt>
                <c:pt idx="42" formatCode="0.00">
                  <c:v>13</c:v>
                </c:pt>
                <c:pt idx="43" formatCode="0.00">
                  <c:v>13</c:v>
                </c:pt>
                <c:pt idx="44" formatCode="0.00">
                  <c:v>13</c:v>
                </c:pt>
                <c:pt idx="45" formatCode="0.00">
                  <c:v>13</c:v>
                </c:pt>
                <c:pt idx="46" formatCode="0.00">
                  <c:v>13</c:v>
                </c:pt>
                <c:pt idx="47" formatCode="0.00">
                  <c:v>13</c:v>
                </c:pt>
                <c:pt idx="48" formatCode="0.00">
                  <c:v>13</c:v>
                </c:pt>
                <c:pt idx="49" formatCode="0.00">
                  <c:v>13</c:v>
                </c:pt>
                <c:pt idx="50" formatCode="0.00">
                  <c:v>13</c:v>
                </c:pt>
                <c:pt idx="51" formatCode="0.00">
                  <c:v>13</c:v>
                </c:pt>
                <c:pt idx="52" formatCode="0.00">
                  <c:v>13</c:v>
                </c:pt>
                <c:pt idx="53" formatCode="0.00">
                  <c:v>13</c:v>
                </c:pt>
                <c:pt idx="54" formatCode="0.00">
                  <c:v>13</c:v>
                </c:pt>
                <c:pt idx="55" formatCode="0.00">
                  <c:v>13</c:v>
                </c:pt>
                <c:pt idx="56" formatCode="0.00">
                  <c:v>13</c:v>
                </c:pt>
                <c:pt idx="57" formatCode="0.00">
                  <c:v>13</c:v>
                </c:pt>
                <c:pt idx="58" formatCode="0.00">
                  <c:v>13</c:v>
                </c:pt>
                <c:pt idx="59" formatCode="0.00">
                  <c:v>13</c:v>
                </c:pt>
                <c:pt idx="60" formatCode="0.00">
                  <c:v>13</c:v>
                </c:pt>
                <c:pt idx="61" formatCode="0.00">
                  <c:v>13</c:v>
                </c:pt>
                <c:pt idx="62" formatCode="0.00">
                  <c:v>13</c:v>
                </c:pt>
                <c:pt idx="63" formatCode="0.00">
                  <c:v>13</c:v>
                </c:pt>
                <c:pt idx="64" formatCode="0.00">
                  <c:v>13</c:v>
                </c:pt>
                <c:pt idx="65" formatCode="0.00">
                  <c:v>13</c:v>
                </c:pt>
                <c:pt idx="66" formatCode="0.00">
                  <c:v>13</c:v>
                </c:pt>
                <c:pt idx="67" formatCode="0.00">
                  <c:v>13</c:v>
                </c:pt>
                <c:pt idx="68" formatCode="0.00">
                  <c:v>13</c:v>
                </c:pt>
                <c:pt idx="69" formatCode="0.00">
                  <c:v>13</c:v>
                </c:pt>
                <c:pt idx="70" formatCode="0.00">
                  <c:v>13</c:v>
                </c:pt>
                <c:pt idx="71" formatCode="0.00">
                  <c:v>13</c:v>
                </c:pt>
                <c:pt idx="72" formatCode="0.00">
                  <c:v>13</c:v>
                </c:pt>
                <c:pt idx="73" formatCode="0.00">
                  <c:v>13</c:v>
                </c:pt>
                <c:pt idx="74" formatCode="0.00">
                  <c:v>13</c:v>
                </c:pt>
                <c:pt idx="75" formatCode="0.00">
                  <c:v>13</c:v>
                </c:pt>
                <c:pt idx="76" formatCode="0.00">
                  <c:v>13</c:v>
                </c:pt>
                <c:pt idx="77" formatCode="0.00">
                  <c:v>13</c:v>
                </c:pt>
              </c:numCache>
            </c:numRef>
          </c:xVal>
          <c:yVal>
            <c:numRef>
              <c:f>Sheet1!$D$2:$D$256</c:f>
              <c:numCache>
                <c:formatCode>General</c:formatCode>
                <c:ptCount val="255"/>
                <c:pt idx="33">
                  <c:v>1</c:v>
                </c:pt>
                <c:pt idx="34">
                  <c:v>2</c:v>
                </c:pt>
                <c:pt idx="35">
                  <c:v>3</c:v>
                </c:pt>
                <c:pt idx="36">
                  <c:v>4</c:v>
                </c:pt>
                <c:pt idx="37">
                  <c:v>5</c:v>
                </c:pt>
                <c:pt idx="38">
                  <c:v>6</c:v>
                </c:pt>
                <c:pt idx="39">
                  <c:v>7</c:v>
                </c:pt>
                <c:pt idx="40">
                  <c:v>8</c:v>
                </c:pt>
                <c:pt idx="41">
                  <c:v>9</c:v>
                </c:pt>
                <c:pt idx="42">
                  <c:v>10</c:v>
                </c:pt>
                <c:pt idx="43">
                  <c:v>11</c:v>
                </c:pt>
                <c:pt idx="44">
                  <c:v>12</c:v>
                </c:pt>
                <c:pt idx="45">
                  <c:v>13</c:v>
                </c:pt>
                <c:pt idx="46">
                  <c:v>14</c:v>
                </c:pt>
                <c:pt idx="47">
                  <c:v>15</c:v>
                </c:pt>
                <c:pt idx="48">
                  <c:v>16</c:v>
                </c:pt>
                <c:pt idx="49">
                  <c:v>17</c:v>
                </c:pt>
                <c:pt idx="50">
                  <c:v>18</c:v>
                </c:pt>
                <c:pt idx="51">
                  <c:v>19</c:v>
                </c:pt>
                <c:pt idx="52">
                  <c:v>20</c:v>
                </c:pt>
                <c:pt idx="53">
                  <c:v>21</c:v>
                </c:pt>
                <c:pt idx="54">
                  <c:v>22</c:v>
                </c:pt>
                <c:pt idx="55">
                  <c:v>23</c:v>
                </c:pt>
                <c:pt idx="56">
                  <c:v>24</c:v>
                </c:pt>
                <c:pt idx="57">
                  <c:v>25</c:v>
                </c:pt>
                <c:pt idx="58">
                  <c:v>26</c:v>
                </c:pt>
                <c:pt idx="59">
                  <c:v>27</c:v>
                </c:pt>
                <c:pt idx="60">
                  <c:v>28</c:v>
                </c:pt>
                <c:pt idx="61">
                  <c:v>29</c:v>
                </c:pt>
                <c:pt idx="62">
                  <c:v>30</c:v>
                </c:pt>
                <c:pt idx="63">
                  <c:v>31</c:v>
                </c:pt>
                <c:pt idx="64">
                  <c:v>32</c:v>
                </c:pt>
                <c:pt idx="65">
                  <c:v>33</c:v>
                </c:pt>
                <c:pt idx="66">
                  <c:v>34</c:v>
                </c:pt>
                <c:pt idx="67">
                  <c:v>35</c:v>
                </c:pt>
                <c:pt idx="68">
                  <c:v>36</c:v>
                </c:pt>
                <c:pt idx="69">
                  <c:v>37</c:v>
                </c:pt>
                <c:pt idx="70">
                  <c:v>38</c:v>
                </c:pt>
                <c:pt idx="71">
                  <c:v>39</c:v>
                </c:pt>
                <c:pt idx="72">
                  <c:v>40</c:v>
                </c:pt>
                <c:pt idx="73">
                  <c:v>41</c:v>
                </c:pt>
                <c:pt idx="74">
                  <c:v>42</c:v>
                </c:pt>
                <c:pt idx="75">
                  <c:v>43</c:v>
                </c:pt>
                <c:pt idx="76">
                  <c:v>44</c:v>
                </c:pt>
                <c:pt idx="77">
                  <c:v>45</c:v>
                </c:pt>
                <c:pt idx="78">
                  <c:v>46</c:v>
                </c:pt>
              </c:numCache>
            </c:numRef>
          </c:yVal>
          <c:smooth val="0"/>
          <c:extLst>
            <c:ext xmlns:c16="http://schemas.microsoft.com/office/drawing/2014/chart" uri="{C3380CC4-5D6E-409C-BE32-E72D297353CC}">
              <c16:uniqueId val="{00000003-C0FB-4766-93D8-5FE5F2FC2D8F}"/>
            </c:ext>
          </c:extLst>
        </c:ser>
        <c:ser>
          <c:idx val="2"/>
          <c:order val="2"/>
          <c:tx>
            <c:strRef>
              <c:f>Sheet1!$E$1</c:f>
              <c:strCache>
                <c:ptCount val="1"/>
                <c:pt idx="0">
                  <c:v>joon 2</c:v>
                </c:pt>
              </c:strCache>
            </c:strRef>
          </c:tx>
          <c:spPr>
            <a:ln w="28575">
              <a:solidFill>
                <a:schemeClr val="accent6"/>
              </a:solidFill>
            </a:ln>
          </c:spPr>
          <c:marker>
            <c:symbol val="none"/>
          </c:marker>
          <c:dLbls>
            <c:delete val="1"/>
          </c:dLbls>
          <c:xVal>
            <c:numRef>
              <c:f>Sheet1!$B$2:$B$256</c:f>
              <c:numCache>
                <c:formatCode>General</c:formatCode>
                <c:ptCount val="255"/>
                <c:pt idx="0">
                  <c:v>13</c:v>
                </c:pt>
                <c:pt idx="2">
                  <c:v>28</c:v>
                </c:pt>
                <c:pt idx="3">
                  <c:v>15</c:v>
                </c:pt>
                <c:pt idx="4">
                  <c:v>16</c:v>
                </c:pt>
                <c:pt idx="5">
                  <c:v>12</c:v>
                </c:pt>
                <c:pt idx="6">
                  <c:v>11</c:v>
                </c:pt>
                <c:pt idx="7">
                  <c:v>6</c:v>
                </c:pt>
                <c:pt idx="9">
                  <c:v>27</c:v>
                </c:pt>
                <c:pt idx="10">
                  <c:v>13</c:v>
                </c:pt>
                <c:pt idx="12">
                  <c:v>20</c:v>
                </c:pt>
                <c:pt idx="13">
                  <c:v>7</c:v>
                </c:pt>
                <c:pt idx="15">
                  <c:v>10</c:v>
                </c:pt>
                <c:pt idx="16">
                  <c:v>23</c:v>
                </c:pt>
                <c:pt idx="18">
                  <c:v>16</c:v>
                </c:pt>
                <c:pt idx="19">
                  <c:v>13</c:v>
                </c:pt>
                <c:pt idx="20">
                  <c:v>11</c:v>
                </c:pt>
                <c:pt idx="21">
                  <c:v>13</c:v>
                </c:pt>
                <c:pt idx="23">
                  <c:v>14</c:v>
                </c:pt>
                <c:pt idx="24">
                  <c:v>7</c:v>
                </c:pt>
                <c:pt idx="25">
                  <c:v>26</c:v>
                </c:pt>
                <c:pt idx="26">
                  <c:v>10</c:v>
                </c:pt>
                <c:pt idx="27">
                  <c:v>12</c:v>
                </c:pt>
                <c:pt idx="29">
                  <c:v>17</c:v>
                </c:pt>
                <c:pt idx="30">
                  <c:v>21</c:v>
                </c:pt>
                <c:pt idx="31">
                  <c:v>12</c:v>
                </c:pt>
                <c:pt idx="32">
                  <c:v>7</c:v>
                </c:pt>
                <c:pt idx="33" formatCode="0.00">
                  <c:v>13</c:v>
                </c:pt>
                <c:pt idx="34" formatCode="0.00">
                  <c:v>13</c:v>
                </c:pt>
                <c:pt idx="35" formatCode="0.00">
                  <c:v>13</c:v>
                </c:pt>
                <c:pt idx="36" formatCode="0.00">
                  <c:v>13</c:v>
                </c:pt>
                <c:pt idx="37" formatCode="0.00">
                  <c:v>13</c:v>
                </c:pt>
                <c:pt idx="38" formatCode="0.00">
                  <c:v>13</c:v>
                </c:pt>
                <c:pt idx="39" formatCode="0.00">
                  <c:v>13</c:v>
                </c:pt>
                <c:pt idx="40" formatCode="0.00">
                  <c:v>13</c:v>
                </c:pt>
                <c:pt idx="41" formatCode="0.00">
                  <c:v>13</c:v>
                </c:pt>
                <c:pt idx="42" formatCode="0.00">
                  <c:v>13</c:v>
                </c:pt>
                <c:pt idx="43" formatCode="0.00">
                  <c:v>13</c:v>
                </c:pt>
                <c:pt idx="44" formatCode="0.00">
                  <c:v>13</c:v>
                </c:pt>
                <c:pt idx="45" formatCode="0.00">
                  <c:v>13</c:v>
                </c:pt>
                <c:pt idx="46" formatCode="0.00">
                  <c:v>13</c:v>
                </c:pt>
                <c:pt idx="47" formatCode="0.00">
                  <c:v>13</c:v>
                </c:pt>
                <c:pt idx="48" formatCode="0.00">
                  <c:v>13</c:v>
                </c:pt>
                <c:pt idx="49" formatCode="0.00">
                  <c:v>13</c:v>
                </c:pt>
                <c:pt idx="50" formatCode="0.00">
                  <c:v>13</c:v>
                </c:pt>
                <c:pt idx="51" formatCode="0.00">
                  <c:v>13</c:v>
                </c:pt>
                <c:pt idx="52" formatCode="0.00">
                  <c:v>13</c:v>
                </c:pt>
                <c:pt idx="53" formatCode="0.00">
                  <c:v>13</c:v>
                </c:pt>
                <c:pt idx="54" formatCode="0.00">
                  <c:v>13</c:v>
                </c:pt>
                <c:pt idx="55" formatCode="0.00">
                  <c:v>13</c:v>
                </c:pt>
                <c:pt idx="56" formatCode="0.00">
                  <c:v>13</c:v>
                </c:pt>
                <c:pt idx="57" formatCode="0.00">
                  <c:v>13</c:v>
                </c:pt>
                <c:pt idx="58" formatCode="0.00">
                  <c:v>13</c:v>
                </c:pt>
                <c:pt idx="59" formatCode="0.00">
                  <c:v>13</c:v>
                </c:pt>
                <c:pt idx="60" formatCode="0.00">
                  <c:v>13</c:v>
                </c:pt>
                <c:pt idx="61" formatCode="0.00">
                  <c:v>13</c:v>
                </c:pt>
                <c:pt idx="62" formatCode="0.00">
                  <c:v>13</c:v>
                </c:pt>
                <c:pt idx="63" formatCode="0.00">
                  <c:v>13</c:v>
                </c:pt>
                <c:pt idx="64" formatCode="0.00">
                  <c:v>13</c:v>
                </c:pt>
                <c:pt idx="65" formatCode="0.00">
                  <c:v>13</c:v>
                </c:pt>
                <c:pt idx="66" formatCode="0.00">
                  <c:v>13</c:v>
                </c:pt>
                <c:pt idx="67" formatCode="0.00">
                  <c:v>13</c:v>
                </c:pt>
                <c:pt idx="68" formatCode="0.00">
                  <c:v>13</c:v>
                </c:pt>
                <c:pt idx="69" formatCode="0.00">
                  <c:v>13</c:v>
                </c:pt>
                <c:pt idx="70" formatCode="0.00">
                  <c:v>13</c:v>
                </c:pt>
                <c:pt idx="71" formatCode="0.00">
                  <c:v>13</c:v>
                </c:pt>
                <c:pt idx="72" formatCode="0.00">
                  <c:v>13</c:v>
                </c:pt>
                <c:pt idx="73" formatCode="0.00">
                  <c:v>13</c:v>
                </c:pt>
                <c:pt idx="74" formatCode="0.00">
                  <c:v>13</c:v>
                </c:pt>
                <c:pt idx="75" formatCode="0.00">
                  <c:v>13</c:v>
                </c:pt>
                <c:pt idx="76" formatCode="0.00">
                  <c:v>13</c:v>
                </c:pt>
                <c:pt idx="77" formatCode="0.00">
                  <c:v>13</c:v>
                </c:pt>
              </c:numCache>
            </c:numRef>
          </c:xVal>
          <c:yVal>
            <c:numRef>
              <c:f>Sheet1!$E$2:$E$256</c:f>
              <c:numCache>
                <c:formatCode>General</c:formatCode>
                <c:ptCount val="255"/>
                <c:pt idx="79">
                  <c:v>1</c:v>
                </c:pt>
                <c:pt idx="80">
                  <c:v>2</c:v>
                </c:pt>
                <c:pt idx="81">
                  <c:v>3</c:v>
                </c:pt>
                <c:pt idx="82">
                  <c:v>4</c:v>
                </c:pt>
                <c:pt idx="83">
                  <c:v>5</c:v>
                </c:pt>
                <c:pt idx="84">
                  <c:v>6</c:v>
                </c:pt>
                <c:pt idx="85">
                  <c:v>7</c:v>
                </c:pt>
                <c:pt idx="86">
                  <c:v>8</c:v>
                </c:pt>
                <c:pt idx="87">
                  <c:v>9</c:v>
                </c:pt>
                <c:pt idx="88">
                  <c:v>10</c:v>
                </c:pt>
                <c:pt idx="89">
                  <c:v>11</c:v>
                </c:pt>
                <c:pt idx="90">
                  <c:v>12</c:v>
                </c:pt>
                <c:pt idx="91">
                  <c:v>13</c:v>
                </c:pt>
                <c:pt idx="92">
                  <c:v>14</c:v>
                </c:pt>
                <c:pt idx="93">
                  <c:v>15</c:v>
                </c:pt>
                <c:pt idx="94">
                  <c:v>16</c:v>
                </c:pt>
                <c:pt idx="95">
                  <c:v>17</c:v>
                </c:pt>
                <c:pt idx="96">
                  <c:v>18</c:v>
                </c:pt>
                <c:pt idx="97">
                  <c:v>19</c:v>
                </c:pt>
                <c:pt idx="98">
                  <c:v>20</c:v>
                </c:pt>
                <c:pt idx="99">
                  <c:v>21</c:v>
                </c:pt>
                <c:pt idx="100">
                  <c:v>22</c:v>
                </c:pt>
                <c:pt idx="101">
                  <c:v>23</c:v>
                </c:pt>
                <c:pt idx="102">
                  <c:v>24</c:v>
                </c:pt>
                <c:pt idx="103">
                  <c:v>25</c:v>
                </c:pt>
                <c:pt idx="104">
                  <c:v>26</c:v>
                </c:pt>
                <c:pt idx="105">
                  <c:v>27</c:v>
                </c:pt>
                <c:pt idx="106">
                  <c:v>28</c:v>
                </c:pt>
                <c:pt idx="107">
                  <c:v>29</c:v>
                </c:pt>
                <c:pt idx="108">
                  <c:v>30</c:v>
                </c:pt>
                <c:pt idx="109">
                  <c:v>31</c:v>
                </c:pt>
                <c:pt idx="110">
                  <c:v>32</c:v>
                </c:pt>
                <c:pt idx="111">
                  <c:v>33</c:v>
                </c:pt>
                <c:pt idx="112">
                  <c:v>34</c:v>
                </c:pt>
                <c:pt idx="113">
                  <c:v>35</c:v>
                </c:pt>
                <c:pt idx="114">
                  <c:v>36</c:v>
                </c:pt>
                <c:pt idx="115">
                  <c:v>37</c:v>
                </c:pt>
                <c:pt idx="116">
                  <c:v>38</c:v>
                </c:pt>
              </c:numCache>
            </c:numRef>
          </c:yVal>
          <c:smooth val="0"/>
          <c:extLst>
            <c:ext xmlns:c16="http://schemas.microsoft.com/office/drawing/2014/chart" uri="{C3380CC4-5D6E-409C-BE32-E72D297353CC}">
              <c16:uniqueId val="{00000004-C0FB-4766-93D8-5FE5F2FC2D8F}"/>
            </c:ext>
          </c:extLst>
        </c:ser>
        <c:dLbls>
          <c:showLegendKey val="0"/>
          <c:showVal val="1"/>
          <c:showCatName val="0"/>
          <c:showSerName val="0"/>
          <c:showPercent val="0"/>
          <c:showBubbleSize val="0"/>
        </c:dLbls>
        <c:axId val="1071154416"/>
        <c:axId val="1071155200"/>
        <c:extLst>
          <c:ext xmlns:c15="http://schemas.microsoft.com/office/drawing/2012/chart" uri="{02D57815-91ED-43cb-92C2-25804820EDAC}">
            <c15:filteredScatterSeries>
              <c15:ser>
                <c:idx val="3"/>
                <c:order val="3"/>
                <c:tx>
                  <c:strRef>
                    <c:extLst>
                      <c:ext uri="{02D57815-91ED-43cb-92C2-25804820EDAC}">
                        <c15:formulaRef>
                          <c15:sqref>Sheet1!$F$1</c15:sqref>
                        </c15:formulaRef>
                      </c:ext>
                    </c:extLst>
                    <c:strCache>
                      <c:ptCount val="1"/>
                      <c:pt idx="0">
                        <c:v>joon 3</c:v>
                      </c:pt>
                    </c:strCache>
                  </c:strRef>
                </c:tx>
                <c:spPr>
                  <a:ln>
                    <a:solidFill>
                      <a:schemeClr val="accent4"/>
                    </a:solidFill>
                  </a:ln>
                </c:spPr>
                <c:marker>
                  <c:symbol val="circle"/>
                  <c:size val="10"/>
                  <c:spPr>
                    <a:solidFill>
                      <a:schemeClr val="accent4"/>
                    </a:solidFill>
                    <a:ln>
                      <a:solidFill>
                        <a:schemeClr val="accent4"/>
                      </a:solidFill>
                    </a:ln>
                  </c:spPr>
                </c:marker>
                <c:dLbls>
                  <c:delete val="1"/>
                </c:dLbls>
                <c:xVal>
                  <c:numRef>
                    <c:extLst>
                      <c:ext uri="{02D57815-91ED-43cb-92C2-25804820EDAC}">
                        <c15:formulaRef>
                          <c15:sqref>Sheet1!$B$2:$B$256</c15:sqref>
                        </c15:formulaRef>
                      </c:ext>
                    </c:extLst>
                    <c:numCache>
                      <c:formatCode>General</c:formatCode>
                      <c:ptCount val="255"/>
                      <c:pt idx="0">
                        <c:v>13</c:v>
                      </c:pt>
                      <c:pt idx="2">
                        <c:v>28</c:v>
                      </c:pt>
                      <c:pt idx="3">
                        <c:v>15</c:v>
                      </c:pt>
                      <c:pt idx="4">
                        <c:v>16</c:v>
                      </c:pt>
                      <c:pt idx="5">
                        <c:v>12</c:v>
                      </c:pt>
                      <c:pt idx="6">
                        <c:v>11</c:v>
                      </c:pt>
                      <c:pt idx="7">
                        <c:v>6</c:v>
                      </c:pt>
                      <c:pt idx="9">
                        <c:v>27</c:v>
                      </c:pt>
                      <c:pt idx="10">
                        <c:v>13</c:v>
                      </c:pt>
                      <c:pt idx="12">
                        <c:v>20</c:v>
                      </c:pt>
                      <c:pt idx="13">
                        <c:v>7</c:v>
                      </c:pt>
                      <c:pt idx="15">
                        <c:v>10</c:v>
                      </c:pt>
                      <c:pt idx="16">
                        <c:v>23</c:v>
                      </c:pt>
                      <c:pt idx="18">
                        <c:v>16</c:v>
                      </c:pt>
                      <c:pt idx="19">
                        <c:v>13</c:v>
                      </c:pt>
                      <c:pt idx="20">
                        <c:v>11</c:v>
                      </c:pt>
                      <c:pt idx="21">
                        <c:v>13</c:v>
                      </c:pt>
                      <c:pt idx="23">
                        <c:v>14</c:v>
                      </c:pt>
                      <c:pt idx="24">
                        <c:v>7</c:v>
                      </c:pt>
                      <c:pt idx="25">
                        <c:v>26</c:v>
                      </c:pt>
                      <c:pt idx="26">
                        <c:v>10</c:v>
                      </c:pt>
                      <c:pt idx="27">
                        <c:v>12</c:v>
                      </c:pt>
                      <c:pt idx="29">
                        <c:v>17</c:v>
                      </c:pt>
                      <c:pt idx="30">
                        <c:v>21</c:v>
                      </c:pt>
                      <c:pt idx="31">
                        <c:v>12</c:v>
                      </c:pt>
                      <c:pt idx="32">
                        <c:v>7</c:v>
                      </c:pt>
                      <c:pt idx="33" formatCode="0.00">
                        <c:v>13</c:v>
                      </c:pt>
                      <c:pt idx="34" formatCode="0.00">
                        <c:v>13</c:v>
                      </c:pt>
                      <c:pt idx="35" formatCode="0.00">
                        <c:v>13</c:v>
                      </c:pt>
                      <c:pt idx="36" formatCode="0.00">
                        <c:v>13</c:v>
                      </c:pt>
                      <c:pt idx="37" formatCode="0.00">
                        <c:v>13</c:v>
                      </c:pt>
                      <c:pt idx="38" formatCode="0.00">
                        <c:v>13</c:v>
                      </c:pt>
                      <c:pt idx="39" formatCode="0.00">
                        <c:v>13</c:v>
                      </c:pt>
                      <c:pt idx="40" formatCode="0.00">
                        <c:v>13</c:v>
                      </c:pt>
                      <c:pt idx="41" formatCode="0.00">
                        <c:v>13</c:v>
                      </c:pt>
                      <c:pt idx="42" formatCode="0.00">
                        <c:v>13</c:v>
                      </c:pt>
                      <c:pt idx="43" formatCode="0.00">
                        <c:v>13</c:v>
                      </c:pt>
                      <c:pt idx="44" formatCode="0.00">
                        <c:v>13</c:v>
                      </c:pt>
                      <c:pt idx="45" formatCode="0.00">
                        <c:v>13</c:v>
                      </c:pt>
                      <c:pt idx="46" formatCode="0.00">
                        <c:v>13</c:v>
                      </c:pt>
                      <c:pt idx="47" formatCode="0.00">
                        <c:v>13</c:v>
                      </c:pt>
                      <c:pt idx="48" formatCode="0.00">
                        <c:v>13</c:v>
                      </c:pt>
                      <c:pt idx="49" formatCode="0.00">
                        <c:v>13</c:v>
                      </c:pt>
                      <c:pt idx="50" formatCode="0.00">
                        <c:v>13</c:v>
                      </c:pt>
                      <c:pt idx="51" formatCode="0.00">
                        <c:v>13</c:v>
                      </c:pt>
                      <c:pt idx="52" formatCode="0.00">
                        <c:v>13</c:v>
                      </c:pt>
                      <c:pt idx="53" formatCode="0.00">
                        <c:v>13</c:v>
                      </c:pt>
                      <c:pt idx="54" formatCode="0.00">
                        <c:v>13</c:v>
                      </c:pt>
                      <c:pt idx="55" formatCode="0.00">
                        <c:v>13</c:v>
                      </c:pt>
                      <c:pt idx="56" formatCode="0.00">
                        <c:v>13</c:v>
                      </c:pt>
                      <c:pt idx="57" formatCode="0.00">
                        <c:v>13</c:v>
                      </c:pt>
                      <c:pt idx="58" formatCode="0.00">
                        <c:v>13</c:v>
                      </c:pt>
                      <c:pt idx="59" formatCode="0.00">
                        <c:v>13</c:v>
                      </c:pt>
                      <c:pt idx="60" formatCode="0.00">
                        <c:v>13</c:v>
                      </c:pt>
                      <c:pt idx="61" formatCode="0.00">
                        <c:v>13</c:v>
                      </c:pt>
                      <c:pt idx="62" formatCode="0.00">
                        <c:v>13</c:v>
                      </c:pt>
                      <c:pt idx="63" formatCode="0.00">
                        <c:v>13</c:v>
                      </c:pt>
                      <c:pt idx="64" formatCode="0.00">
                        <c:v>13</c:v>
                      </c:pt>
                      <c:pt idx="65" formatCode="0.00">
                        <c:v>13</c:v>
                      </c:pt>
                      <c:pt idx="66" formatCode="0.00">
                        <c:v>13</c:v>
                      </c:pt>
                      <c:pt idx="67" formatCode="0.00">
                        <c:v>13</c:v>
                      </c:pt>
                      <c:pt idx="68" formatCode="0.00">
                        <c:v>13</c:v>
                      </c:pt>
                      <c:pt idx="69" formatCode="0.00">
                        <c:v>13</c:v>
                      </c:pt>
                      <c:pt idx="70" formatCode="0.00">
                        <c:v>13</c:v>
                      </c:pt>
                      <c:pt idx="71" formatCode="0.00">
                        <c:v>13</c:v>
                      </c:pt>
                      <c:pt idx="72" formatCode="0.00">
                        <c:v>13</c:v>
                      </c:pt>
                      <c:pt idx="73" formatCode="0.00">
                        <c:v>13</c:v>
                      </c:pt>
                      <c:pt idx="74" formatCode="0.00">
                        <c:v>13</c:v>
                      </c:pt>
                      <c:pt idx="75" formatCode="0.00">
                        <c:v>13</c:v>
                      </c:pt>
                      <c:pt idx="76" formatCode="0.00">
                        <c:v>13</c:v>
                      </c:pt>
                      <c:pt idx="77" formatCode="0.00">
                        <c:v>13</c:v>
                      </c:pt>
                    </c:numCache>
                  </c:numRef>
                </c:xVal>
                <c:yVal>
                  <c:numRef>
                    <c:extLst>
                      <c:ext uri="{02D57815-91ED-43cb-92C2-25804820EDAC}">
                        <c15:formulaRef>
                          <c15:sqref>Sheet1!$F$2:$F$256</c15:sqref>
                        </c15:formulaRef>
                      </c:ext>
                    </c:extLst>
                    <c:numCache>
                      <c:formatCode>General</c:formatCode>
                      <c:ptCount val="255"/>
                      <c:pt idx="117">
                        <c:v>1</c:v>
                      </c:pt>
                      <c:pt idx="118">
                        <c:v>2</c:v>
                      </c:pt>
                      <c:pt idx="119">
                        <c:v>3</c:v>
                      </c:pt>
                      <c:pt idx="120">
                        <c:v>4</c:v>
                      </c:pt>
                      <c:pt idx="121">
                        <c:v>5</c:v>
                      </c:pt>
                      <c:pt idx="122">
                        <c:v>6</c:v>
                      </c:pt>
                      <c:pt idx="123">
                        <c:v>7</c:v>
                      </c:pt>
                      <c:pt idx="124">
                        <c:v>8</c:v>
                      </c:pt>
                      <c:pt idx="125">
                        <c:v>9</c:v>
                      </c:pt>
                      <c:pt idx="126">
                        <c:v>10</c:v>
                      </c:pt>
                      <c:pt idx="127">
                        <c:v>11</c:v>
                      </c:pt>
                      <c:pt idx="128">
                        <c:v>12</c:v>
                      </c:pt>
                      <c:pt idx="129">
                        <c:v>13</c:v>
                      </c:pt>
                      <c:pt idx="130">
                        <c:v>14</c:v>
                      </c:pt>
                      <c:pt idx="131">
                        <c:v>15</c:v>
                      </c:pt>
                      <c:pt idx="132">
                        <c:v>16</c:v>
                      </c:pt>
                      <c:pt idx="133">
                        <c:v>17</c:v>
                      </c:pt>
                      <c:pt idx="134">
                        <c:v>18</c:v>
                      </c:pt>
                      <c:pt idx="135">
                        <c:v>19</c:v>
                      </c:pt>
                      <c:pt idx="136">
                        <c:v>20</c:v>
                      </c:pt>
                      <c:pt idx="137">
                        <c:v>21</c:v>
                      </c:pt>
                    </c:numCache>
                  </c:numRef>
                </c:yVal>
                <c:smooth val="0"/>
                <c:extLst>
                  <c:ext xmlns:c16="http://schemas.microsoft.com/office/drawing/2014/chart" uri="{C3380CC4-5D6E-409C-BE32-E72D297353CC}">
                    <c16:uniqueId val="{00000005-C0FB-4766-93D8-5FE5F2FC2D8F}"/>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Sheet1!$G$1</c15:sqref>
                        </c15:formulaRef>
                      </c:ext>
                    </c:extLst>
                    <c:strCache>
                      <c:ptCount val="1"/>
                      <c:pt idx="0">
                        <c:v>joon 4</c:v>
                      </c:pt>
                    </c:strCache>
                  </c:strRef>
                </c:tx>
                <c:marker>
                  <c:symbol val="circle"/>
                  <c:size val="10"/>
                  <c:spPr>
                    <a:solidFill>
                      <a:schemeClr val="accent5"/>
                    </a:solidFill>
                  </c:spPr>
                </c:marker>
                <c:dLbls>
                  <c:delete val="1"/>
                </c:dLbls>
                <c:xVal>
                  <c:numRef>
                    <c:extLst xmlns:c15="http://schemas.microsoft.com/office/drawing/2012/chart">
                      <c:ext xmlns:c15="http://schemas.microsoft.com/office/drawing/2012/chart" uri="{02D57815-91ED-43cb-92C2-25804820EDAC}">
                        <c15:formulaRef>
                          <c15:sqref>Sheet1!$B$2:$B$256</c15:sqref>
                        </c15:formulaRef>
                      </c:ext>
                    </c:extLst>
                    <c:numCache>
                      <c:formatCode>General</c:formatCode>
                      <c:ptCount val="255"/>
                      <c:pt idx="0">
                        <c:v>13</c:v>
                      </c:pt>
                      <c:pt idx="2">
                        <c:v>28</c:v>
                      </c:pt>
                      <c:pt idx="3">
                        <c:v>15</c:v>
                      </c:pt>
                      <c:pt idx="4">
                        <c:v>16</c:v>
                      </c:pt>
                      <c:pt idx="5">
                        <c:v>12</c:v>
                      </c:pt>
                      <c:pt idx="6">
                        <c:v>11</c:v>
                      </c:pt>
                      <c:pt idx="7">
                        <c:v>6</c:v>
                      </c:pt>
                      <c:pt idx="9">
                        <c:v>27</c:v>
                      </c:pt>
                      <c:pt idx="10">
                        <c:v>13</c:v>
                      </c:pt>
                      <c:pt idx="12">
                        <c:v>20</c:v>
                      </c:pt>
                      <c:pt idx="13">
                        <c:v>7</c:v>
                      </c:pt>
                      <c:pt idx="15">
                        <c:v>10</c:v>
                      </c:pt>
                      <c:pt idx="16">
                        <c:v>23</c:v>
                      </c:pt>
                      <c:pt idx="18">
                        <c:v>16</c:v>
                      </c:pt>
                      <c:pt idx="19">
                        <c:v>13</c:v>
                      </c:pt>
                      <c:pt idx="20">
                        <c:v>11</c:v>
                      </c:pt>
                      <c:pt idx="21">
                        <c:v>13</c:v>
                      </c:pt>
                      <c:pt idx="23">
                        <c:v>14</c:v>
                      </c:pt>
                      <c:pt idx="24">
                        <c:v>7</c:v>
                      </c:pt>
                      <c:pt idx="25">
                        <c:v>26</c:v>
                      </c:pt>
                      <c:pt idx="26">
                        <c:v>10</c:v>
                      </c:pt>
                      <c:pt idx="27">
                        <c:v>12</c:v>
                      </c:pt>
                      <c:pt idx="29">
                        <c:v>17</c:v>
                      </c:pt>
                      <c:pt idx="30">
                        <c:v>21</c:v>
                      </c:pt>
                      <c:pt idx="31">
                        <c:v>12</c:v>
                      </c:pt>
                      <c:pt idx="32">
                        <c:v>7</c:v>
                      </c:pt>
                      <c:pt idx="33" formatCode="0.00">
                        <c:v>13</c:v>
                      </c:pt>
                      <c:pt idx="34" formatCode="0.00">
                        <c:v>13</c:v>
                      </c:pt>
                      <c:pt idx="35" formatCode="0.00">
                        <c:v>13</c:v>
                      </c:pt>
                      <c:pt idx="36" formatCode="0.00">
                        <c:v>13</c:v>
                      </c:pt>
                      <c:pt idx="37" formatCode="0.00">
                        <c:v>13</c:v>
                      </c:pt>
                      <c:pt idx="38" formatCode="0.00">
                        <c:v>13</c:v>
                      </c:pt>
                      <c:pt idx="39" formatCode="0.00">
                        <c:v>13</c:v>
                      </c:pt>
                      <c:pt idx="40" formatCode="0.00">
                        <c:v>13</c:v>
                      </c:pt>
                      <c:pt idx="41" formatCode="0.00">
                        <c:v>13</c:v>
                      </c:pt>
                      <c:pt idx="42" formatCode="0.00">
                        <c:v>13</c:v>
                      </c:pt>
                      <c:pt idx="43" formatCode="0.00">
                        <c:v>13</c:v>
                      </c:pt>
                      <c:pt idx="44" formatCode="0.00">
                        <c:v>13</c:v>
                      </c:pt>
                      <c:pt idx="45" formatCode="0.00">
                        <c:v>13</c:v>
                      </c:pt>
                      <c:pt idx="46" formatCode="0.00">
                        <c:v>13</c:v>
                      </c:pt>
                      <c:pt idx="47" formatCode="0.00">
                        <c:v>13</c:v>
                      </c:pt>
                      <c:pt idx="48" formatCode="0.00">
                        <c:v>13</c:v>
                      </c:pt>
                      <c:pt idx="49" formatCode="0.00">
                        <c:v>13</c:v>
                      </c:pt>
                      <c:pt idx="50" formatCode="0.00">
                        <c:v>13</c:v>
                      </c:pt>
                      <c:pt idx="51" formatCode="0.00">
                        <c:v>13</c:v>
                      </c:pt>
                      <c:pt idx="52" formatCode="0.00">
                        <c:v>13</c:v>
                      </c:pt>
                      <c:pt idx="53" formatCode="0.00">
                        <c:v>13</c:v>
                      </c:pt>
                      <c:pt idx="54" formatCode="0.00">
                        <c:v>13</c:v>
                      </c:pt>
                      <c:pt idx="55" formatCode="0.00">
                        <c:v>13</c:v>
                      </c:pt>
                      <c:pt idx="56" formatCode="0.00">
                        <c:v>13</c:v>
                      </c:pt>
                      <c:pt idx="57" formatCode="0.00">
                        <c:v>13</c:v>
                      </c:pt>
                      <c:pt idx="58" formatCode="0.00">
                        <c:v>13</c:v>
                      </c:pt>
                      <c:pt idx="59" formatCode="0.00">
                        <c:v>13</c:v>
                      </c:pt>
                      <c:pt idx="60" formatCode="0.00">
                        <c:v>13</c:v>
                      </c:pt>
                      <c:pt idx="61" formatCode="0.00">
                        <c:v>13</c:v>
                      </c:pt>
                      <c:pt idx="62" formatCode="0.00">
                        <c:v>13</c:v>
                      </c:pt>
                      <c:pt idx="63" formatCode="0.00">
                        <c:v>13</c:v>
                      </c:pt>
                      <c:pt idx="64" formatCode="0.00">
                        <c:v>13</c:v>
                      </c:pt>
                      <c:pt idx="65" formatCode="0.00">
                        <c:v>13</c:v>
                      </c:pt>
                      <c:pt idx="66" formatCode="0.00">
                        <c:v>13</c:v>
                      </c:pt>
                      <c:pt idx="67" formatCode="0.00">
                        <c:v>13</c:v>
                      </c:pt>
                      <c:pt idx="68" formatCode="0.00">
                        <c:v>13</c:v>
                      </c:pt>
                      <c:pt idx="69" formatCode="0.00">
                        <c:v>13</c:v>
                      </c:pt>
                      <c:pt idx="70" formatCode="0.00">
                        <c:v>13</c:v>
                      </c:pt>
                      <c:pt idx="71" formatCode="0.00">
                        <c:v>13</c:v>
                      </c:pt>
                      <c:pt idx="72" formatCode="0.00">
                        <c:v>13</c:v>
                      </c:pt>
                      <c:pt idx="73" formatCode="0.00">
                        <c:v>13</c:v>
                      </c:pt>
                      <c:pt idx="74" formatCode="0.00">
                        <c:v>13</c:v>
                      </c:pt>
                      <c:pt idx="75" formatCode="0.00">
                        <c:v>13</c:v>
                      </c:pt>
                      <c:pt idx="76" formatCode="0.00">
                        <c:v>13</c:v>
                      </c:pt>
                      <c:pt idx="77" formatCode="0.00">
                        <c:v>13</c:v>
                      </c:pt>
                    </c:numCache>
                  </c:numRef>
                </c:xVal>
                <c:yVal>
                  <c:numRef>
                    <c:extLst xmlns:c15="http://schemas.microsoft.com/office/drawing/2012/chart">
                      <c:ext xmlns:c15="http://schemas.microsoft.com/office/drawing/2012/chart" uri="{02D57815-91ED-43cb-92C2-25804820EDAC}">
                        <c15:formulaRef>
                          <c15:sqref>Sheet1!$G$2:$G$256</c15:sqref>
                        </c15:formulaRef>
                      </c:ext>
                    </c:extLst>
                    <c:numCache>
                      <c:formatCode>General</c:formatCode>
                      <c:ptCount val="255"/>
                      <c:pt idx="138">
                        <c:v>1</c:v>
                      </c:pt>
                      <c:pt idx="139">
                        <c:v>2</c:v>
                      </c:pt>
                      <c:pt idx="140">
                        <c:v>3</c:v>
                      </c:pt>
                      <c:pt idx="141">
                        <c:v>4</c:v>
                      </c:pt>
                      <c:pt idx="142">
                        <c:v>5</c:v>
                      </c:pt>
                      <c:pt idx="143">
                        <c:v>6</c:v>
                      </c:pt>
                      <c:pt idx="144">
                        <c:v>7</c:v>
                      </c:pt>
                      <c:pt idx="145">
                        <c:v>8</c:v>
                      </c:pt>
                      <c:pt idx="146">
                        <c:v>9</c:v>
                      </c:pt>
                      <c:pt idx="147">
                        <c:v>10</c:v>
                      </c:pt>
                      <c:pt idx="148">
                        <c:v>11</c:v>
                      </c:pt>
                      <c:pt idx="149">
                        <c:v>12</c:v>
                      </c:pt>
                      <c:pt idx="150">
                        <c:v>13</c:v>
                      </c:pt>
                      <c:pt idx="151">
                        <c:v>14</c:v>
                      </c:pt>
                      <c:pt idx="152">
                        <c:v>15</c:v>
                      </c:pt>
                      <c:pt idx="153">
                        <c:v>16</c:v>
                      </c:pt>
                      <c:pt idx="154">
                        <c:v>17</c:v>
                      </c:pt>
                      <c:pt idx="155">
                        <c:v>18</c:v>
                      </c:pt>
                      <c:pt idx="156">
                        <c:v>19</c:v>
                      </c:pt>
                      <c:pt idx="157">
                        <c:v>20</c:v>
                      </c:pt>
                      <c:pt idx="158">
                        <c:v>21</c:v>
                      </c:pt>
                    </c:numCache>
                  </c:numRef>
                </c:yVal>
                <c:smooth val="0"/>
                <c:extLst xmlns:c15="http://schemas.microsoft.com/office/drawing/2012/chart">
                  <c:ext xmlns:c16="http://schemas.microsoft.com/office/drawing/2014/chart" uri="{C3380CC4-5D6E-409C-BE32-E72D297353CC}">
                    <c16:uniqueId val="{00000006-C0FB-4766-93D8-5FE5F2FC2D8F}"/>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Sheet1!$H$1</c15:sqref>
                        </c15:formulaRef>
                      </c:ext>
                    </c:extLst>
                    <c:strCache>
                      <c:ptCount val="1"/>
                      <c:pt idx="0">
                        <c:v>joon 5</c:v>
                      </c:pt>
                    </c:strCache>
                  </c:strRef>
                </c:tx>
                <c:spPr>
                  <a:ln>
                    <a:solidFill>
                      <a:schemeClr val="accent6"/>
                    </a:solidFill>
                  </a:ln>
                </c:spPr>
                <c:marker>
                  <c:symbol val="circle"/>
                  <c:size val="10"/>
                  <c:spPr>
                    <a:solidFill>
                      <a:schemeClr val="accent6"/>
                    </a:solidFill>
                    <a:ln>
                      <a:solidFill>
                        <a:schemeClr val="accent6"/>
                      </a:solidFill>
                    </a:ln>
                  </c:spPr>
                </c:marker>
                <c:dLbls>
                  <c:delete val="1"/>
                </c:dLbls>
                <c:xVal>
                  <c:numRef>
                    <c:extLst xmlns:c15="http://schemas.microsoft.com/office/drawing/2012/chart">
                      <c:ext xmlns:c15="http://schemas.microsoft.com/office/drawing/2012/chart" uri="{02D57815-91ED-43cb-92C2-25804820EDAC}">
                        <c15:formulaRef>
                          <c15:sqref>Sheet1!$B$2:$B$256</c15:sqref>
                        </c15:formulaRef>
                      </c:ext>
                    </c:extLst>
                    <c:numCache>
                      <c:formatCode>General</c:formatCode>
                      <c:ptCount val="255"/>
                      <c:pt idx="0">
                        <c:v>13</c:v>
                      </c:pt>
                      <c:pt idx="2">
                        <c:v>28</c:v>
                      </c:pt>
                      <c:pt idx="3">
                        <c:v>15</c:v>
                      </c:pt>
                      <c:pt idx="4">
                        <c:v>16</c:v>
                      </c:pt>
                      <c:pt idx="5">
                        <c:v>12</c:v>
                      </c:pt>
                      <c:pt idx="6">
                        <c:v>11</c:v>
                      </c:pt>
                      <c:pt idx="7">
                        <c:v>6</c:v>
                      </c:pt>
                      <c:pt idx="9">
                        <c:v>27</c:v>
                      </c:pt>
                      <c:pt idx="10">
                        <c:v>13</c:v>
                      </c:pt>
                      <c:pt idx="12">
                        <c:v>20</c:v>
                      </c:pt>
                      <c:pt idx="13">
                        <c:v>7</c:v>
                      </c:pt>
                      <c:pt idx="15">
                        <c:v>10</c:v>
                      </c:pt>
                      <c:pt idx="16">
                        <c:v>23</c:v>
                      </c:pt>
                      <c:pt idx="18">
                        <c:v>16</c:v>
                      </c:pt>
                      <c:pt idx="19">
                        <c:v>13</c:v>
                      </c:pt>
                      <c:pt idx="20">
                        <c:v>11</c:v>
                      </c:pt>
                      <c:pt idx="21">
                        <c:v>13</c:v>
                      </c:pt>
                      <c:pt idx="23">
                        <c:v>14</c:v>
                      </c:pt>
                      <c:pt idx="24">
                        <c:v>7</c:v>
                      </c:pt>
                      <c:pt idx="25">
                        <c:v>26</c:v>
                      </c:pt>
                      <c:pt idx="26">
                        <c:v>10</c:v>
                      </c:pt>
                      <c:pt idx="27">
                        <c:v>12</c:v>
                      </c:pt>
                      <c:pt idx="29">
                        <c:v>17</c:v>
                      </c:pt>
                      <c:pt idx="30">
                        <c:v>21</c:v>
                      </c:pt>
                      <c:pt idx="31">
                        <c:v>12</c:v>
                      </c:pt>
                      <c:pt idx="32">
                        <c:v>7</c:v>
                      </c:pt>
                      <c:pt idx="33" formatCode="0.00">
                        <c:v>13</c:v>
                      </c:pt>
                      <c:pt idx="34" formatCode="0.00">
                        <c:v>13</c:v>
                      </c:pt>
                      <c:pt idx="35" formatCode="0.00">
                        <c:v>13</c:v>
                      </c:pt>
                      <c:pt idx="36" formatCode="0.00">
                        <c:v>13</c:v>
                      </c:pt>
                      <c:pt idx="37" formatCode="0.00">
                        <c:v>13</c:v>
                      </c:pt>
                      <c:pt idx="38" formatCode="0.00">
                        <c:v>13</c:v>
                      </c:pt>
                      <c:pt idx="39" formatCode="0.00">
                        <c:v>13</c:v>
                      </c:pt>
                      <c:pt idx="40" formatCode="0.00">
                        <c:v>13</c:v>
                      </c:pt>
                      <c:pt idx="41" formatCode="0.00">
                        <c:v>13</c:v>
                      </c:pt>
                      <c:pt idx="42" formatCode="0.00">
                        <c:v>13</c:v>
                      </c:pt>
                      <c:pt idx="43" formatCode="0.00">
                        <c:v>13</c:v>
                      </c:pt>
                      <c:pt idx="44" formatCode="0.00">
                        <c:v>13</c:v>
                      </c:pt>
                      <c:pt idx="45" formatCode="0.00">
                        <c:v>13</c:v>
                      </c:pt>
                      <c:pt idx="46" formatCode="0.00">
                        <c:v>13</c:v>
                      </c:pt>
                      <c:pt idx="47" formatCode="0.00">
                        <c:v>13</c:v>
                      </c:pt>
                      <c:pt idx="48" formatCode="0.00">
                        <c:v>13</c:v>
                      </c:pt>
                      <c:pt idx="49" formatCode="0.00">
                        <c:v>13</c:v>
                      </c:pt>
                      <c:pt idx="50" formatCode="0.00">
                        <c:v>13</c:v>
                      </c:pt>
                      <c:pt idx="51" formatCode="0.00">
                        <c:v>13</c:v>
                      </c:pt>
                      <c:pt idx="52" formatCode="0.00">
                        <c:v>13</c:v>
                      </c:pt>
                      <c:pt idx="53" formatCode="0.00">
                        <c:v>13</c:v>
                      </c:pt>
                      <c:pt idx="54" formatCode="0.00">
                        <c:v>13</c:v>
                      </c:pt>
                      <c:pt idx="55" formatCode="0.00">
                        <c:v>13</c:v>
                      </c:pt>
                      <c:pt idx="56" formatCode="0.00">
                        <c:v>13</c:v>
                      </c:pt>
                      <c:pt idx="57" formatCode="0.00">
                        <c:v>13</c:v>
                      </c:pt>
                      <c:pt idx="58" formatCode="0.00">
                        <c:v>13</c:v>
                      </c:pt>
                      <c:pt idx="59" formatCode="0.00">
                        <c:v>13</c:v>
                      </c:pt>
                      <c:pt idx="60" formatCode="0.00">
                        <c:v>13</c:v>
                      </c:pt>
                      <c:pt idx="61" formatCode="0.00">
                        <c:v>13</c:v>
                      </c:pt>
                      <c:pt idx="62" formatCode="0.00">
                        <c:v>13</c:v>
                      </c:pt>
                      <c:pt idx="63" formatCode="0.00">
                        <c:v>13</c:v>
                      </c:pt>
                      <c:pt idx="64" formatCode="0.00">
                        <c:v>13</c:v>
                      </c:pt>
                      <c:pt idx="65" formatCode="0.00">
                        <c:v>13</c:v>
                      </c:pt>
                      <c:pt idx="66" formatCode="0.00">
                        <c:v>13</c:v>
                      </c:pt>
                      <c:pt idx="67" formatCode="0.00">
                        <c:v>13</c:v>
                      </c:pt>
                      <c:pt idx="68" formatCode="0.00">
                        <c:v>13</c:v>
                      </c:pt>
                      <c:pt idx="69" formatCode="0.00">
                        <c:v>13</c:v>
                      </c:pt>
                      <c:pt idx="70" formatCode="0.00">
                        <c:v>13</c:v>
                      </c:pt>
                      <c:pt idx="71" formatCode="0.00">
                        <c:v>13</c:v>
                      </c:pt>
                      <c:pt idx="72" formatCode="0.00">
                        <c:v>13</c:v>
                      </c:pt>
                      <c:pt idx="73" formatCode="0.00">
                        <c:v>13</c:v>
                      </c:pt>
                      <c:pt idx="74" formatCode="0.00">
                        <c:v>13</c:v>
                      </c:pt>
                      <c:pt idx="75" formatCode="0.00">
                        <c:v>13</c:v>
                      </c:pt>
                      <c:pt idx="76" formatCode="0.00">
                        <c:v>13</c:v>
                      </c:pt>
                      <c:pt idx="77" formatCode="0.00">
                        <c:v>13</c:v>
                      </c:pt>
                    </c:numCache>
                  </c:numRef>
                </c:xVal>
                <c:yVal>
                  <c:numRef>
                    <c:extLst xmlns:c15="http://schemas.microsoft.com/office/drawing/2012/chart">
                      <c:ext xmlns:c15="http://schemas.microsoft.com/office/drawing/2012/chart" uri="{02D57815-91ED-43cb-92C2-25804820EDAC}">
                        <c15:formulaRef>
                          <c15:sqref>Sheet1!$H$2:$H$256</c15:sqref>
                        </c15:formulaRef>
                      </c:ext>
                    </c:extLst>
                    <c:numCache>
                      <c:formatCode>General</c:formatCode>
                      <c:ptCount val="255"/>
                      <c:pt idx="159">
                        <c:v>1</c:v>
                      </c:pt>
                      <c:pt idx="160">
                        <c:v>2</c:v>
                      </c:pt>
                      <c:pt idx="161">
                        <c:v>3</c:v>
                      </c:pt>
                      <c:pt idx="162">
                        <c:v>4</c:v>
                      </c:pt>
                      <c:pt idx="163">
                        <c:v>5</c:v>
                      </c:pt>
                      <c:pt idx="164">
                        <c:v>6</c:v>
                      </c:pt>
                      <c:pt idx="165">
                        <c:v>7</c:v>
                      </c:pt>
                      <c:pt idx="166">
                        <c:v>8</c:v>
                      </c:pt>
                      <c:pt idx="167">
                        <c:v>9</c:v>
                      </c:pt>
                      <c:pt idx="168">
                        <c:v>10</c:v>
                      </c:pt>
                      <c:pt idx="169">
                        <c:v>11</c:v>
                      </c:pt>
                      <c:pt idx="170">
                        <c:v>12</c:v>
                      </c:pt>
                      <c:pt idx="171">
                        <c:v>13</c:v>
                      </c:pt>
                      <c:pt idx="172">
                        <c:v>14</c:v>
                      </c:pt>
                      <c:pt idx="173">
                        <c:v>15</c:v>
                      </c:pt>
                      <c:pt idx="174">
                        <c:v>16</c:v>
                      </c:pt>
                      <c:pt idx="175">
                        <c:v>17</c:v>
                      </c:pt>
                      <c:pt idx="176">
                        <c:v>18</c:v>
                      </c:pt>
                      <c:pt idx="177">
                        <c:v>19</c:v>
                      </c:pt>
                      <c:pt idx="178">
                        <c:v>20</c:v>
                      </c:pt>
                      <c:pt idx="179">
                        <c:v>21</c:v>
                      </c:pt>
                    </c:numCache>
                  </c:numRef>
                </c:yVal>
                <c:smooth val="0"/>
                <c:extLst xmlns:c15="http://schemas.microsoft.com/office/drawing/2012/chart">
                  <c:ext xmlns:c16="http://schemas.microsoft.com/office/drawing/2014/chart" uri="{C3380CC4-5D6E-409C-BE32-E72D297353CC}">
                    <c16:uniqueId val="{00000007-C0FB-4766-93D8-5FE5F2FC2D8F}"/>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Sheet1!$I$1</c15:sqref>
                        </c15:formulaRef>
                      </c:ext>
                    </c:extLst>
                    <c:strCache>
                      <c:ptCount val="1"/>
                      <c:pt idx="0">
                        <c:v>joon 6</c:v>
                      </c:pt>
                    </c:strCache>
                  </c:strRef>
                </c:tx>
                <c:spPr>
                  <a:ln>
                    <a:solidFill>
                      <a:schemeClr val="accent3"/>
                    </a:solidFill>
                  </a:ln>
                </c:spPr>
                <c:marker>
                  <c:symbol val="circle"/>
                  <c:size val="10"/>
                  <c:spPr>
                    <a:solidFill>
                      <a:schemeClr val="accent3"/>
                    </a:solidFill>
                    <a:ln>
                      <a:solidFill>
                        <a:schemeClr val="accent3"/>
                      </a:solidFill>
                    </a:ln>
                  </c:spPr>
                </c:marker>
                <c:dLbls>
                  <c:delete val="1"/>
                </c:dLbls>
                <c:xVal>
                  <c:numRef>
                    <c:extLst xmlns:c15="http://schemas.microsoft.com/office/drawing/2012/chart">
                      <c:ext xmlns:c15="http://schemas.microsoft.com/office/drawing/2012/chart" uri="{02D57815-91ED-43cb-92C2-25804820EDAC}">
                        <c15:formulaRef>
                          <c15:sqref>Sheet1!$B$2:$B$256</c15:sqref>
                        </c15:formulaRef>
                      </c:ext>
                    </c:extLst>
                    <c:numCache>
                      <c:formatCode>General</c:formatCode>
                      <c:ptCount val="255"/>
                      <c:pt idx="0">
                        <c:v>13</c:v>
                      </c:pt>
                      <c:pt idx="2">
                        <c:v>28</c:v>
                      </c:pt>
                      <c:pt idx="3">
                        <c:v>15</c:v>
                      </c:pt>
                      <c:pt idx="4">
                        <c:v>16</c:v>
                      </c:pt>
                      <c:pt idx="5">
                        <c:v>12</c:v>
                      </c:pt>
                      <c:pt idx="6">
                        <c:v>11</c:v>
                      </c:pt>
                      <c:pt idx="7">
                        <c:v>6</c:v>
                      </c:pt>
                      <c:pt idx="9">
                        <c:v>27</c:v>
                      </c:pt>
                      <c:pt idx="10">
                        <c:v>13</c:v>
                      </c:pt>
                      <c:pt idx="12">
                        <c:v>20</c:v>
                      </c:pt>
                      <c:pt idx="13">
                        <c:v>7</c:v>
                      </c:pt>
                      <c:pt idx="15">
                        <c:v>10</c:v>
                      </c:pt>
                      <c:pt idx="16">
                        <c:v>23</c:v>
                      </c:pt>
                      <c:pt idx="18">
                        <c:v>16</c:v>
                      </c:pt>
                      <c:pt idx="19">
                        <c:v>13</c:v>
                      </c:pt>
                      <c:pt idx="20">
                        <c:v>11</c:v>
                      </c:pt>
                      <c:pt idx="21">
                        <c:v>13</c:v>
                      </c:pt>
                      <c:pt idx="23">
                        <c:v>14</c:v>
                      </c:pt>
                      <c:pt idx="24">
                        <c:v>7</c:v>
                      </c:pt>
                      <c:pt idx="25">
                        <c:v>26</c:v>
                      </c:pt>
                      <c:pt idx="26">
                        <c:v>10</c:v>
                      </c:pt>
                      <c:pt idx="27">
                        <c:v>12</c:v>
                      </c:pt>
                      <c:pt idx="29">
                        <c:v>17</c:v>
                      </c:pt>
                      <c:pt idx="30">
                        <c:v>21</c:v>
                      </c:pt>
                      <c:pt idx="31">
                        <c:v>12</c:v>
                      </c:pt>
                      <c:pt idx="32">
                        <c:v>7</c:v>
                      </c:pt>
                      <c:pt idx="33" formatCode="0.00">
                        <c:v>13</c:v>
                      </c:pt>
                      <c:pt idx="34" formatCode="0.00">
                        <c:v>13</c:v>
                      </c:pt>
                      <c:pt idx="35" formatCode="0.00">
                        <c:v>13</c:v>
                      </c:pt>
                      <c:pt idx="36" formatCode="0.00">
                        <c:v>13</c:v>
                      </c:pt>
                      <c:pt idx="37" formatCode="0.00">
                        <c:v>13</c:v>
                      </c:pt>
                      <c:pt idx="38" formatCode="0.00">
                        <c:v>13</c:v>
                      </c:pt>
                      <c:pt idx="39" formatCode="0.00">
                        <c:v>13</c:v>
                      </c:pt>
                      <c:pt idx="40" formatCode="0.00">
                        <c:v>13</c:v>
                      </c:pt>
                      <c:pt idx="41" formatCode="0.00">
                        <c:v>13</c:v>
                      </c:pt>
                      <c:pt idx="42" formatCode="0.00">
                        <c:v>13</c:v>
                      </c:pt>
                      <c:pt idx="43" formatCode="0.00">
                        <c:v>13</c:v>
                      </c:pt>
                      <c:pt idx="44" formatCode="0.00">
                        <c:v>13</c:v>
                      </c:pt>
                      <c:pt idx="45" formatCode="0.00">
                        <c:v>13</c:v>
                      </c:pt>
                      <c:pt idx="46" formatCode="0.00">
                        <c:v>13</c:v>
                      </c:pt>
                      <c:pt idx="47" formatCode="0.00">
                        <c:v>13</c:v>
                      </c:pt>
                      <c:pt idx="48" formatCode="0.00">
                        <c:v>13</c:v>
                      </c:pt>
                      <c:pt idx="49" formatCode="0.00">
                        <c:v>13</c:v>
                      </c:pt>
                      <c:pt idx="50" formatCode="0.00">
                        <c:v>13</c:v>
                      </c:pt>
                      <c:pt idx="51" formatCode="0.00">
                        <c:v>13</c:v>
                      </c:pt>
                      <c:pt idx="52" formatCode="0.00">
                        <c:v>13</c:v>
                      </c:pt>
                      <c:pt idx="53" formatCode="0.00">
                        <c:v>13</c:v>
                      </c:pt>
                      <c:pt idx="54" formatCode="0.00">
                        <c:v>13</c:v>
                      </c:pt>
                      <c:pt idx="55" formatCode="0.00">
                        <c:v>13</c:v>
                      </c:pt>
                      <c:pt idx="56" formatCode="0.00">
                        <c:v>13</c:v>
                      </c:pt>
                      <c:pt idx="57" formatCode="0.00">
                        <c:v>13</c:v>
                      </c:pt>
                      <c:pt idx="58" formatCode="0.00">
                        <c:v>13</c:v>
                      </c:pt>
                      <c:pt idx="59" formatCode="0.00">
                        <c:v>13</c:v>
                      </c:pt>
                      <c:pt idx="60" formatCode="0.00">
                        <c:v>13</c:v>
                      </c:pt>
                      <c:pt idx="61" formatCode="0.00">
                        <c:v>13</c:v>
                      </c:pt>
                      <c:pt idx="62" formatCode="0.00">
                        <c:v>13</c:v>
                      </c:pt>
                      <c:pt idx="63" formatCode="0.00">
                        <c:v>13</c:v>
                      </c:pt>
                      <c:pt idx="64" formatCode="0.00">
                        <c:v>13</c:v>
                      </c:pt>
                      <c:pt idx="65" formatCode="0.00">
                        <c:v>13</c:v>
                      </c:pt>
                      <c:pt idx="66" formatCode="0.00">
                        <c:v>13</c:v>
                      </c:pt>
                      <c:pt idx="67" formatCode="0.00">
                        <c:v>13</c:v>
                      </c:pt>
                      <c:pt idx="68" formatCode="0.00">
                        <c:v>13</c:v>
                      </c:pt>
                      <c:pt idx="69" formatCode="0.00">
                        <c:v>13</c:v>
                      </c:pt>
                      <c:pt idx="70" formatCode="0.00">
                        <c:v>13</c:v>
                      </c:pt>
                      <c:pt idx="71" formatCode="0.00">
                        <c:v>13</c:v>
                      </c:pt>
                      <c:pt idx="72" formatCode="0.00">
                        <c:v>13</c:v>
                      </c:pt>
                      <c:pt idx="73" formatCode="0.00">
                        <c:v>13</c:v>
                      </c:pt>
                      <c:pt idx="74" formatCode="0.00">
                        <c:v>13</c:v>
                      </c:pt>
                      <c:pt idx="75" formatCode="0.00">
                        <c:v>13</c:v>
                      </c:pt>
                      <c:pt idx="76" formatCode="0.00">
                        <c:v>13</c:v>
                      </c:pt>
                      <c:pt idx="77" formatCode="0.00">
                        <c:v>13</c:v>
                      </c:pt>
                    </c:numCache>
                  </c:numRef>
                </c:xVal>
                <c:yVal>
                  <c:numRef>
                    <c:extLst xmlns:c15="http://schemas.microsoft.com/office/drawing/2012/chart">
                      <c:ext xmlns:c15="http://schemas.microsoft.com/office/drawing/2012/chart" uri="{02D57815-91ED-43cb-92C2-25804820EDAC}">
                        <c15:formulaRef>
                          <c15:sqref>Sheet1!$I$2:$I$256</c15:sqref>
                        </c15:formulaRef>
                      </c:ext>
                    </c:extLst>
                    <c:numCache>
                      <c:formatCode>General</c:formatCode>
                      <c:ptCount val="255"/>
                      <c:pt idx="180">
                        <c:v>1</c:v>
                      </c:pt>
                      <c:pt idx="181">
                        <c:v>2</c:v>
                      </c:pt>
                      <c:pt idx="182">
                        <c:v>3</c:v>
                      </c:pt>
                      <c:pt idx="183">
                        <c:v>4</c:v>
                      </c:pt>
                      <c:pt idx="184">
                        <c:v>5</c:v>
                      </c:pt>
                      <c:pt idx="185">
                        <c:v>6</c:v>
                      </c:pt>
                      <c:pt idx="186">
                        <c:v>7</c:v>
                      </c:pt>
                      <c:pt idx="187">
                        <c:v>8</c:v>
                      </c:pt>
                      <c:pt idx="188">
                        <c:v>9</c:v>
                      </c:pt>
                      <c:pt idx="189">
                        <c:v>10</c:v>
                      </c:pt>
                      <c:pt idx="190">
                        <c:v>11</c:v>
                      </c:pt>
                      <c:pt idx="191">
                        <c:v>12</c:v>
                      </c:pt>
                      <c:pt idx="192">
                        <c:v>13</c:v>
                      </c:pt>
                      <c:pt idx="193">
                        <c:v>14</c:v>
                      </c:pt>
                      <c:pt idx="194">
                        <c:v>15</c:v>
                      </c:pt>
                      <c:pt idx="195">
                        <c:v>16</c:v>
                      </c:pt>
                      <c:pt idx="196">
                        <c:v>17</c:v>
                      </c:pt>
                      <c:pt idx="197">
                        <c:v>18</c:v>
                      </c:pt>
                      <c:pt idx="198">
                        <c:v>19</c:v>
                      </c:pt>
                      <c:pt idx="199">
                        <c:v>20</c:v>
                      </c:pt>
                      <c:pt idx="200">
                        <c:v>21</c:v>
                      </c:pt>
                    </c:numCache>
                  </c:numRef>
                </c:yVal>
                <c:smooth val="0"/>
                <c:extLst xmlns:c15="http://schemas.microsoft.com/office/drawing/2012/chart">
                  <c:ext xmlns:c16="http://schemas.microsoft.com/office/drawing/2014/chart" uri="{C3380CC4-5D6E-409C-BE32-E72D297353CC}">
                    <c16:uniqueId val="{00000008-C0FB-4766-93D8-5FE5F2FC2D8F}"/>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Sheet1!$J$1</c15:sqref>
                        </c15:formulaRef>
                      </c:ext>
                    </c:extLst>
                    <c:strCache>
                      <c:ptCount val="1"/>
                      <c:pt idx="0">
                        <c:v>joon 7</c:v>
                      </c:pt>
                    </c:strCache>
                  </c:strRef>
                </c:tx>
                <c:spPr>
                  <a:ln>
                    <a:solidFill>
                      <a:schemeClr val="tx2"/>
                    </a:solidFill>
                  </a:ln>
                </c:spPr>
                <c:marker>
                  <c:symbol val="circle"/>
                  <c:size val="10"/>
                  <c:spPr>
                    <a:solidFill>
                      <a:schemeClr val="tx2"/>
                    </a:solidFill>
                    <a:ln>
                      <a:solidFill>
                        <a:schemeClr val="tx2"/>
                      </a:solidFill>
                    </a:ln>
                  </c:spPr>
                </c:marker>
                <c:dLbls>
                  <c:delete val="1"/>
                </c:dLbls>
                <c:xVal>
                  <c:numRef>
                    <c:extLst xmlns:c15="http://schemas.microsoft.com/office/drawing/2012/chart">
                      <c:ext xmlns:c15="http://schemas.microsoft.com/office/drawing/2012/chart" uri="{02D57815-91ED-43cb-92C2-25804820EDAC}">
                        <c15:formulaRef>
                          <c15:sqref>Sheet1!$B$2:$B$256</c15:sqref>
                        </c15:formulaRef>
                      </c:ext>
                    </c:extLst>
                    <c:numCache>
                      <c:formatCode>General</c:formatCode>
                      <c:ptCount val="255"/>
                      <c:pt idx="0">
                        <c:v>13</c:v>
                      </c:pt>
                      <c:pt idx="2">
                        <c:v>28</c:v>
                      </c:pt>
                      <c:pt idx="3">
                        <c:v>15</c:v>
                      </c:pt>
                      <c:pt idx="4">
                        <c:v>16</c:v>
                      </c:pt>
                      <c:pt idx="5">
                        <c:v>12</c:v>
                      </c:pt>
                      <c:pt idx="6">
                        <c:v>11</c:v>
                      </c:pt>
                      <c:pt idx="7">
                        <c:v>6</c:v>
                      </c:pt>
                      <c:pt idx="9">
                        <c:v>27</c:v>
                      </c:pt>
                      <c:pt idx="10">
                        <c:v>13</c:v>
                      </c:pt>
                      <c:pt idx="12">
                        <c:v>20</c:v>
                      </c:pt>
                      <c:pt idx="13">
                        <c:v>7</c:v>
                      </c:pt>
                      <c:pt idx="15">
                        <c:v>10</c:v>
                      </c:pt>
                      <c:pt idx="16">
                        <c:v>23</c:v>
                      </c:pt>
                      <c:pt idx="18">
                        <c:v>16</c:v>
                      </c:pt>
                      <c:pt idx="19">
                        <c:v>13</c:v>
                      </c:pt>
                      <c:pt idx="20">
                        <c:v>11</c:v>
                      </c:pt>
                      <c:pt idx="21">
                        <c:v>13</c:v>
                      </c:pt>
                      <c:pt idx="23">
                        <c:v>14</c:v>
                      </c:pt>
                      <c:pt idx="24">
                        <c:v>7</c:v>
                      </c:pt>
                      <c:pt idx="25">
                        <c:v>26</c:v>
                      </c:pt>
                      <c:pt idx="26">
                        <c:v>10</c:v>
                      </c:pt>
                      <c:pt idx="27">
                        <c:v>12</c:v>
                      </c:pt>
                      <c:pt idx="29">
                        <c:v>17</c:v>
                      </c:pt>
                      <c:pt idx="30">
                        <c:v>21</c:v>
                      </c:pt>
                      <c:pt idx="31">
                        <c:v>12</c:v>
                      </c:pt>
                      <c:pt idx="32">
                        <c:v>7</c:v>
                      </c:pt>
                      <c:pt idx="33" formatCode="0.00">
                        <c:v>13</c:v>
                      </c:pt>
                      <c:pt idx="34" formatCode="0.00">
                        <c:v>13</c:v>
                      </c:pt>
                      <c:pt idx="35" formatCode="0.00">
                        <c:v>13</c:v>
                      </c:pt>
                      <c:pt idx="36" formatCode="0.00">
                        <c:v>13</c:v>
                      </c:pt>
                      <c:pt idx="37" formatCode="0.00">
                        <c:v>13</c:v>
                      </c:pt>
                      <c:pt idx="38" formatCode="0.00">
                        <c:v>13</c:v>
                      </c:pt>
                      <c:pt idx="39" formatCode="0.00">
                        <c:v>13</c:v>
                      </c:pt>
                      <c:pt idx="40" formatCode="0.00">
                        <c:v>13</c:v>
                      </c:pt>
                      <c:pt idx="41" formatCode="0.00">
                        <c:v>13</c:v>
                      </c:pt>
                      <c:pt idx="42" formatCode="0.00">
                        <c:v>13</c:v>
                      </c:pt>
                      <c:pt idx="43" formatCode="0.00">
                        <c:v>13</c:v>
                      </c:pt>
                      <c:pt idx="44" formatCode="0.00">
                        <c:v>13</c:v>
                      </c:pt>
                      <c:pt idx="45" formatCode="0.00">
                        <c:v>13</c:v>
                      </c:pt>
                      <c:pt idx="46" formatCode="0.00">
                        <c:v>13</c:v>
                      </c:pt>
                      <c:pt idx="47" formatCode="0.00">
                        <c:v>13</c:v>
                      </c:pt>
                      <c:pt idx="48" formatCode="0.00">
                        <c:v>13</c:v>
                      </c:pt>
                      <c:pt idx="49" formatCode="0.00">
                        <c:v>13</c:v>
                      </c:pt>
                      <c:pt idx="50" formatCode="0.00">
                        <c:v>13</c:v>
                      </c:pt>
                      <c:pt idx="51" formatCode="0.00">
                        <c:v>13</c:v>
                      </c:pt>
                      <c:pt idx="52" formatCode="0.00">
                        <c:v>13</c:v>
                      </c:pt>
                      <c:pt idx="53" formatCode="0.00">
                        <c:v>13</c:v>
                      </c:pt>
                      <c:pt idx="54" formatCode="0.00">
                        <c:v>13</c:v>
                      </c:pt>
                      <c:pt idx="55" formatCode="0.00">
                        <c:v>13</c:v>
                      </c:pt>
                      <c:pt idx="56" formatCode="0.00">
                        <c:v>13</c:v>
                      </c:pt>
                      <c:pt idx="57" formatCode="0.00">
                        <c:v>13</c:v>
                      </c:pt>
                      <c:pt idx="58" formatCode="0.00">
                        <c:v>13</c:v>
                      </c:pt>
                      <c:pt idx="59" formatCode="0.00">
                        <c:v>13</c:v>
                      </c:pt>
                      <c:pt idx="60" formatCode="0.00">
                        <c:v>13</c:v>
                      </c:pt>
                      <c:pt idx="61" formatCode="0.00">
                        <c:v>13</c:v>
                      </c:pt>
                      <c:pt idx="62" formatCode="0.00">
                        <c:v>13</c:v>
                      </c:pt>
                      <c:pt idx="63" formatCode="0.00">
                        <c:v>13</c:v>
                      </c:pt>
                      <c:pt idx="64" formatCode="0.00">
                        <c:v>13</c:v>
                      </c:pt>
                      <c:pt idx="65" formatCode="0.00">
                        <c:v>13</c:v>
                      </c:pt>
                      <c:pt idx="66" formatCode="0.00">
                        <c:v>13</c:v>
                      </c:pt>
                      <c:pt idx="67" formatCode="0.00">
                        <c:v>13</c:v>
                      </c:pt>
                      <c:pt idx="68" formatCode="0.00">
                        <c:v>13</c:v>
                      </c:pt>
                      <c:pt idx="69" formatCode="0.00">
                        <c:v>13</c:v>
                      </c:pt>
                      <c:pt idx="70" formatCode="0.00">
                        <c:v>13</c:v>
                      </c:pt>
                      <c:pt idx="71" formatCode="0.00">
                        <c:v>13</c:v>
                      </c:pt>
                      <c:pt idx="72" formatCode="0.00">
                        <c:v>13</c:v>
                      </c:pt>
                      <c:pt idx="73" formatCode="0.00">
                        <c:v>13</c:v>
                      </c:pt>
                      <c:pt idx="74" formatCode="0.00">
                        <c:v>13</c:v>
                      </c:pt>
                      <c:pt idx="75" formatCode="0.00">
                        <c:v>13</c:v>
                      </c:pt>
                      <c:pt idx="76" formatCode="0.00">
                        <c:v>13</c:v>
                      </c:pt>
                      <c:pt idx="77" formatCode="0.00">
                        <c:v>13</c:v>
                      </c:pt>
                    </c:numCache>
                  </c:numRef>
                </c:xVal>
                <c:yVal>
                  <c:numRef>
                    <c:extLst xmlns:c15="http://schemas.microsoft.com/office/drawing/2012/chart">
                      <c:ext xmlns:c15="http://schemas.microsoft.com/office/drawing/2012/chart" uri="{02D57815-91ED-43cb-92C2-25804820EDAC}">
                        <c15:formulaRef>
                          <c15:sqref>Sheet1!$J$2:$J$256</c15:sqref>
                        </c15:formulaRef>
                      </c:ext>
                    </c:extLst>
                    <c:numCache>
                      <c:formatCode>General</c:formatCode>
                      <c:ptCount val="255"/>
                      <c:pt idx="201">
                        <c:v>1</c:v>
                      </c:pt>
                      <c:pt idx="202">
                        <c:v>2</c:v>
                      </c:pt>
                      <c:pt idx="203">
                        <c:v>3</c:v>
                      </c:pt>
                      <c:pt idx="204">
                        <c:v>4</c:v>
                      </c:pt>
                      <c:pt idx="205">
                        <c:v>5</c:v>
                      </c:pt>
                      <c:pt idx="206">
                        <c:v>6</c:v>
                      </c:pt>
                      <c:pt idx="207">
                        <c:v>7</c:v>
                      </c:pt>
                      <c:pt idx="208">
                        <c:v>8</c:v>
                      </c:pt>
                      <c:pt idx="209">
                        <c:v>9</c:v>
                      </c:pt>
                      <c:pt idx="210">
                        <c:v>10</c:v>
                      </c:pt>
                      <c:pt idx="211">
                        <c:v>11</c:v>
                      </c:pt>
                      <c:pt idx="212">
                        <c:v>12</c:v>
                      </c:pt>
                      <c:pt idx="213">
                        <c:v>13</c:v>
                      </c:pt>
                      <c:pt idx="214">
                        <c:v>14</c:v>
                      </c:pt>
                      <c:pt idx="215">
                        <c:v>15</c:v>
                      </c:pt>
                      <c:pt idx="216">
                        <c:v>16</c:v>
                      </c:pt>
                      <c:pt idx="217">
                        <c:v>17</c:v>
                      </c:pt>
                      <c:pt idx="218">
                        <c:v>18</c:v>
                      </c:pt>
                      <c:pt idx="219">
                        <c:v>19</c:v>
                      </c:pt>
                      <c:pt idx="220">
                        <c:v>20</c:v>
                      </c:pt>
                      <c:pt idx="221">
                        <c:v>21</c:v>
                      </c:pt>
                    </c:numCache>
                  </c:numRef>
                </c:yVal>
                <c:smooth val="0"/>
                <c:extLst xmlns:c15="http://schemas.microsoft.com/office/drawing/2012/chart">
                  <c:ext xmlns:c16="http://schemas.microsoft.com/office/drawing/2014/chart" uri="{C3380CC4-5D6E-409C-BE32-E72D297353CC}">
                    <c16:uniqueId val="{00000009-C0FB-4766-93D8-5FE5F2FC2D8F}"/>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Sheet1!$K$1</c15:sqref>
                        </c15:formulaRef>
                      </c:ext>
                    </c:extLst>
                    <c:strCache>
                      <c:ptCount val="1"/>
                      <c:pt idx="0">
                        <c:v>joon 8</c:v>
                      </c:pt>
                    </c:strCache>
                  </c:strRef>
                </c:tx>
                <c:spPr>
                  <a:ln>
                    <a:solidFill>
                      <a:srgbClr val="131C6B"/>
                    </a:solidFill>
                  </a:ln>
                </c:spPr>
                <c:marker>
                  <c:symbol val="circle"/>
                  <c:size val="10"/>
                  <c:spPr>
                    <a:solidFill>
                      <a:srgbClr val="131C6B"/>
                    </a:solidFill>
                    <a:ln>
                      <a:solidFill>
                        <a:srgbClr val="131C6B"/>
                      </a:solidFill>
                    </a:ln>
                  </c:spPr>
                </c:marker>
                <c:dLbls>
                  <c:delete val="1"/>
                </c:dLbls>
                <c:xVal>
                  <c:numRef>
                    <c:extLst xmlns:c15="http://schemas.microsoft.com/office/drawing/2012/chart">
                      <c:ext xmlns:c15="http://schemas.microsoft.com/office/drawing/2012/chart" uri="{02D57815-91ED-43cb-92C2-25804820EDAC}">
                        <c15:formulaRef>
                          <c15:sqref>Sheet1!$B$2:$B$256</c15:sqref>
                        </c15:formulaRef>
                      </c:ext>
                    </c:extLst>
                    <c:numCache>
                      <c:formatCode>General</c:formatCode>
                      <c:ptCount val="255"/>
                      <c:pt idx="0">
                        <c:v>13</c:v>
                      </c:pt>
                      <c:pt idx="2">
                        <c:v>28</c:v>
                      </c:pt>
                      <c:pt idx="3">
                        <c:v>15</c:v>
                      </c:pt>
                      <c:pt idx="4">
                        <c:v>16</c:v>
                      </c:pt>
                      <c:pt idx="5">
                        <c:v>12</c:v>
                      </c:pt>
                      <c:pt idx="6">
                        <c:v>11</c:v>
                      </c:pt>
                      <c:pt idx="7">
                        <c:v>6</c:v>
                      </c:pt>
                      <c:pt idx="9">
                        <c:v>27</c:v>
                      </c:pt>
                      <c:pt idx="10">
                        <c:v>13</c:v>
                      </c:pt>
                      <c:pt idx="12">
                        <c:v>20</c:v>
                      </c:pt>
                      <c:pt idx="13">
                        <c:v>7</c:v>
                      </c:pt>
                      <c:pt idx="15">
                        <c:v>10</c:v>
                      </c:pt>
                      <c:pt idx="16">
                        <c:v>23</c:v>
                      </c:pt>
                      <c:pt idx="18">
                        <c:v>16</c:v>
                      </c:pt>
                      <c:pt idx="19">
                        <c:v>13</c:v>
                      </c:pt>
                      <c:pt idx="20">
                        <c:v>11</c:v>
                      </c:pt>
                      <c:pt idx="21">
                        <c:v>13</c:v>
                      </c:pt>
                      <c:pt idx="23">
                        <c:v>14</c:v>
                      </c:pt>
                      <c:pt idx="24">
                        <c:v>7</c:v>
                      </c:pt>
                      <c:pt idx="25">
                        <c:v>26</c:v>
                      </c:pt>
                      <c:pt idx="26">
                        <c:v>10</c:v>
                      </c:pt>
                      <c:pt idx="27">
                        <c:v>12</c:v>
                      </c:pt>
                      <c:pt idx="29">
                        <c:v>17</c:v>
                      </c:pt>
                      <c:pt idx="30">
                        <c:v>21</c:v>
                      </c:pt>
                      <c:pt idx="31">
                        <c:v>12</c:v>
                      </c:pt>
                      <c:pt idx="32">
                        <c:v>7</c:v>
                      </c:pt>
                      <c:pt idx="33" formatCode="0.00">
                        <c:v>13</c:v>
                      </c:pt>
                      <c:pt idx="34" formatCode="0.00">
                        <c:v>13</c:v>
                      </c:pt>
                      <c:pt idx="35" formatCode="0.00">
                        <c:v>13</c:v>
                      </c:pt>
                      <c:pt idx="36" formatCode="0.00">
                        <c:v>13</c:v>
                      </c:pt>
                      <c:pt idx="37" formatCode="0.00">
                        <c:v>13</c:v>
                      </c:pt>
                      <c:pt idx="38" formatCode="0.00">
                        <c:v>13</c:v>
                      </c:pt>
                      <c:pt idx="39" formatCode="0.00">
                        <c:v>13</c:v>
                      </c:pt>
                      <c:pt idx="40" formatCode="0.00">
                        <c:v>13</c:v>
                      </c:pt>
                      <c:pt idx="41" formatCode="0.00">
                        <c:v>13</c:v>
                      </c:pt>
                      <c:pt idx="42" formatCode="0.00">
                        <c:v>13</c:v>
                      </c:pt>
                      <c:pt idx="43" formatCode="0.00">
                        <c:v>13</c:v>
                      </c:pt>
                      <c:pt idx="44" formatCode="0.00">
                        <c:v>13</c:v>
                      </c:pt>
                      <c:pt idx="45" formatCode="0.00">
                        <c:v>13</c:v>
                      </c:pt>
                      <c:pt idx="46" formatCode="0.00">
                        <c:v>13</c:v>
                      </c:pt>
                      <c:pt idx="47" formatCode="0.00">
                        <c:v>13</c:v>
                      </c:pt>
                      <c:pt idx="48" formatCode="0.00">
                        <c:v>13</c:v>
                      </c:pt>
                      <c:pt idx="49" formatCode="0.00">
                        <c:v>13</c:v>
                      </c:pt>
                      <c:pt idx="50" formatCode="0.00">
                        <c:v>13</c:v>
                      </c:pt>
                      <c:pt idx="51" formatCode="0.00">
                        <c:v>13</c:v>
                      </c:pt>
                      <c:pt idx="52" formatCode="0.00">
                        <c:v>13</c:v>
                      </c:pt>
                      <c:pt idx="53" formatCode="0.00">
                        <c:v>13</c:v>
                      </c:pt>
                      <c:pt idx="54" formatCode="0.00">
                        <c:v>13</c:v>
                      </c:pt>
                      <c:pt idx="55" formatCode="0.00">
                        <c:v>13</c:v>
                      </c:pt>
                      <c:pt idx="56" formatCode="0.00">
                        <c:v>13</c:v>
                      </c:pt>
                      <c:pt idx="57" formatCode="0.00">
                        <c:v>13</c:v>
                      </c:pt>
                      <c:pt idx="58" formatCode="0.00">
                        <c:v>13</c:v>
                      </c:pt>
                      <c:pt idx="59" formatCode="0.00">
                        <c:v>13</c:v>
                      </c:pt>
                      <c:pt idx="60" formatCode="0.00">
                        <c:v>13</c:v>
                      </c:pt>
                      <c:pt idx="61" formatCode="0.00">
                        <c:v>13</c:v>
                      </c:pt>
                      <c:pt idx="62" formatCode="0.00">
                        <c:v>13</c:v>
                      </c:pt>
                      <c:pt idx="63" formatCode="0.00">
                        <c:v>13</c:v>
                      </c:pt>
                      <c:pt idx="64" formatCode="0.00">
                        <c:v>13</c:v>
                      </c:pt>
                      <c:pt idx="65" formatCode="0.00">
                        <c:v>13</c:v>
                      </c:pt>
                      <c:pt idx="66" formatCode="0.00">
                        <c:v>13</c:v>
                      </c:pt>
                      <c:pt idx="67" formatCode="0.00">
                        <c:v>13</c:v>
                      </c:pt>
                      <c:pt idx="68" formatCode="0.00">
                        <c:v>13</c:v>
                      </c:pt>
                      <c:pt idx="69" formatCode="0.00">
                        <c:v>13</c:v>
                      </c:pt>
                      <c:pt idx="70" formatCode="0.00">
                        <c:v>13</c:v>
                      </c:pt>
                      <c:pt idx="71" formatCode="0.00">
                        <c:v>13</c:v>
                      </c:pt>
                      <c:pt idx="72" formatCode="0.00">
                        <c:v>13</c:v>
                      </c:pt>
                      <c:pt idx="73" formatCode="0.00">
                        <c:v>13</c:v>
                      </c:pt>
                      <c:pt idx="74" formatCode="0.00">
                        <c:v>13</c:v>
                      </c:pt>
                      <c:pt idx="75" formatCode="0.00">
                        <c:v>13</c:v>
                      </c:pt>
                      <c:pt idx="76" formatCode="0.00">
                        <c:v>13</c:v>
                      </c:pt>
                      <c:pt idx="77" formatCode="0.00">
                        <c:v>13</c:v>
                      </c:pt>
                    </c:numCache>
                  </c:numRef>
                </c:xVal>
                <c:yVal>
                  <c:numRef>
                    <c:extLst xmlns:c15="http://schemas.microsoft.com/office/drawing/2012/chart">
                      <c:ext xmlns:c15="http://schemas.microsoft.com/office/drawing/2012/chart" uri="{02D57815-91ED-43cb-92C2-25804820EDAC}">
                        <c15:formulaRef>
                          <c15:sqref>Sheet1!$K$2:$K$256</c15:sqref>
                        </c15:formulaRef>
                      </c:ext>
                    </c:extLst>
                    <c:numCache>
                      <c:formatCode>General</c:formatCode>
                      <c:ptCount val="255"/>
                      <c:pt idx="222">
                        <c:v>1</c:v>
                      </c:pt>
                      <c:pt idx="223">
                        <c:v>2</c:v>
                      </c:pt>
                      <c:pt idx="224">
                        <c:v>3</c:v>
                      </c:pt>
                      <c:pt idx="225">
                        <c:v>4</c:v>
                      </c:pt>
                      <c:pt idx="226">
                        <c:v>5</c:v>
                      </c:pt>
                      <c:pt idx="227">
                        <c:v>6</c:v>
                      </c:pt>
                      <c:pt idx="228">
                        <c:v>7</c:v>
                      </c:pt>
                      <c:pt idx="229">
                        <c:v>8</c:v>
                      </c:pt>
                      <c:pt idx="230">
                        <c:v>9</c:v>
                      </c:pt>
                      <c:pt idx="231">
                        <c:v>10</c:v>
                      </c:pt>
                      <c:pt idx="232">
                        <c:v>11</c:v>
                      </c:pt>
                      <c:pt idx="233">
                        <c:v>12</c:v>
                      </c:pt>
                      <c:pt idx="234">
                        <c:v>13</c:v>
                      </c:pt>
                      <c:pt idx="235">
                        <c:v>14</c:v>
                      </c:pt>
                      <c:pt idx="236">
                        <c:v>15</c:v>
                      </c:pt>
                      <c:pt idx="237">
                        <c:v>16</c:v>
                      </c:pt>
                      <c:pt idx="238">
                        <c:v>17</c:v>
                      </c:pt>
                      <c:pt idx="239">
                        <c:v>18</c:v>
                      </c:pt>
                      <c:pt idx="240">
                        <c:v>19</c:v>
                      </c:pt>
                      <c:pt idx="241">
                        <c:v>20</c:v>
                      </c:pt>
                      <c:pt idx="242">
                        <c:v>21</c:v>
                      </c:pt>
                    </c:numCache>
                  </c:numRef>
                </c:yVal>
                <c:smooth val="0"/>
                <c:extLst xmlns:c15="http://schemas.microsoft.com/office/drawing/2012/chart">
                  <c:ext xmlns:c16="http://schemas.microsoft.com/office/drawing/2014/chart" uri="{C3380CC4-5D6E-409C-BE32-E72D297353CC}">
                    <c16:uniqueId val="{0000000A-C0FB-4766-93D8-5FE5F2FC2D8F}"/>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Sheet1!$L$1</c15:sqref>
                        </c15:formulaRef>
                      </c:ext>
                    </c:extLst>
                    <c:strCache>
                      <c:ptCount val="1"/>
                      <c:pt idx="0">
                        <c:v>joon 9</c:v>
                      </c:pt>
                    </c:strCache>
                  </c:strRef>
                </c:tx>
                <c:spPr>
                  <a:ln>
                    <a:solidFill>
                      <a:schemeClr val="accent5">
                        <a:lumMod val="60000"/>
                        <a:lumOff val="40000"/>
                      </a:schemeClr>
                    </a:solidFill>
                  </a:ln>
                </c:spPr>
                <c:marker>
                  <c:symbol val="circle"/>
                  <c:size val="10"/>
                  <c:spPr>
                    <a:solidFill>
                      <a:schemeClr val="accent5">
                        <a:lumMod val="60000"/>
                        <a:lumOff val="40000"/>
                      </a:schemeClr>
                    </a:solidFill>
                    <a:ln>
                      <a:solidFill>
                        <a:schemeClr val="accent5">
                          <a:lumMod val="60000"/>
                          <a:lumOff val="40000"/>
                        </a:schemeClr>
                      </a:solidFill>
                    </a:ln>
                  </c:spPr>
                </c:marker>
                <c:dLbls>
                  <c:delete val="1"/>
                </c:dLbls>
                <c:xVal>
                  <c:numRef>
                    <c:extLst xmlns:c15="http://schemas.microsoft.com/office/drawing/2012/chart">
                      <c:ext xmlns:c15="http://schemas.microsoft.com/office/drawing/2012/chart" uri="{02D57815-91ED-43cb-92C2-25804820EDAC}">
                        <c15:formulaRef>
                          <c15:sqref>Sheet1!$B$2:$B$256</c15:sqref>
                        </c15:formulaRef>
                      </c:ext>
                    </c:extLst>
                    <c:numCache>
                      <c:formatCode>General</c:formatCode>
                      <c:ptCount val="255"/>
                      <c:pt idx="0">
                        <c:v>13</c:v>
                      </c:pt>
                      <c:pt idx="2">
                        <c:v>28</c:v>
                      </c:pt>
                      <c:pt idx="3">
                        <c:v>15</c:v>
                      </c:pt>
                      <c:pt idx="4">
                        <c:v>16</c:v>
                      </c:pt>
                      <c:pt idx="5">
                        <c:v>12</c:v>
                      </c:pt>
                      <c:pt idx="6">
                        <c:v>11</c:v>
                      </c:pt>
                      <c:pt idx="7">
                        <c:v>6</c:v>
                      </c:pt>
                      <c:pt idx="9">
                        <c:v>27</c:v>
                      </c:pt>
                      <c:pt idx="10">
                        <c:v>13</c:v>
                      </c:pt>
                      <c:pt idx="12">
                        <c:v>20</c:v>
                      </c:pt>
                      <c:pt idx="13">
                        <c:v>7</c:v>
                      </c:pt>
                      <c:pt idx="15">
                        <c:v>10</c:v>
                      </c:pt>
                      <c:pt idx="16">
                        <c:v>23</c:v>
                      </c:pt>
                      <c:pt idx="18">
                        <c:v>16</c:v>
                      </c:pt>
                      <c:pt idx="19">
                        <c:v>13</c:v>
                      </c:pt>
                      <c:pt idx="20">
                        <c:v>11</c:v>
                      </c:pt>
                      <c:pt idx="21">
                        <c:v>13</c:v>
                      </c:pt>
                      <c:pt idx="23">
                        <c:v>14</c:v>
                      </c:pt>
                      <c:pt idx="24">
                        <c:v>7</c:v>
                      </c:pt>
                      <c:pt idx="25">
                        <c:v>26</c:v>
                      </c:pt>
                      <c:pt idx="26">
                        <c:v>10</c:v>
                      </c:pt>
                      <c:pt idx="27">
                        <c:v>12</c:v>
                      </c:pt>
                      <c:pt idx="29">
                        <c:v>17</c:v>
                      </c:pt>
                      <c:pt idx="30">
                        <c:v>21</c:v>
                      </c:pt>
                      <c:pt idx="31">
                        <c:v>12</c:v>
                      </c:pt>
                      <c:pt idx="32">
                        <c:v>7</c:v>
                      </c:pt>
                      <c:pt idx="33" formatCode="0.00">
                        <c:v>13</c:v>
                      </c:pt>
                      <c:pt idx="34" formatCode="0.00">
                        <c:v>13</c:v>
                      </c:pt>
                      <c:pt idx="35" formatCode="0.00">
                        <c:v>13</c:v>
                      </c:pt>
                      <c:pt idx="36" formatCode="0.00">
                        <c:v>13</c:v>
                      </c:pt>
                      <c:pt idx="37" formatCode="0.00">
                        <c:v>13</c:v>
                      </c:pt>
                      <c:pt idx="38" formatCode="0.00">
                        <c:v>13</c:v>
                      </c:pt>
                      <c:pt idx="39" formatCode="0.00">
                        <c:v>13</c:v>
                      </c:pt>
                      <c:pt idx="40" formatCode="0.00">
                        <c:v>13</c:v>
                      </c:pt>
                      <c:pt idx="41" formatCode="0.00">
                        <c:v>13</c:v>
                      </c:pt>
                      <c:pt idx="42" formatCode="0.00">
                        <c:v>13</c:v>
                      </c:pt>
                      <c:pt idx="43" formatCode="0.00">
                        <c:v>13</c:v>
                      </c:pt>
                      <c:pt idx="44" formatCode="0.00">
                        <c:v>13</c:v>
                      </c:pt>
                      <c:pt idx="45" formatCode="0.00">
                        <c:v>13</c:v>
                      </c:pt>
                      <c:pt idx="46" formatCode="0.00">
                        <c:v>13</c:v>
                      </c:pt>
                      <c:pt idx="47" formatCode="0.00">
                        <c:v>13</c:v>
                      </c:pt>
                      <c:pt idx="48" formatCode="0.00">
                        <c:v>13</c:v>
                      </c:pt>
                      <c:pt idx="49" formatCode="0.00">
                        <c:v>13</c:v>
                      </c:pt>
                      <c:pt idx="50" formatCode="0.00">
                        <c:v>13</c:v>
                      </c:pt>
                      <c:pt idx="51" formatCode="0.00">
                        <c:v>13</c:v>
                      </c:pt>
                      <c:pt idx="52" formatCode="0.00">
                        <c:v>13</c:v>
                      </c:pt>
                      <c:pt idx="53" formatCode="0.00">
                        <c:v>13</c:v>
                      </c:pt>
                      <c:pt idx="54" formatCode="0.00">
                        <c:v>13</c:v>
                      </c:pt>
                      <c:pt idx="55" formatCode="0.00">
                        <c:v>13</c:v>
                      </c:pt>
                      <c:pt idx="56" formatCode="0.00">
                        <c:v>13</c:v>
                      </c:pt>
                      <c:pt idx="57" formatCode="0.00">
                        <c:v>13</c:v>
                      </c:pt>
                      <c:pt idx="58" formatCode="0.00">
                        <c:v>13</c:v>
                      </c:pt>
                      <c:pt idx="59" formatCode="0.00">
                        <c:v>13</c:v>
                      </c:pt>
                      <c:pt idx="60" formatCode="0.00">
                        <c:v>13</c:v>
                      </c:pt>
                      <c:pt idx="61" formatCode="0.00">
                        <c:v>13</c:v>
                      </c:pt>
                      <c:pt idx="62" formatCode="0.00">
                        <c:v>13</c:v>
                      </c:pt>
                      <c:pt idx="63" formatCode="0.00">
                        <c:v>13</c:v>
                      </c:pt>
                      <c:pt idx="64" formatCode="0.00">
                        <c:v>13</c:v>
                      </c:pt>
                      <c:pt idx="65" formatCode="0.00">
                        <c:v>13</c:v>
                      </c:pt>
                      <c:pt idx="66" formatCode="0.00">
                        <c:v>13</c:v>
                      </c:pt>
                      <c:pt idx="67" formatCode="0.00">
                        <c:v>13</c:v>
                      </c:pt>
                      <c:pt idx="68" formatCode="0.00">
                        <c:v>13</c:v>
                      </c:pt>
                      <c:pt idx="69" formatCode="0.00">
                        <c:v>13</c:v>
                      </c:pt>
                      <c:pt idx="70" formatCode="0.00">
                        <c:v>13</c:v>
                      </c:pt>
                      <c:pt idx="71" formatCode="0.00">
                        <c:v>13</c:v>
                      </c:pt>
                      <c:pt idx="72" formatCode="0.00">
                        <c:v>13</c:v>
                      </c:pt>
                      <c:pt idx="73" formatCode="0.00">
                        <c:v>13</c:v>
                      </c:pt>
                      <c:pt idx="74" formatCode="0.00">
                        <c:v>13</c:v>
                      </c:pt>
                      <c:pt idx="75" formatCode="0.00">
                        <c:v>13</c:v>
                      </c:pt>
                      <c:pt idx="76" formatCode="0.00">
                        <c:v>13</c:v>
                      </c:pt>
                      <c:pt idx="77" formatCode="0.00">
                        <c:v>13</c:v>
                      </c:pt>
                    </c:numCache>
                  </c:numRef>
                </c:xVal>
                <c:yVal>
                  <c:numRef>
                    <c:extLst xmlns:c15="http://schemas.microsoft.com/office/drawing/2012/chart">
                      <c:ext xmlns:c15="http://schemas.microsoft.com/office/drawing/2012/chart" uri="{02D57815-91ED-43cb-92C2-25804820EDAC}">
                        <c15:formulaRef>
                          <c15:sqref>Sheet1!$L$2:$L$256</c15:sqref>
                        </c15:formulaRef>
                      </c:ext>
                    </c:extLst>
                    <c:numCache>
                      <c:formatCode>General</c:formatCode>
                      <c:ptCount val="255"/>
                      <c:pt idx="243">
                        <c:v>1</c:v>
                      </c:pt>
                      <c:pt idx="244">
                        <c:v>2</c:v>
                      </c:pt>
                      <c:pt idx="245">
                        <c:v>3</c:v>
                      </c:pt>
                      <c:pt idx="246">
                        <c:v>4</c:v>
                      </c:pt>
                      <c:pt idx="247">
                        <c:v>5</c:v>
                      </c:pt>
                      <c:pt idx="248">
                        <c:v>6</c:v>
                      </c:pt>
                      <c:pt idx="249">
                        <c:v>7</c:v>
                      </c:pt>
                      <c:pt idx="250">
                        <c:v>8</c:v>
                      </c:pt>
                      <c:pt idx="251">
                        <c:v>9</c:v>
                      </c:pt>
                      <c:pt idx="252">
                        <c:v>10</c:v>
                      </c:pt>
                      <c:pt idx="253">
                        <c:v>11</c:v>
                      </c:pt>
                      <c:pt idx="254">
                        <c:v>13</c:v>
                      </c:pt>
                    </c:numCache>
                  </c:numRef>
                </c:yVal>
                <c:smooth val="0"/>
                <c:extLst xmlns:c15="http://schemas.microsoft.com/office/drawing/2012/chart">
                  <c:ext xmlns:c16="http://schemas.microsoft.com/office/drawing/2014/chart" uri="{C3380CC4-5D6E-409C-BE32-E72D297353CC}">
                    <c16:uniqueId val="{0000000B-C0FB-4766-93D8-5FE5F2FC2D8F}"/>
                  </c:ext>
                </c:extLst>
              </c15:ser>
            </c15:filteredScatterSeries>
            <c15:filteredScatterSeries>
              <c15:ser>
                <c:idx val="12"/>
                <c:order val="10"/>
                <c:tx>
                  <c:strRef>
                    <c:extLst xmlns:c15="http://schemas.microsoft.com/office/drawing/2012/chart">
                      <c:ext xmlns:c15="http://schemas.microsoft.com/office/drawing/2012/chart" uri="{02D57815-91ED-43cb-92C2-25804820EDAC}">
                        <c15:formulaRef>
                          <c15:sqref>Sheet1!$M$1</c15:sqref>
                        </c15:formulaRef>
                      </c:ext>
                    </c:extLst>
                    <c:strCache>
                      <c:ptCount val="1"/>
                      <c:pt idx="0">
                        <c:v>joon 10</c:v>
                      </c:pt>
                    </c:strCache>
                  </c:strRef>
                </c:tx>
                <c:spPr>
                  <a:ln>
                    <a:solidFill>
                      <a:schemeClr val="tx2">
                        <a:lumMod val="75000"/>
                      </a:schemeClr>
                    </a:solidFill>
                  </a:ln>
                </c:spPr>
                <c:marker>
                  <c:symbol val="circle"/>
                  <c:size val="10"/>
                  <c:spPr>
                    <a:solidFill>
                      <a:schemeClr val="tx2">
                        <a:lumMod val="75000"/>
                      </a:schemeClr>
                    </a:solidFill>
                    <a:ln>
                      <a:solidFill>
                        <a:schemeClr val="tx2">
                          <a:lumMod val="75000"/>
                        </a:schemeClr>
                      </a:solidFill>
                    </a:ln>
                  </c:spPr>
                </c:marker>
                <c:dLbls>
                  <c:delete val="1"/>
                </c:dLbls>
                <c:xVal>
                  <c:numRef>
                    <c:extLst xmlns:c15="http://schemas.microsoft.com/office/drawing/2012/chart">
                      <c:ext xmlns:c15="http://schemas.microsoft.com/office/drawing/2012/chart" uri="{02D57815-91ED-43cb-92C2-25804820EDAC}">
                        <c15:formulaRef>
                          <c15:sqref>Sheet1!$B$2:$B$269</c15:sqref>
                        </c15:formulaRef>
                      </c:ext>
                    </c:extLst>
                    <c:numCache>
                      <c:formatCode>General</c:formatCode>
                      <c:ptCount val="268"/>
                      <c:pt idx="0">
                        <c:v>13</c:v>
                      </c:pt>
                      <c:pt idx="2">
                        <c:v>28</c:v>
                      </c:pt>
                      <c:pt idx="3">
                        <c:v>15</c:v>
                      </c:pt>
                      <c:pt idx="4">
                        <c:v>16</c:v>
                      </c:pt>
                      <c:pt idx="5">
                        <c:v>12</c:v>
                      </c:pt>
                      <c:pt idx="6">
                        <c:v>11</c:v>
                      </c:pt>
                      <c:pt idx="7">
                        <c:v>6</c:v>
                      </c:pt>
                      <c:pt idx="9">
                        <c:v>27</c:v>
                      </c:pt>
                      <c:pt idx="10">
                        <c:v>13</c:v>
                      </c:pt>
                      <c:pt idx="12">
                        <c:v>20</c:v>
                      </c:pt>
                      <c:pt idx="13">
                        <c:v>7</c:v>
                      </c:pt>
                      <c:pt idx="15">
                        <c:v>10</c:v>
                      </c:pt>
                      <c:pt idx="16">
                        <c:v>23</c:v>
                      </c:pt>
                      <c:pt idx="18">
                        <c:v>16</c:v>
                      </c:pt>
                      <c:pt idx="19">
                        <c:v>13</c:v>
                      </c:pt>
                      <c:pt idx="20">
                        <c:v>11</c:v>
                      </c:pt>
                      <c:pt idx="21">
                        <c:v>13</c:v>
                      </c:pt>
                      <c:pt idx="23">
                        <c:v>14</c:v>
                      </c:pt>
                      <c:pt idx="24">
                        <c:v>7</c:v>
                      </c:pt>
                      <c:pt idx="25">
                        <c:v>26</c:v>
                      </c:pt>
                      <c:pt idx="26">
                        <c:v>10</c:v>
                      </c:pt>
                      <c:pt idx="27">
                        <c:v>12</c:v>
                      </c:pt>
                      <c:pt idx="29">
                        <c:v>17</c:v>
                      </c:pt>
                      <c:pt idx="30">
                        <c:v>21</c:v>
                      </c:pt>
                      <c:pt idx="31">
                        <c:v>12</c:v>
                      </c:pt>
                      <c:pt idx="32">
                        <c:v>7</c:v>
                      </c:pt>
                      <c:pt idx="33" formatCode="0.00">
                        <c:v>13</c:v>
                      </c:pt>
                      <c:pt idx="34" formatCode="0.00">
                        <c:v>13</c:v>
                      </c:pt>
                      <c:pt idx="35" formatCode="0.00">
                        <c:v>13</c:v>
                      </c:pt>
                      <c:pt idx="36" formatCode="0.00">
                        <c:v>13</c:v>
                      </c:pt>
                      <c:pt idx="37" formatCode="0.00">
                        <c:v>13</c:v>
                      </c:pt>
                      <c:pt idx="38" formatCode="0.00">
                        <c:v>13</c:v>
                      </c:pt>
                      <c:pt idx="39" formatCode="0.00">
                        <c:v>13</c:v>
                      </c:pt>
                      <c:pt idx="40" formatCode="0.00">
                        <c:v>13</c:v>
                      </c:pt>
                      <c:pt idx="41" formatCode="0.00">
                        <c:v>13</c:v>
                      </c:pt>
                      <c:pt idx="42" formatCode="0.00">
                        <c:v>13</c:v>
                      </c:pt>
                      <c:pt idx="43" formatCode="0.00">
                        <c:v>13</c:v>
                      </c:pt>
                      <c:pt idx="44" formatCode="0.00">
                        <c:v>13</c:v>
                      </c:pt>
                      <c:pt idx="45" formatCode="0.00">
                        <c:v>13</c:v>
                      </c:pt>
                      <c:pt idx="46" formatCode="0.00">
                        <c:v>13</c:v>
                      </c:pt>
                      <c:pt idx="47" formatCode="0.00">
                        <c:v>13</c:v>
                      </c:pt>
                      <c:pt idx="48" formatCode="0.00">
                        <c:v>13</c:v>
                      </c:pt>
                      <c:pt idx="49" formatCode="0.00">
                        <c:v>13</c:v>
                      </c:pt>
                      <c:pt idx="50" formatCode="0.00">
                        <c:v>13</c:v>
                      </c:pt>
                      <c:pt idx="51" formatCode="0.00">
                        <c:v>13</c:v>
                      </c:pt>
                      <c:pt idx="52" formatCode="0.00">
                        <c:v>13</c:v>
                      </c:pt>
                      <c:pt idx="53" formatCode="0.00">
                        <c:v>13</c:v>
                      </c:pt>
                      <c:pt idx="54" formatCode="0.00">
                        <c:v>13</c:v>
                      </c:pt>
                      <c:pt idx="55" formatCode="0.00">
                        <c:v>13</c:v>
                      </c:pt>
                      <c:pt idx="56" formatCode="0.00">
                        <c:v>13</c:v>
                      </c:pt>
                      <c:pt idx="57" formatCode="0.00">
                        <c:v>13</c:v>
                      </c:pt>
                      <c:pt idx="58" formatCode="0.00">
                        <c:v>13</c:v>
                      </c:pt>
                      <c:pt idx="59" formatCode="0.00">
                        <c:v>13</c:v>
                      </c:pt>
                      <c:pt idx="60" formatCode="0.00">
                        <c:v>13</c:v>
                      </c:pt>
                      <c:pt idx="61" formatCode="0.00">
                        <c:v>13</c:v>
                      </c:pt>
                      <c:pt idx="62" formatCode="0.00">
                        <c:v>13</c:v>
                      </c:pt>
                      <c:pt idx="63" formatCode="0.00">
                        <c:v>13</c:v>
                      </c:pt>
                      <c:pt idx="64" formatCode="0.00">
                        <c:v>13</c:v>
                      </c:pt>
                      <c:pt idx="65" formatCode="0.00">
                        <c:v>13</c:v>
                      </c:pt>
                      <c:pt idx="66" formatCode="0.00">
                        <c:v>13</c:v>
                      </c:pt>
                      <c:pt idx="67" formatCode="0.00">
                        <c:v>13</c:v>
                      </c:pt>
                      <c:pt idx="68" formatCode="0.00">
                        <c:v>13</c:v>
                      </c:pt>
                      <c:pt idx="69" formatCode="0.00">
                        <c:v>13</c:v>
                      </c:pt>
                      <c:pt idx="70" formatCode="0.00">
                        <c:v>13</c:v>
                      </c:pt>
                      <c:pt idx="71" formatCode="0.00">
                        <c:v>13</c:v>
                      </c:pt>
                      <c:pt idx="72" formatCode="0.00">
                        <c:v>13</c:v>
                      </c:pt>
                      <c:pt idx="73" formatCode="0.00">
                        <c:v>13</c:v>
                      </c:pt>
                      <c:pt idx="74" formatCode="0.00">
                        <c:v>13</c:v>
                      </c:pt>
                      <c:pt idx="75" formatCode="0.00">
                        <c:v>13</c:v>
                      </c:pt>
                      <c:pt idx="76" formatCode="0.00">
                        <c:v>13</c:v>
                      </c:pt>
                      <c:pt idx="77" formatCode="0.00">
                        <c:v>13</c:v>
                      </c:pt>
                    </c:numCache>
                  </c:numRef>
                </c:xVal>
                <c:yVal>
                  <c:numRef>
                    <c:extLst xmlns:c15="http://schemas.microsoft.com/office/drawing/2012/chart">
                      <c:ext xmlns:c15="http://schemas.microsoft.com/office/drawing/2012/chart" uri="{02D57815-91ED-43cb-92C2-25804820EDAC}">
                        <c15:formulaRef>
                          <c15:sqref>Sheet1!$M$2:$M$269</c15:sqref>
                        </c15:formulaRef>
                      </c:ext>
                    </c:extLst>
                    <c:numCache>
                      <c:formatCode>General</c:formatCode>
                      <c:ptCount val="268"/>
                      <c:pt idx="255">
                        <c:v>1</c:v>
                      </c:pt>
                      <c:pt idx="256">
                        <c:v>2</c:v>
                      </c:pt>
                      <c:pt idx="257">
                        <c:v>3</c:v>
                      </c:pt>
                      <c:pt idx="258">
                        <c:v>4</c:v>
                      </c:pt>
                      <c:pt idx="259">
                        <c:v>5</c:v>
                      </c:pt>
                      <c:pt idx="260">
                        <c:v>6</c:v>
                      </c:pt>
                      <c:pt idx="261">
                        <c:v>7</c:v>
                      </c:pt>
                      <c:pt idx="262">
                        <c:v>8</c:v>
                      </c:pt>
                      <c:pt idx="263">
                        <c:v>9</c:v>
                      </c:pt>
                      <c:pt idx="264">
                        <c:v>10</c:v>
                      </c:pt>
                      <c:pt idx="265">
                        <c:v>11</c:v>
                      </c:pt>
                      <c:pt idx="266">
                        <c:v>12</c:v>
                      </c:pt>
                      <c:pt idx="267">
                        <c:v>13</c:v>
                      </c:pt>
                    </c:numCache>
                  </c:numRef>
                </c:yVal>
                <c:smooth val="0"/>
                <c:extLst xmlns:c15="http://schemas.microsoft.com/office/drawing/2012/chart">
                  <c:ext xmlns:c16="http://schemas.microsoft.com/office/drawing/2014/chart" uri="{C3380CC4-5D6E-409C-BE32-E72D297353CC}">
                    <c16:uniqueId val="{0000000C-C0FB-4766-93D8-5FE5F2FC2D8F}"/>
                  </c:ext>
                </c:extLst>
              </c15:ser>
            </c15:filteredScatterSeries>
            <c15:filteredScatterSeries>
              <c15:ser>
                <c:idx val="13"/>
                <c:order val="11"/>
                <c:tx>
                  <c:strRef>
                    <c:extLst xmlns:c15="http://schemas.microsoft.com/office/drawing/2012/chart">
                      <c:ext xmlns:c15="http://schemas.microsoft.com/office/drawing/2012/chart" uri="{02D57815-91ED-43cb-92C2-25804820EDAC}">
                        <c15:formulaRef>
                          <c15:sqref>Sheet1!$N$1</c15:sqref>
                        </c15:formulaRef>
                      </c:ext>
                    </c:extLst>
                    <c:strCache>
                      <c:ptCount val="1"/>
                      <c:pt idx="0">
                        <c:v>joon 11</c:v>
                      </c:pt>
                    </c:strCache>
                  </c:strRef>
                </c:tx>
                <c:spPr>
                  <a:ln>
                    <a:solidFill>
                      <a:schemeClr val="accent4">
                        <a:lumMod val="40000"/>
                        <a:lumOff val="60000"/>
                      </a:schemeClr>
                    </a:solidFill>
                  </a:ln>
                </c:spPr>
                <c:marker>
                  <c:symbol val="circle"/>
                  <c:size val="10"/>
                  <c:spPr>
                    <a:solidFill>
                      <a:schemeClr val="accent4">
                        <a:lumMod val="40000"/>
                        <a:lumOff val="60000"/>
                      </a:schemeClr>
                    </a:solidFill>
                    <a:ln>
                      <a:solidFill>
                        <a:schemeClr val="accent4">
                          <a:lumMod val="40000"/>
                          <a:lumOff val="60000"/>
                        </a:schemeClr>
                      </a:solidFill>
                    </a:ln>
                  </c:spPr>
                </c:marker>
                <c:dLbls>
                  <c:delete val="1"/>
                </c:dLbls>
                <c:xVal>
                  <c:numRef>
                    <c:extLst xmlns:c15="http://schemas.microsoft.com/office/drawing/2012/chart">
                      <c:ext xmlns:c15="http://schemas.microsoft.com/office/drawing/2012/chart" uri="{02D57815-91ED-43cb-92C2-25804820EDAC}">
                        <c15:formulaRef>
                          <c15:sqref>Sheet1!$B$2:$B$282</c15:sqref>
                        </c15:formulaRef>
                      </c:ext>
                    </c:extLst>
                    <c:numCache>
                      <c:formatCode>General</c:formatCode>
                      <c:ptCount val="281"/>
                      <c:pt idx="0">
                        <c:v>13</c:v>
                      </c:pt>
                      <c:pt idx="2">
                        <c:v>28</c:v>
                      </c:pt>
                      <c:pt idx="3">
                        <c:v>15</c:v>
                      </c:pt>
                      <c:pt idx="4">
                        <c:v>16</c:v>
                      </c:pt>
                      <c:pt idx="5">
                        <c:v>12</c:v>
                      </c:pt>
                      <c:pt idx="6">
                        <c:v>11</c:v>
                      </c:pt>
                      <c:pt idx="7">
                        <c:v>6</c:v>
                      </c:pt>
                      <c:pt idx="9">
                        <c:v>27</c:v>
                      </c:pt>
                      <c:pt idx="10">
                        <c:v>13</c:v>
                      </c:pt>
                      <c:pt idx="12">
                        <c:v>20</c:v>
                      </c:pt>
                      <c:pt idx="13">
                        <c:v>7</c:v>
                      </c:pt>
                      <c:pt idx="15">
                        <c:v>10</c:v>
                      </c:pt>
                      <c:pt idx="16">
                        <c:v>23</c:v>
                      </c:pt>
                      <c:pt idx="18">
                        <c:v>16</c:v>
                      </c:pt>
                      <c:pt idx="19">
                        <c:v>13</c:v>
                      </c:pt>
                      <c:pt idx="20">
                        <c:v>11</c:v>
                      </c:pt>
                      <c:pt idx="21">
                        <c:v>13</c:v>
                      </c:pt>
                      <c:pt idx="23">
                        <c:v>14</c:v>
                      </c:pt>
                      <c:pt idx="24">
                        <c:v>7</c:v>
                      </c:pt>
                      <c:pt idx="25">
                        <c:v>26</c:v>
                      </c:pt>
                      <c:pt idx="26">
                        <c:v>10</c:v>
                      </c:pt>
                      <c:pt idx="27">
                        <c:v>12</c:v>
                      </c:pt>
                      <c:pt idx="29">
                        <c:v>17</c:v>
                      </c:pt>
                      <c:pt idx="30">
                        <c:v>21</c:v>
                      </c:pt>
                      <c:pt idx="31">
                        <c:v>12</c:v>
                      </c:pt>
                      <c:pt idx="32">
                        <c:v>7</c:v>
                      </c:pt>
                      <c:pt idx="33" formatCode="0.00">
                        <c:v>13</c:v>
                      </c:pt>
                      <c:pt idx="34" formatCode="0.00">
                        <c:v>13</c:v>
                      </c:pt>
                      <c:pt idx="35" formatCode="0.00">
                        <c:v>13</c:v>
                      </c:pt>
                      <c:pt idx="36" formatCode="0.00">
                        <c:v>13</c:v>
                      </c:pt>
                      <c:pt idx="37" formatCode="0.00">
                        <c:v>13</c:v>
                      </c:pt>
                      <c:pt idx="38" formatCode="0.00">
                        <c:v>13</c:v>
                      </c:pt>
                      <c:pt idx="39" formatCode="0.00">
                        <c:v>13</c:v>
                      </c:pt>
                      <c:pt idx="40" formatCode="0.00">
                        <c:v>13</c:v>
                      </c:pt>
                      <c:pt idx="41" formatCode="0.00">
                        <c:v>13</c:v>
                      </c:pt>
                      <c:pt idx="42" formatCode="0.00">
                        <c:v>13</c:v>
                      </c:pt>
                      <c:pt idx="43" formatCode="0.00">
                        <c:v>13</c:v>
                      </c:pt>
                      <c:pt idx="44" formatCode="0.00">
                        <c:v>13</c:v>
                      </c:pt>
                      <c:pt idx="45" formatCode="0.00">
                        <c:v>13</c:v>
                      </c:pt>
                      <c:pt idx="46" formatCode="0.00">
                        <c:v>13</c:v>
                      </c:pt>
                      <c:pt idx="47" formatCode="0.00">
                        <c:v>13</c:v>
                      </c:pt>
                      <c:pt idx="48" formatCode="0.00">
                        <c:v>13</c:v>
                      </c:pt>
                      <c:pt idx="49" formatCode="0.00">
                        <c:v>13</c:v>
                      </c:pt>
                      <c:pt idx="50" formatCode="0.00">
                        <c:v>13</c:v>
                      </c:pt>
                      <c:pt idx="51" formatCode="0.00">
                        <c:v>13</c:v>
                      </c:pt>
                      <c:pt idx="52" formatCode="0.00">
                        <c:v>13</c:v>
                      </c:pt>
                      <c:pt idx="53" formatCode="0.00">
                        <c:v>13</c:v>
                      </c:pt>
                      <c:pt idx="54" formatCode="0.00">
                        <c:v>13</c:v>
                      </c:pt>
                      <c:pt idx="55" formatCode="0.00">
                        <c:v>13</c:v>
                      </c:pt>
                      <c:pt idx="56" formatCode="0.00">
                        <c:v>13</c:v>
                      </c:pt>
                      <c:pt idx="57" formatCode="0.00">
                        <c:v>13</c:v>
                      </c:pt>
                      <c:pt idx="58" formatCode="0.00">
                        <c:v>13</c:v>
                      </c:pt>
                      <c:pt idx="59" formatCode="0.00">
                        <c:v>13</c:v>
                      </c:pt>
                      <c:pt idx="60" formatCode="0.00">
                        <c:v>13</c:v>
                      </c:pt>
                      <c:pt idx="61" formatCode="0.00">
                        <c:v>13</c:v>
                      </c:pt>
                      <c:pt idx="62" formatCode="0.00">
                        <c:v>13</c:v>
                      </c:pt>
                      <c:pt idx="63" formatCode="0.00">
                        <c:v>13</c:v>
                      </c:pt>
                      <c:pt idx="64" formatCode="0.00">
                        <c:v>13</c:v>
                      </c:pt>
                      <c:pt idx="65" formatCode="0.00">
                        <c:v>13</c:v>
                      </c:pt>
                      <c:pt idx="66" formatCode="0.00">
                        <c:v>13</c:v>
                      </c:pt>
                      <c:pt idx="67" formatCode="0.00">
                        <c:v>13</c:v>
                      </c:pt>
                      <c:pt idx="68" formatCode="0.00">
                        <c:v>13</c:v>
                      </c:pt>
                      <c:pt idx="69" formatCode="0.00">
                        <c:v>13</c:v>
                      </c:pt>
                      <c:pt idx="70" formatCode="0.00">
                        <c:v>13</c:v>
                      </c:pt>
                      <c:pt idx="71" formatCode="0.00">
                        <c:v>13</c:v>
                      </c:pt>
                      <c:pt idx="72" formatCode="0.00">
                        <c:v>13</c:v>
                      </c:pt>
                      <c:pt idx="73" formatCode="0.00">
                        <c:v>13</c:v>
                      </c:pt>
                      <c:pt idx="74" formatCode="0.00">
                        <c:v>13</c:v>
                      </c:pt>
                      <c:pt idx="75" formatCode="0.00">
                        <c:v>13</c:v>
                      </c:pt>
                      <c:pt idx="76" formatCode="0.00">
                        <c:v>13</c:v>
                      </c:pt>
                      <c:pt idx="77" formatCode="0.00">
                        <c:v>13</c:v>
                      </c:pt>
                    </c:numCache>
                  </c:numRef>
                </c:xVal>
                <c:yVal>
                  <c:numRef>
                    <c:extLst xmlns:c15="http://schemas.microsoft.com/office/drawing/2012/chart">
                      <c:ext xmlns:c15="http://schemas.microsoft.com/office/drawing/2012/chart" uri="{02D57815-91ED-43cb-92C2-25804820EDAC}">
                        <c15:formulaRef>
                          <c15:sqref>Sheet1!$N$2:$N$282</c15:sqref>
                        </c15:formulaRef>
                      </c:ext>
                    </c:extLst>
                    <c:numCache>
                      <c:formatCode>General</c:formatCode>
                      <c:ptCount val="281"/>
                      <c:pt idx="268">
                        <c:v>1</c:v>
                      </c:pt>
                      <c:pt idx="269">
                        <c:v>2</c:v>
                      </c:pt>
                      <c:pt idx="270">
                        <c:v>3</c:v>
                      </c:pt>
                      <c:pt idx="271">
                        <c:v>4</c:v>
                      </c:pt>
                      <c:pt idx="272">
                        <c:v>5</c:v>
                      </c:pt>
                      <c:pt idx="273">
                        <c:v>6</c:v>
                      </c:pt>
                      <c:pt idx="274">
                        <c:v>7</c:v>
                      </c:pt>
                      <c:pt idx="275">
                        <c:v>8</c:v>
                      </c:pt>
                      <c:pt idx="276">
                        <c:v>9</c:v>
                      </c:pt>
                      <c:pt idx="277">
                        <c:v>10</c:v>
                      </c:pt>
                      <c:pt idx="278">
                        <c:v>11</c:v>
                      </c:pt>
                      <c:pt idx="279">
                        <c:v>12</c:v>
                      </c:pt>
                      <c:pt idx="280">
                        <c:v>13</c:v>
                      </c:pt>
                    </c:numCache>
                  </c:numRef>
                </c:yVal>
                <c:smooth val="0"/>
                <c:extLst xmlns:c15="http://schemas.microsoft.com/office/drawing/2012/chart">
                  <c:ext xmlns:c16="http://schemas.microsoft.com/office/drawing/2014/chart" uri="{C3380CC4-5D6E-409C-BE32-E72D297353CC}">
                    <c16:uniqueId val="{0000000D-C0FB-4766-93D8-5FE5F2FC2D8F}"/>
                  </c:ext>
                </c:extLst>
              </c15:ser>
            </c15:filteredScatterSeries>
          </c:ext>
        </c:extLst>
      </c:scatterChart>
      <c:valAx>
        <c:axId val="1071154416"/>
        <c:scaling>
          <c:orientation val="minMax"/>
          <c:max val="50"/>
          <c:min val="0"/>
        </c:scaling>
        <c:delete val="0"/>
        <c:axPos val="t"/>
        <c:numFmt formatCode="0\%" sourceLinked="0"/>
        <c:majorTickMark val="none"/>
        <c:minorTickMark val="none"/>
        <c:tickLblPos val="none"/>
        <c:spPr>
          <a:ln>
            <a:noFill/>
          </a:ln>
        </c:spPr>
        <c:txPr>
          <a:bodyPr rot="0" vert="horz"/>
          <a:lstStyle/>
          <a:p>
            <a:pPr>
              <a:defRPr/>
            </a:pPr>
            <a:endParaRPr lang="et-EE"/>
          </a:p>
        </c:txPr>
        <c:crossAx val="1071155200"/>
        <c:crossesAt val="0"/>
        <c:crossBetween val="midCat"/>
        <c:majorUnit val="20"/>
        <c:minorUnit val="20"/>
      </c:valAx>
      <c:valAx>
        <c:axId val="1071155200"/>
        <c:scaling>
          <c:orientation val="maxMin"/>
          <c:max val="36.5"/>
          <c:min val="0.5"/>
        </c:scaling>
        <c:delete val="0"/>
        <c:axPos val="l"/>
        <c:numFmt formatCode="General" sourceLinked="1"/>
        <c:majorTickMark val="none"/>
        <c:minorTickMark val="none"/>
        <c:tickLblPos val="none"/>
        <c:spPr>
          <a:ln>
            <a:noFill/>
          </a:ln>
        </c:spPr>
        <c:crossAx val="1071154416"/>
        <c:crosses val="autoZero"/>
        <c:crossBetween val="midCat"/>
        <c:majorUnit val="1"/>
      </c:valAx>
      <c:valAx>
        <c:axId val="1071155592"/>
        <c:scaling>
          <c:orientation val="minMax"/>
        </c:scaling>
        <c:delete val="1"/>
        <c:axPos val="b"/>
        <c:numFmt formatCode="General" sourceLinked="1"/>
        <c:majorTickMark val="out"/>
        <c:minorTickMark val="none"/>
        <c:tickLblPos val="none"/>
        <c:crossAx val="1071160296"/>
        <c:crosses val="max"/>
        <c:crossBetween val="between"/>
      </c:valAx>
      <c:catAx>
        <c:axId val="1071160296"/>
        <c:scaling>
          <c:orientation val="maxMin"/>
        </c:scaling>
        <c:delete val="1"/>
        <c:axPos val="l"/>
        <c:numFmt formatCode="General" sourceLinked="1"/>
        <c:majorTickMark val="out"/>
        <c:minorTickMark val="none"/>
        <c:tickLblPos val="none"/>
        <c:crossAx val="1071155592"/>
        <c:crosses val="autoZero"/>
        <c:auto val="1"/>
        <c:lblAlgn val="ctr"/>
        <c:lblOffset val="100"/>
        <c:noMultiLvlLbl val="0"/>
      </c:catAx>
      <c:spPr>
        <a:ln>
          <a:noFill/>
        </a:ln>
      </c:spPr>
    </c:plotArea>
    <c:plotVisOnly val="1"/>
    <c:dispBlanksAs val="gap"/>
    <c:showDLblsOverMax val="0"/>
  </c:chart>
  <c:txPr>
    <a:bodyPr/>
    <a:lstStyle/>
    <a:p>
      <a:pPr>
        <a:defRPr sz="1000"/>
      </a:pPr>
      <a:endParaRPr lang="et-E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797743320454999"/>
          <c:y val="0.16090411979365499"/>
          <c:w val="0.57077106096694197"/>
          <c:h val="0.72595193550336001"/>
        </c:manualLayout>
      </c:layout>
      <c:doughnutChart>
        <c:varyColors val="1"/>
        <c:ser>
          <c:idx val="0"/>
          <c:order val="0"/>
          <c:tx>
            <c:strRef>
              <c:f>Sheet1!$B$1</c:f>
              <c:strCache>
                <c:ptCount val="1"/>
                <c:pt idx="0">
                  <c:v>Sales</c:v>
                </c:pt>
              </c:strCache>
            </c:strRef>
          </c:tx>
          <c:spPr>
            <a:solidFill>
              <a:schemeClr val="bg2"/>
            </a:solidFill>
            <a:ln w="38100">
              <a:noFill/>
            </a:ln>
          </c:spPr>
          <c:dPt>
            <c:idx val="0"/>
            <c:bubble3D val="0"/>
            <c:spPr>
              <a:solidFill>
                <a:srgbClr val="802AB7">
                  <a:lumMod val="75000"/>
                </a:srgbClr>
              </a:solidFill>
              <a:ln w="38100">
                <a:noFill/>
              </a:ln>
            </c:spPr>
            <c:extLst>
              <c:ext xmlns:c16="http://schemas.microsoft.com/office/drawing/2014/chart" uri="{C3380CC4-5D6E-409C-BE32-E72D297353CC}">
                <c16:uniqueId val="{00000001-65DF-4B8E-A6CD-AB7E407E3C52}"/>
              </c:ext>
            </c:extLst>
          </c:dPt>
          <c:dPt>
            <c:idx val="1"/>
            <c:bubble3D val="0"/>
            <c:spPr>
              <a:solidFill>
                <a:srgbClr val="CBCBCB"/>
              </a:solidFill>
              <a:ln w="38100">
                <a:noFill/>
              </a:ln>
            </c:spPr>
            <c:extLst>
              <c:ext xmlns:c16="http://schemas.microsoft.com/office/drawing/2014/chart" uri="{C3380CC4-5D6E-409C-BE32-E72D297353CC}">
                <c16:uniqueId val="{00000003-65DF-4B8E-A6CD-AB7E407E3C52}"/>
              </c:ext>
            </c:extLst>
          </c:dPt>
          <c:dLbls>
            <c:delete val="1"/>
          </c:dLbls>
          <c:cat>
            <c:strRef>
              <c:f>Sheet1!$A$2:$A$3</c:f>
              <c:strCache>
                <c:ptCount val="2"/>
                <c:pt idx="0">
                  <c:v>1st Qtr</c:v>
                </c:pt>
                <c:pt idx="1">
                  <c:v>2nd Qtr</c:v>
                </c:pt>
              </c:strCache>
            </c:strRef>
          </c:cat>
          <c:val>
            <c:numRef>
              <c:f>Sheet1!$B$2:$B$3</c:f>
              <c:numCache>
                <c:formatCode>General</c:formatCode>
                <c:ptCount val="2"/>
                <c:pt idx="0">
                  <c:v>31</c:v>
                </c:pt>
                <c:pt idx="1">
                  <c:v>69</c:v>
                </c:pt>
              </c:numCache>
            </c:numRef>
          </c:val>
          <c:extLst>
            <c:ext xmlns:c16="http://schemas.microsoft.com/office/drawing/2014/chart" uri="{C3380CC4-5D6E-409C-BE32-E72D297353CC}">
              <c16:uniqueId val="{00000004-65DF-4B8E-A6CD-AB7E407E3C52}"/>
            </c:ext>
          </c:extLst>
        </c:ser>
        <c:dLbls>
          <c:showLegendKey val="0"/>
          <c:showVal val="1"/>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et-EE"/>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492860477735767E-2"/>
          <c:y val="1.6196854316977195E-2"/>
          <c:w val="0.82259557309271691"/>
          <c:h val="0.95957966016579765"/>
        </c:manualLayout>
      </c:layout>
      <c:barChart>
        <c:barDir val="bar"/>
        <c:grouping val="clustered"/>
        <c:varyColors val="0"/>
        <c:ser>
          <c:idx val="1"/>
          <c:order val="0"/>
          <c:tx>
            <c:strRef>
              <c:f>Sheet1!$C$1</c:f>
              <c:strCache>
                <c:ptCount val="1"/>
                <c:pt idx="0">
                  <c:v>Nõustun täielikult</c:v>
                </c:pt>
              </c:strCache>
            </c:strRef>
          </c:tx>
          <c:spPr>
            <a:solidFill>
              <a:schemeClr val="bg2"/>
            </a:solidFill>
          </c:spPr>
          <c:invertIfNegative val="0"/>
          <c:dPt>
            <c:idx val="0"/>
            <c:invertIfNegative val="0"/>
            <c:bubble3D val="0"/>
            <c:spPr>
              <a:solidFill>
                <a:schemeClr val="bg2">
                  <a:lumMod val="75000"/>
                </a:schemeClr>
              </a:solidFill>
            </c:spPr>
            <c:extLst>
              <c:ext xmlns:c16="http://schemas.microsoft.com/office/drawing/2014/chart" uri="{C3380CC4-5D6E-409C-BE32-E72D297353CC}">
                <c16:uniqueId val="{00000001-AA37-4562-BB76-FF493CBF254F}"/>
              </c:ext>
            </c:extLst>
          </c:dPt>
          <c:dLbls>
            <c:numFmt formatCode="0&quot;%&quot;" sourceLinked="0"/>
            <c:spPr>
              <a:noFill/>
              <a:ln>
                <a:noFill/>
              </a:ln>
              <a:effectLst/>
            </c:spPr>
            <c:txPr>
              <a:bodyPr wrap="square" lIns="38100" tIns="19050" rIns="38100" bIns="19050" anchor="ctr">
                <a:spAutoFit/>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Sheet1!$B$2:$B$256</c:f>
              <c:numCache>
                <c:formatCode>General</c:formatCode>
                <c:ptCount val="255"/>
                <c:pt idx="0">
                  <c:v>12</c:v>
                </c:pt>
                <c:pt idx="2">
                  <c:v>19</c:v>
                </c:pt>
                <c:pt idx="3">
                  <c:v>19</c:v>
                </c:pt>
                <c:pt idx="4">
                  <c:v>12</c:v>
                </c:pt>
                <c:pt idx="5">
                  <c:v>12</c:v>
                </c:pt>
                <c:pt idx="6">
                  <c:v>9</c:v>
                </c:pt>
                <c:pt idx="7">
                  <c:v>6</c:v>
                </c:pt>
                <c:pt idx="9">
                  <c:v>18</c:v>
                </c:pt>
                <c:pt idx="10">
                  <c:v>12</c:v>
                </c:pt>
                <c:pt idx="12">
                  <c:v>18</c:v>
                </c:pt>
                <c:pt idx="13">
                  <c:v>6</c:v>
                </c:pt>
                <c:pt idx="15">
                  <c:v>10</c:v>
                </c:pt>
                <c:pt idx="16">
                  <c:v>18</c:v>
                </c:pt>
                <c:pt idx="18">
                  <c:v>8</c:v>
                </c:pt>
                <c:pt idx="19">
                  <c:v>12</c:v>
                </c:pt>
                <c:pt idx="20">
                  <c:v>17</c:v>
                </c:pt>
                <c:pt idx="21">
                  <c:v>15</c:v>
                </c:pt>
                <c:pt idx="23">
                  <c:v>15</c:v>
                </c:pt>
                <c:pt idx="24">
                  <c:v>9</c:v>
                </c:pt>
                <c:pt idx="25">
                  <c:v>16</c:v>
                </c:pt>
                <c:pt idx="26">
                  <c:v>7</c:v>
                </c:pt>
                <c:pt idx="27">
                  <c:v>10</c:v>
                </c:pt>
                <c:pt idx="29">
                  <c:v>15</c:v>
                </c:pt>
                <c:pt idx="30">
                  <c:v>14</c:v>
                </c:pt>
                <c:pt idx="31">
                  <c:v>11</c:v>
                </c:pt>
                <c:pt idx="32">
                  <c:v>9</c:v>
                </c:pt>
                <c:pt idx="33" formatCode="0.00">
                  <c:v>12</c:v>
                </c:pt>
                <c:pt idx="34" formatCode="0.00">
                  <c:v>12</c:v>
                </c:pt>
                <c:pt idx="35" formatCode="0.00">
                  <c:v>12</c:v>
                </c:pt>
                <c:pt idx="36" formatCode="0.00">
                  <c:v>12</c:v>
                </c:pt>
                <c:pt idx="37" formatCode="0.00">
                  <c:v>12</c:v>
                </c:pt>
                <c:pt idx="38" formatCode="0.00">
                  <c:v>12</c:v>
                </c:pt>
                <c:pt idx="39" formatCode="0.00">
                  <c:v>12</c:v>
                </c:pt>
                <c:pt idx="40" formatCode="0.00">
                  <c:v>12</c:v>
                </c:pt>
                <c:pt idx="41" formatCode="0.00">
                  <c:v>12</c:v>
                </c:pt>
                <c:pt idx="42" formatCode="0.00">
                  <c:v>12</c:v>
                </c:pt>
                <c:pt idx="43" formatCode="0.00">
                  <c:v>12</c:v>
                </c:pt>
                <c:pt idx="44" formatCode="0.00">
                  <c:v>12</c:v>
                </c:pt>
                <c:pt idx="45" formatCode="0.00">
                  <c:v>12</c:v>
                </c:pt>
                <c:pt idx="46" formatCode="0.00">
                  <c:v>12</c:v>
                </c:pt>
                <c:pt idx="47" formatCode="0.00">
                  <c:v>12</c:v>
                </c:pt>
                <c:pt idx="48" formatCode="0.00">
                  <c:v>12</c:v>
                </c:pt>
                <c:pt idx="49" formatCode="0.00">
                  <c:v>12</c:v>
                </c:pt>
                <c:pt idx="50" formatCode="0.00">
                  <c:v>12</c:v>
                </c:pt>
                <c:pt idx="51" formatCode="0.00">
                  <c:v>12</c:v>
                </c:pt>
                <c:pt idx="52" formatCode="0.00">
                  <c:v>12</c:v>
                </c:pt>
                <c:pt idx="53" formatCode="0.00">
                  <c:v>12</c:v>
                </c:pt>
                <c:pt idx="54" formatCode="0.00">
                  <c:v>12</c:v>
                </c:pt>
                <c:pt idx="55" formatCode="0.00">
                  <c:v>12</c:v>
                </c:pt>
                <c:pt idx="56" formatCode="0.00">
                  <c:v>12</c:v>
                </c:pt>
                <c:pt idx="57" formatCode="0.00">
                  <c:v>12</c:v>
                </c:pt>
                <c:pt idx="58" formatCode="0.00">
                  <c:v>12</c:v>
                </c:pt>
                <c:pt idx="59" formatCode="0.00">
                  <c:v>12</c:v>
                </c:pt>
                <c:pt idx="60" formatCode="0.00">
                  <c:v>12</c:v>
                </c:pt>
                <c:pt idx="61" formatCode="0.00">
                  <c:v>12</c:v>
                </c:pt>
                <c:pt idx="62" formatCode="0.00">
                  <c:v>12</c:v>
                </c:pt>
                <c:pt idx="63" formatCode="0.00">
                  <c:v>12</c:v>
                </c:pt>
                <c:pt idx="64" formatCode="0.00">
                  <c:v>12</c:v>
                </c:pt>
                <c:pt idx="65" formatCode="0.00">
                  <c:v>12</c:v>
                </c:pt>
                <c:pt idx="66" formatCode="0.00">
                  <c:v>12</c:v>
                </c:pt>
                <c:pt idx="67" formatCode="0.00">
                  <c:v>12</c:v>
                </c:pt>
                <c:pt idx="68" formatCode="0.00">
                  <c:v>12</c:v>
                </c:pt>
                <c:pt idx="69" formatCode="0.00">
                  <c:v>12</c:v>
                </c:pt>
                <c:pt idx="70" formatCode="0.00">
                  <c:v>12</c:v>
                </c:pt>
                <c:pt idx="71" formatCode="0.00">
                  <c:v>12</c:v>
                </c:pt>
                <c:pt idx="72" formatCode="0.00">
                  <c:v>12</c:v>
                </c:pt>
                <c:pt idx="73" formatCode="0.00">
                  <c:v>12</c:v>
                </c:pt>
                <c:pt idx="74" formatCode="0.00">
                  <c:v>12</c:v>
                </c:pt>
                <c:pt idx="75" formatCode="0.00">
                  <c:v>12</c:v>
                </c:pt>
                <c:pt idx="76" formatCode="0.00">
                  <c:v>12</c:v>
                </c:pt>
                <c:pt idx="77" formatCode="0.00">
                  <c:v>12</c:v>
                </c:pt>
              </c:numCache>
            </c:numRef>
          </c:cat>
          <c:val>
            <c:numRef>
              <c:f>Sheet1!$B$2:$B$34</c:f>
              <c:numCache>
                <c:formatCode>General</c:formatCode>
                <c:ptCount val="33"/>
                <c:pt idx="0">
                  <c:v>12</c:v>
                </c:pt>
                <c:pt idx="2">
                  <c:v>19</c:v>
                </c:pt>
                <c:pt idx="3">
                  <c:v>19</c:v>
                </c:pt>
                <c:pt idx="4">
                  <c:v>12</c:v>
                </c:pt>
                <c:pt idx="5">
                  <c:v>12</c:v>
                </c:pt>
                <c:pt idx="6">
                  <c:v>9</c:v>
                </c:pt>
                <c:pt idx="7">
                  <c:v>6</c:v>
                </c:pt>
                <c:pt idx="9">
                  <c:v>18</c:v>
                </c:pt>
                <c:pt idx="10">
                  <c:v>12</c:v>
                </c:pt>
                <c:pt idx="12">
                  <c:v>18</c:v>
                </c:pt>
                <c:pt idx="13">
                  <c:v>6</c:v>
                </c:pt>
                <c:pt idx="15">
                  <c:v>10</c:v>
                </c:pt>
                <c:pt idx="16">
                  <c:v>18</c:v>
                </c:pt>
                <c:pt idx="18">
                  <c:v>8</c:v>
                </c:pt>
                <c:pt idx="19">
                  <c:v>12</c:v>
                </c:pt>
                <c:pt idx="20">
                  <c:v>17</c:v>
                </c:pt>
                <c:pt idx="21">
                  <c:v>15</c:v>
                </c:pt>
                <c:pt idx="23">
                  <c:v>15</c:v>
                </c:pt>
                <c:pt idx="24">
                  <c:v>9</c:v>
                </c:pt>
                <c:pt idx="25">
                  <c:v>16</c:v>
                </c:pt>
                <c:pt idx="26">
                  <c:v>7</c:v>
                </c:pt>
                <c:pt idx="27">
                  <c:v>10</c:v>
                </c:pt>
                <c:pt idx="29">
                  <c:v>15</c:v>
                </c:pt>
                <c:pt idx="30">
                  <c:v>14</c:v>
                </c:pt>
                <c:pt idx="31">
                  <c:v>11</c:v>
                </c:pt>
                <c:pt idx="32">
                  <c:v>9</c:v>
                </c:pt>
              </c:numCache>
            </c:numRef>
          </c:val>
          <c:extLst>
            <c:ext xmlns:c16="http://schemas.microsoft.com/office/drawing/2014/chart" uri="{C3380CC4-5D6E-409C-BE32-E72D297353CC}">
              <c16:uniqueId val="{00000002-AA37-4562-BB76-FF493CBF254F}"/>
            </c:ext>
          </c:extLst>
        </c:ser>
        <c:dLbls>
          <c:showLegendKey val="0"/>
          <c:showVal val="0"/>
          <c:showCatName val="0"/>
          <c:showSerName val="0"/>
          <c:showPercent val="0"/>
          <c:showBubbleSize val="0"/>
        </c:dLbls>
        <c:gapWidth val="20"/>
        <c:axId val="1071160296"/>
        <c:axId val="1071155592"/>
      </c:barChart>
      <c:scatterChart>
        <c:scatterStyle val="lineMarker"/>
        <c:varyColors val="0"/>
        <c:ser>
          <c:idx val="0"/>
          <c:order val="1"/>
          <c:tx>
            <c:strRef>
              <c:f>Sheet1!$D$1</c:f>
              <c:strCache>
                <c:ptCount val="1"/>
                <c:pt idx="0">
                  <c:v>KESKMINE</c:v>
                </c:pt>
              </c:strCache>
            </c:strRef>
          </c:tx>
          <c:spPr>
            <a:ln w="19050">
              <a:solidFill>
                <a:schemeClr val="bg2">
                  <a:lumMod val="75000"/>
                </a:schemeClr>
              </a:solidFill>
            </a:ln>
          </c:spPr>
          <c:marker>
            <c:symbol val="none"/>
          </c:marker>
          <c:dLbls>
            <c:delete val="1"/>
          </c:dLbls>
          <c:xVal>
            <c:numRef>
              <c:f>Sheet1!$B$2:$B$256</c:f>
              <c:numCache>
                <c:formatCode>General</c:formatCode>
                <c:ptCount val="255"/>
                <c:pt idx="0">
                  <c:v>12</c:v>
                </c:pt>
                <c:pt idx="2">
                  <c:v>19</c:v>
                </c:pt>
                <c:pt idx="3">
                  <c:v>19</c:v>
                </c:pt>
                <c:pt idx="4">
                  <c:v>12</c:v>
                </c:pt>
                <c:pt idx="5">
                  <c:v>12</c:v>
                </c:pt>
                <c:pt idx="6">
                  <c:v>9</c:v>
                </c:pt>
                <c:pt idx="7">
                  <c:v>6</c:v>
                </c:pt>
                <c:pt idx="9">
                  <c:v>18</c:v>
                </c:pt>
                <c:pt idx="10">
                  <c:v>12</c:v>
                </c:pt>
                <c:pt idx="12">
                  <c:v>18</c:v>
                </c:pt>
                <c:pt idx="13">
                  <c:v>6</c:v>
                </c:pt>
                <c:pt idx="15">
                  <c:v>10</c:v>
                </c:pt>
                <c:pt idx="16">
                  <c:v>18</c:v>
                </c:pt>
                <c:pt idx="18">
                  <c:v>8</c:v>
                </c:pt>
                <c:pt idx="19">
                  <c:v>12</c:v>
                </c:pt>
                <c:pt idx="20">
                  <c:v>17</c:v>
                </c:pt>
                <c:pt idx="21">
                  <c:v>15</c:v>
                </c:pt>
                <c:pt idx="23">
                  <c:v>15</c:v>
                </c:pt>
                <c:pt idx="24">
                  <c:v>9</c:v>
                </c:pt>
                <c:pt idx="25">
                  <c:v>16</c:v>
                </c:pt>
                <c:pt idx="26">
                  <c:v>7</c:v>
                </c:pt>
                <c:pt idx="27">
                  <c:v>10</c:v>
                </c:pt>
                <c:pt idx="29">
                  <c:v>15</c:v>
                </c:pt>
                <c:pt idx="30">
                  <c:v>14</c:v>
                </c:pt>
                <c:pt idx="31">
                  <c:v>11</c:v>
                </c:pt>
                <c:pt idx="32">
                  <c:v>9</c:v>
                </c:pt>
                <c:pt idx="33" formatCode="0.00">
                  <c:v>12</c:v>
                </c:pt>
                <c:pt idx="34" formatCode="0.00">
                  <c:v>12</c:v>
                </c:pt>
                <c:pt idx="35" formatCode="0.00">
                  <c:v>12</c:v>
                </c:pt>
                <c:pt idx="36" formatCode="0.00">
                  <c:v>12</c:v>
                </c:pt>
                <c:pt idx="37" formatCode="0.00">
                  <c:v>12</c:v>
                </c:pt>
                <c:pt idx="38" formatCode="0.00">
                  <c:v>12</c:v>
                </c:pt>
                <c:pt idx="39" formatCode="0.00">
                  <c:v>12</c:v>
                </c:pt>
                <c:pt idx="40" formatCode="0.00">
                  <c:v>12</c:v>
                </c:pt>
                <c:pt idx="41" formatCode="0.00">
                  <c:v>12</c:v>
                </c:pt>
                <c:pt idx="42" formatCode="0.00">
                  <c:v>12</c:v>
                </c:pt>
                <c:pt idx="43" formatCode="0.00">
                  <c:v>12</c:v>
                </c:pt>
                <c:pt idx="44" formatCode="0.00">
                  <c:v>12</c:v>
                </c:pt>
                <c:pt idx="45" formatCode="0.00">
                  <c:v>12</c:v>
                </c:pt>
                <c:pt idx="46" formatCode="0.00">
                  <c:v>12</c:v>
                </c:pt>
                <c:pt idx="47" formatCode="0.00">
                  <c:v>12</c:v>
                </c:pt>
                <c:pt idx="48" formatCode="0.00">
                  <c:v>12</c:v>
                </c:pt>
                <c:pt idx="49" formatCode="0.00">
                  <c:v>12</c:v>
                </c:pt>
                <c:pt idx="50" formatCode="0.00">
                  <c:v>12</c:v>
                </c:pt>
                <c:pt idx="51" formatCode="0.00">
                  <c:v>12</c:v>
                </c:pt>
                <c:pt idx="52" formatCode="0.00">
                  <c:v>12</c:v>
                </c:pt>
                <c:pt idx="53" formatCode="0.00">
                  <c:v>12</c:v>
                </c:pt>
                <c:pt idx="54" formatCode="0.00">
                  <c:v>12</c:v>
                </c:pt>
                <c:pt idx="55" formatCode="0.00">
                  <c:v>12</c:v>
                </c:pt>
                <c:pt idx="56" formatCode="0.00">
                  <c:v>12</c:v>
                </c:pt>
                <c:pt idx="57" formatCode="0.00">
                  <c:v>12</c:v>
                </c:pt>
                <c:pt idx="58" formatCode="0.00">
                  <c:v>12</c:v>
                </c:pt>
                <c:pt idx="59" formatCode="0.00">
                  <c:v>12</c:v>
                </c:pt>
                <c:pt idx="60" formatCode="0.00">
                  <c:v>12</c:v>
                </c:pt>
                <c:pt idx="61" formatCode="0.00">
                  <c:v>12</c:v>
                </c:pt>
                <c:pt idx="62" formatCode="0.00">
                  <c:v>12</c:v>
                </c:pt>
                <c:pt idx="63" formatCode="0.00">
                  <c:v>12</c:v>
                </c:pt>
                <c:pt idx="64" formatCode="0.00">
                  <c:v>12</c:v>
                </c:pt>
                <c:pt idx="65" formatCode="0.00">
                  <c:v>12</c:v>
                </c:pt>
                <c:pt idx="66" formatCode="0.00">
                  <c:v>12</c:v>
                </c:pt>
                <c:pt idx="67" formatCode="0.00">
                  <c:v>12</c:v>
                </c:pt>
                <c:pt idx="68" formatCode="0.00">
                  <c:v>12</c:v>
                </c:pt>
                <c:pt idx="69" formatCode="0.00">
                  <c:v>12</c:v>
                </c:pt>
                <c:pt idx="70" formatCode="0.00">
                  <c:v>12</c:v>
                </c:pt>
                <c:pt idx="71" formatCode="0.00">
                  <c:v>12</c:v>
                </c:pt>
                <c:pt idx="72" formatCode="0.00">
                  <c:v>12</c:v>
                </c:pt>
                <c:pt idx="73" formatCode="0.00">
                  <c:v>12</c:v>
                </c:pt>
                <c:pt idx="74" formatCode="0.00">
                  <c:v>12</c:v>
                </c:pt>
                <c:pt idx="75" formatCode="0.00">
                  <c:v>12</c:v>
                </c:pt>
                <c:pt idx="76" formatCode="0.00">
                  <c:v>12</c:v>
                </c:pt>
                <c:pt idx="77" formatCode="0.00">
                  <c:v>12</c:v>
                </c:pt>
              </c:numCache>
            </c:numRef>
          </c:xVal>
          <c:yVal>
            <c:numRef>
              <c:f>Sheet1!$D$2:$D$256</c:f>
              <c:numCache>
                <c:formatCode>General</c:formatCode>
                <c:ptCount val="255"/>
                <c:pt idx="33">
                  <c:v>1</c:v>
                </c:pt>
                <c:pt idx="34">
                  <c:v>2</c:v>
                </c:pt>
                <c:pt idx="35">
                  <c:v>3</c:v>
                </c:pt>
                <c:pt idx="36">
                  <c:v>4</c:v>
                </c:pt>
                <c:pt idx="37">
                  <c:v>5</c:v>
                </c:pt>
                <c:pt idx="38">
                  <c:v>6</c:v>
                </c:pt>
                <c:pt idx="39">
                  <c:v>7</c:v>
                </c:pt>
                <c:pt idx="40">
                  <c:v>8</c:v>
                </c:pt>
                <c:pt idx="41">
                  <c:v>9</c:v>
                </c:pt>
                <c:pt idx="42">
                  <c:v>10</c:v>
                </c:pt>
                <c:pt idx="43">
                  <c:v>11</c:v>
                </c:pt>
                <c:pt idx="44">
                  <c:v>12</c:v>
                </c:pt>
                <c:pt idx="45">
                  <c:v>13</c:v>
                </c:pt>
                <c:pt idx="46">
                  <c:v>14</c:v>
                </c:pt>
                <c:pt idx="47">
                  <c:v>15</c:v>
                </c:pt>
                <c:pt idx="48">
                  <c:v>16</c:v>
                </c:pt>
                <c:pt idx="49">
                  <c:v>17</c:v>
                </c:pt>
                <c:pt idx="50">
                  <c:v>18</c:v>
                </c:pt>
                <c:pt idx="51">
                  <c:v>19</c:v>
                </c:pt>
                <c:pt idx="52">
                  <c:v>20</c:v>
                </c:pt>
                <c:pt idx="53">
                  <c:v>21</c:v>
                </c:pt>
                <c:pt idx="54">
                  <c:v>22</c:v>
                </c:pt>
                <c:pt idx="55">
                  <c:v>23</c:v>
                </c:pt>
                <c:pt idx="56">
                  <c:v>24</c:v>
                </c:pt>
                <c:pt idx="57">
                  <c:v>25</c:v>
                </c:pt>
                <c:pt idx="58">
                  <c:v>26</c:v>
                </c:pt>
                <c:pt idx="59">
                  <c:v>27</c:v>
                </c:pt>
                <c:pt idx="60">
                  <c:v>28</c:v>
                </c:pt>
                <c:pt idx="61">
                  <c:v>29</c:v>
                </c:pt>
                <c:pt idx="62">
                  <c:v>30</c:v>
                </c:pt>
                <c:pt idx="63">
                  <c:v>31</c:v>
                </c:pt>
                <c:pt idx="64">
                  <c:v>32</c:v>
                </c:pt>
                <c:pt idx="65">
                  <c:v>33</c:v>
                </c:pt>
                <c:pt idx="66">
                  <c:v>34</c:v>
                </c:pt>
                <c:pt idx="67">
                  <c:v>35</c:v>
                </c:pt>
                <c:pt idx="68">
                  <c:v>36</c:v>
                </c:pt>
                <c:pt idx="69">
                  <c:v>37</c:v>
                </c:pt>
                <c:pt idx="70">
                  <c:v>38</c:v>
                </c:pt>
                <c:pt idx="71">
                  <c:v>39</c:v>
                </c:pt>
                <c:pt idx="72">
                  <c:v>40</c:v>
                </c:pt>
                <c:pt idx="73">
                  <c:v>41</c:v>
                </c:pt>
                <c:pt idx="74">
                  <c:v>42</c:v>
                </c:pt>
                <c:pt idx="75">
                  <c:v>43</c:v>
                </c:pt>
                <c:pt idx="76">
                  <c:v>44</c:v>
                </c:pt>
                <c:pt idx="77">
                  <c:v>45</c:v>
                </c:pt>
                <c:pt idx="78">
                  <c:v>46</c:v>
                </c:pt>
              </c:numCache>
            </c:numRef>
          </c:yVal>
          <c:smooth val="0"/>
          <c:extLst>
            <c:ext xmlns:c16="http://schemas.microsoft.com/office/drawing/2014/chart" uri="{C3380CC4-5D6E-409C-BE32-E72D297353CC}">
              <c16:uniqueId val="{00000003-AA37-4562-BB76-FF493CBF254F}"/>
            </c:ext>
          </c:extLst>
        </c:ser>
        <c:ser>
          <c:idx val="2"/>
          <c:order val="2"/>
          <c:tx>
            <c:strRef>
              <c:f>Sheet1!$E$1</c:f>
              <c:strCache>
                <c:ptCount val="1"/>
                <c:pt idx="0">
                  <c:v>joon 2</c:v>
                </c:pt>
              </c:strCache>
            </c:strRef>
          </c:tx>
          <c:spPr>
            <a:ln w="28575">
              <a:solidFill>
                <a:schemeClr val="accent6"/>
              </a:solidFill>
            </a:ln>
          </c:spPr>
          <c:marker>
            <c:symbol val="none"/>
          </c:marker>
          <c:dLbls>
            <c:delete val="1"/>
          </c:dLbls>
          <c:xVal>
            <c:numRef>
              <c:f>Sheet1!$B$2:$B$256</c:f>
              <c:numCache>
                <c:formatCode>General</c:formatCode>
                <c:ptCount val="255"/>
                <c:pt idx="0">
                  <c:v>12</c:v>
                </c:pt>
                <c:pt idx="2">
                  <c:v>19</c:v>
                </c:pt>
                <c:pt idx="3">
                  <c:v>19</c:v>
                </c:pt>
                <c:pt idx="4">
                  <c:v>12</c:v>
                </c:pt>
                <c:pt idx="5">
                  <c:v>12</c:v>
                </c:pt>
                <c:pt idx="6">
                  <c:v>9</c:v>
                </c:pt>
                <c:pt idx="7">
                  <c:v>6</c:v>
                </c:pt>
                <c:pt idx="9">
                  <c:v>18</c:v>
                </c:pt>
                <c:pt idx="10">
                  <c:v>12</c:v>
                </c:pt>
                <c:pt idx="12">
                  <c:v>18</c:v>
                </c:pt>
                <c:pt idx="13">
                  <c:v>6</c:v>
                </c:pt>
                <c:pt idx="15">
                  <c:v>10</c:v>
                </c:pt>
                <c:pt idx="16">
                  <c:v>18</c:v>
                </c:pt>
                <c:pt idx="18">
                  <c:v>8</c:v>
                </c:pt>
                <c:pt idx="19">
                  <c:v>12</c:v>
                </c:pt>
                <c:pt idx="20">
                  <c:v>17</c:v>
                </c:pt>
                <c:pt idx="21">
                  <c:v>15</c:v>
                </c:pt>
                <c:pt idx="23">
                  <c:v>15</c:v>
                </c:pt>
                <c:pt idx="24">
                  <c:v>9</c:v>
                </c:pt>
                <c:pt idx="25">
                  <c:v>16</c:v>
                </c:pt>
                <c:pt idx="26">
                  <c:v>7</c:v>
                </c:pt>
                <c:pt idx="27">
                  <c:v>10</c:v>
                </c:pt>
                <c:pt idx="29">
                  <c:v>15</c:v>
                </c:pt>
                <c:pt idx="30">
                  <c:v>14</c:v>
                </c:pt>
                <c:pt idx="31">
                  <c:v>11</c:v>
                </c:pt>
                <c:pt idx="32">
                  <c:v>9</c:v>
                </c:pt>
                <c:pt idx="33" formatCode="0.00">
                  <c:v>12</c:v>
                </c:pt>
                <c:pt idx="34" formatCode="0.00">
                  <c:v>12</c:v>
                </c:pt>
                <c:pt idx="35" formatCode="0.00">
                  <c:v>12</c:v>
                </c:pt>
                <c:pt idx="36" formatCode="0.00">
                  <c:v>12</c:v>
                </c:pt>
                <c:pt idx="37" formatCode="0.00">
                  <c:v>12</c:v>
                </c:pt>
                <c:pt idx="38" formatCode="0.00">
                  <c:v>12</c:v>
                </c:pt>
                <c:pt idx="39" formatCode="0.00">
                  <c:v>12</c:v>
                </c:pt>
                <c:pt idx="40" formatCode="0.00">
                  <c:v>12</c:v>
                </c:pt>
                <c:pt idx="41" formatCode="0.00">
                  <c:v>12</c:v>
                </c:pt>
                <c:pt idx="42" formatCode="0.00">
                  <c:v>12</c:v>
                </c:pt>
                <c:pt idx="43" formatCode="0.00">
                  <c:v>12</c:v>
                </c:pt>
                <c:pt idx="44" formatCode="0.00">
                  <c:v>12</c:v>
                </c:pt>
                <c:pt idx="45" formatCode="0.00">
                  <c:v>12</c:v>
                </c:pt>
                <c:pt idx="46" formatCode="0.00">
                  <c:v>12</c:v>
                </c:pt>
                <c:pt idx="47" formatCode="0.00">
                  <c:v>12</c:v>
                </c:pt>
                <c:pt idx="48" formatCode="0.00">
                  <c:v>12</c:v>
                </c:pt>
                <c:pt idx="49" formatCode="0.00">
                  <c:v>12</c:v>
                </c:pt>
                <c:pt idx="50" formatCode="0.00">
                  <c:v>12</c:v>
                </c:pt>
                <c:pt idx="51" formatCode="0.00">
                  <c:v>12</c:v>
                </c:pt>
                <c:pt idx="52" formatCode="0.00">
                  <c:v>12</c:v>
                </c:pt>
                <c:pt idx="53" formatCode="0.00">
                  <c:v>12</c:v>
                </c:pt>
                <c:pt idx="54" formatCode="0.00">
                  <c:v>12</c:v>
                </c:pt>
                <c:pt idx="55" formatCode="0.00">
                  <c:v>12</c:v>
                </c:pt>
                <c:pt idx="56" formatCode="0.00">
                  <c:v>12</c:v>
                </c:pt>
                <c:pt idx="57" formatCode="0.00">
                  <c:v>12</c:v>
                </c:pt>
                <c:pt idx="58" formatCode="0.00">
                  <c:v>12</c:v>
                </c:pt>
                <c:pt idx="59" formatCode="0.00">
                  <c:v>12</c:v>
                </c:pt>
                <c:pt idx="60" formatCode="0.00">
                  <c:v>12</c:v>
                </c:pt>
                <c:pt idx="61" formatCode="0.00">
                  <c:v>12</c:v>
                </c:pt>
                <c:pt idx="62" formatCode="0.00">
                  <c:v>12</c:v>
                </c:pt>
                <c:pt idx="63" formatCode="0.00">
                  <c:v>12</c:v>
                </c:pt>
                <c:pt idx="64" formatCode="0.00">
                  <c:v>12</c:v>
                </c:pt>
                <c:pt idx="65" formatCode="0.00">
                  <c:v>12</c:v>
                </c:pt>
                <c:pt idx="66" formatCode="0.00">
                  <c:v>12</c:v>
                </c:pt>
                <c:pt idx="67" formatCode="0.00">
                  <c:v>12</c:v>
                </c:pt>
                <c:pt idx="68" formatCode="0.00">
                  <c:v>12</c:v>
                </c:pt>
                <c:pt idx="69" formatCode="0.00">
                  <c:v>12</c:v>
                </c:pt>
                <c:pt idx="70" formatCode="0.00">
                  <c:v>12</c:v>
                </c:pt>
                <c:pt idx="71" formatCode="0.00">
                  <c:v>12</c:v>
                </c:pt>
                <c:pt idx="72" formatCode="0.00">
                  <c:v>12</c:v>
                </c:pt>
                <c:pt idx="73" formatCode="0.00">
                  <c:v>12</c:v>
                </c:pt>
                <c:pt idx="74" formatCode="0.00">
                  <c:v>12</c:v>
                </c:pt>
                <c:pt idx="75" formatCode="0.00">
                  <c:v>12</c:v>
                </c:pt>
                <c:pt idx="76" formatCode="0.00">
                  <c:v>12</c:v>
                </c:pt>
                <c:pt idx="77" formatCode="0.00">
                  <c:v>12</c:v>
                </c:pt>
              </c:numCache>
            </c:numRef>
          </c:xVal>
          <c:yVal>
            <c:numRef>
              <c:f>Sheet1!$E$2:$E$256</c:f>
              <c:numCache>
                <c:formatCode>General</c:formatCode>
                <c:ptCount val="255"/>
                <c:pt idx="79">
                  <c:v>1</c:v>
                </c:pt>
                <c:pt idx="80">
                  <c:v>2</c:v>
                </c:pt>
                <c:pt idx="81">
                  <c:v>3</c:v>
                </c:pt>
                <c:pt idx="82">
                  <c:v>4</c:v>
                </c:pt>
                <c:pt idx="83">
                  <c:v>5</c:v>
                </c:pt>
                <c:pt idx="84">
                  <c:v>6</c:v>
                </c:pt>
                <c:pt idx="85">
                  <c:v>7</c:v>
                </c:pt>
                <c:pt idx="86">
                  <c:v>8</c:v>
                </c:pt>
                <c:pt idx="87">
                  <c:v>9</c:v>
                </c:pt>
                <c:pt idx="88">
                  <c:v>10</c:v>
                </c:pt>
                <c:pt idx="89">
                  <c:v>11</c:v>
                </c:pt>
                <c:pt idx="90">
                  <c:v>12</c:v>
                </c:pt>
                <c:pt idx="91">
                  <c:v>13</c:v>
                </c:pt>
                <c:pt idx="92">
                  <c:v>14</c:v>
                </c:pt>
                <c:pt idx="93">
                  <c:v>15</c:v>
                </c:pt>
                <c:pt idx="94">
                  <c:v>16</c:v>
                </c:pt>
                <c:pt idx="95">
                  <c:v>17</c:v>
                </c:pt>
                <c:pt idx="96">
                  <c:v>18</c:v>
                </c:pt>
                <c:pt idx="97">
                  <c:v>19</c:v>
                </c:pt>
                <c:pt idx="98">
                  <c:v>20</c:v>
                </c:pt>
                <c:pt idx="99">
                  <c:v>21</c:v>
                </c:pt>
                <c:pt idx="100">
                  <c:v>22</c:v>
                </c:pt>
                <c:pt idx="101">
                  <c:v>23</c:v>
                </c:pt>
                <c:pt idx="102">
                  <c:v>24</c:v>
                </c:pt>
                <c:pt idx="103">
                  <c:v>25</c:v>
                </c:pt>
                <c:pt idx="104">
                  <c:v>26</c:v>
                </c:pt>
                <c:pt idx="105">
                  <c:v>27</c:v>
                </c:pt>
                <c:pt idx="106">
                  <c:v>28</c:v>
                </c:pt>
                <c:pt idx="107">
                  <c:v>29</c:v>
                </c:pt>
                <c:pt idx="108">
                  <c:v>30</c:v>
                </c:pt>
                <c:pt idx="109">
                  <c:v>31</c:v>
                </c:pt>
                <c:pt idx="110">
                  <c:v>32</c:v>
                </c:pt>
                <c:pt idx="111">
                  <c:v>33</c:v>
                </c:pt>
                <c:pt idx="112">
                  <c:v>34</c:v>
                </c:pt>
                <c:pt idx="113">
                  <c:v>35</c:v>
                </c:pt>
                <c:pt idx="114">
                  <c:v>36</c:v>
                </c:pt>
                <c:pt idx="115">
                  <c:v>37</c:v>
                </c:pt>
                <c:pt idx="116">
                  <c:v>38</c:v>
                </c:pt>
              </c:numCache>
            </c:numRef>
          </c:yVal>
          <c:smooth val="0"/>
          <c:extLst>
            <c:ext xmlns:c16="http://schemas.microsoft.com/office/drawing/2014/chart" uri="{C3380CC4-5D6E-409C-BE32-E72D297353CC}">
              <c16:uniqueId val="{00000004-AA37-4562-BB76-FF493CBF254F}"/>
            </c:ext>
          </c:extLst>
        </c:ser>
        <c:dLbls>
          <c:showLegendKey val="0"/>
          <c:showVal val="1"/>
          <c:showCatName val="0"/>
          <c:showSerName val="0"/>
          <c:showPercent val="0"/>
          <c:showBubbleSize val="0"/>
        </c:dLbls>
        <c:axId val="1071154416"/>
        <c:axId val="1071155200"/>
        <c:extLst>
          <c:ext xmlns:c15="http://schemas.microsoft.com/office/drawing/2012/chart" uri="{02D57815-91ED-43cb-92C2-25804820EDAC}">
            <c15:filteredScatterSeries>
              <c15:ser>
                <c:idx val="3"/>
                <c:order val="3"/>
                <c:tx>
                  <c:strRef>
                    <c:extLst>
                      <c:ext uri="{02D57815-91ED-43cb-92C2-25804820EDAC}">
                        <c15:formulaRef>
                          <c15:sqref>Sheet1!$F$1</c15:sqref>
                        </c15:formulaRef>
                      </c:ext>
                    </c:extLst>
                    <c:strCache>
                      <c:ptCount val="1"/>
                      <c:pt idx="0">
                        <c:v>joon 3</c:v>
                      </c:pt>
                    </c:strCache>
                  </c:strRef>
                </c:tx>
                <c:spPr>
                  <a:ln>
                    <a:solidFill>
                      <a:schemeClr val="accent4"/>
                    </a:solidFill>
                  </a:ln>
                </c:spPr>
                <c:marker>
                  <c:symbol val="circle"/>
                  <c:size val="10"/>
                  <c:spPr>
                    <a:solidFill>
                      <a:schemeClr val="accent4"/>
                    </a:solidFill>
                    <a:ln>
                      <a:solidFill>
                        <a:schemeClr val="accent4"/>
                      </a:solidFill>
                    </a:ln>
                  </c:spPr>
                </c:marker>
                <c:dLbls>
                  <c:delete val="1"/>
                </c:dLbls>
                <c:xVal>
                  <c:numRef>
                    <c:extLst>
                      <c:ext uri="{02D57815-91ED-43cb-92C2-25804820EDAC}">
                        <c15:formulaRef>
                          <c15:sqref>Sheet1!$B$2:$B$256</c15:sqref>
                        </c15:formulaRef>
                      </c:ext>
                    </c:extLst>
                    <c:numCache>
                      <c:formatCode>General</c:formatCode>
                      <c:ptCount val="255"/>
                      <c:pt idx="0">
                        <c:v>12</c:v>
                      </c:pt>
                      <c:pt idx="2">
                        <c:v>19</c:v>
                      </c:pt>
                      <c:pt idx="3">
                        <c:v>19</c:v>
                      </c:pt>
                      <c:pt idx="4">
                        <c:v>12</c:v>
                      </c:pt>
                      <c:pt idx="5">
                        <c:v>12</c:v>
                      </c:pt>
                      <c:pt idx="6">
                        <c:v>9</c:v>
                      </c:pt>
                      <c:pt idx="7">
                        <c:v>6</c:v>
                      </c:pt>
                      <c:pt idx="9">
                        <c:v>18</c:v>
                      </c:pt>
                      <c:pt idx="10">
                        <c:v>12</c:v>
                      </c:pt>
                      <c:pt idx="12">
                        <c:v>18</c:v>
                      </c:pt>
                      <c:pt idx="13">
                        <c:v>6</c:v>
                      </c:pt>
                      <c:pt idx="15">
                        <c:v>10</c:v>
                      </c:pt>
                      <c:pt idx="16">
                        <c:v>18</c:v>
                      </c:pt>
                      <c:pt idx="18">
                        <c:v>8</c:v>
                      </c:pt>
                      <c:pt idx="19">
                        <c:v>12</c:v>
                      </c:pt>
                      <c:pt idx="20">
                        <c:v>17</c:v>
                      </c:pt>
                      <c:pt idx="21">
                        <c:v>15</c:v>
                      </c:pt>
                      <c:pt idx="23">
                        <c:v>15</c:v>
                      </c:pt>
                      <c:pt idx="24">
                        <c:v>9</c:v>
                      </c:pt>
                      <c:pt idx="25">
                        <c:v>16</c:v>
                      </c:pt>
                      <c:pt idx="26">
                        <c:v>7</c:v>
                      </c:pt>
                      <c:pt idx="27">
                        <c:v>10</c:v>
                      </c:pt>
                      <c:pt idx="29">
                        <c:v>15</c:v>
                      </c:pt>
                      <c:pt idx="30">
                        <c:v>14</c:v>
                      </c:pt>
                      <c:pt idx="31">
                        <c:v>11</c:v>
                      </c:pt>
                      <c:pt idx="32">
                        <c:v>9</c:v>
                      </c:pt>
                      <c:pt idx="33" formatCode="0.00">
                        <c:v>12</c:v>
                      </c:pt>
                      <c:pt idx="34" formatCode="0.00">
                        <c:v>12</c:v>
                      </c:pt>
                      <c:pt idx="35" formatCode="0.00">
                        <c:v>12</c:v>
                      </c:pt>
                      <c:pt idx="36" formatCode="0.00">
                        <c:v>12</c:v>
                      </c:pt>
                      <c:pt idx="37" formatCode="0.00">
                        <c:v>12</c:v>
                      </c:pt>
                      <c:pt idx="38" formatCode="0.00">
                        <c:v>12</c:v>
                      </c:pt>
                      <c:pt idx="39" formatCode="0.00">
                        <c:v>12</c:v>
                      </c:pt>
                      <c:pt idx="40" formatCode="0.00">
                        <c:v>12</c:v>
                      </c:pt>
                      <c:pt idx="41" formatCode="0.00">
                        <c:v>12</c:v>
                      </c:pt>
                      <c:pt idx="42" formatCode="0.00">
                        <c:v>12</c:v>
                      </c:pt>
                      <c:pt idx="43" formatCode="0.00">
                        <c:v>12</c:v>
                      </c:pt>
                      <c:pt idx="44" formatCode="0.00">
                        <c:v>12</c:v>
                      </c:pt>
                      <c:pt idx="45" formatCode="0.00">
                        <c:v>12</c:v>
                      </c:pt>
                      <c:pt idx="46" formatCode="0.00">
                        <c:v>12</c:v>
                      </c:pt>
                      <c:pt idx="47" formatCode="0.00">
                        <c:v>12</c:v>
                      </c:pt>
                      <c:pt idx="48" formatCode="0.00">
                        <c:v>12</c:v>
                      </c:pt>
                      <c:pt idx="49" formatCode="0.00">
                        <c:v>12</c:v>
                      </c:pt>
                      <c:pt idx="50" formatCode="0.00">
                        <c:v>12</c:v>
                      </c:pt>
                      <c:pt idx="51" formatCode="0.00">
                        <c:v>12</c:v>
                      </c:pt>
                      <c:pt idx="52" formatCode="0.00">
                        <c:v>12</c:v>
                      </c:pt>
                      <c:pt idx="53" formatCode="0.00">
                        <c:v>12</c:v>
                      </c:pt>
                      <c:pt idx="54" formatCode="0.00">
                        <c:v>12</c:v>
                      </c:pt>
                      <c:pt idx="55" formatCode="0.00">
                        <c:v>12</c:v>
                      </c:pt>
                      <c:pt idx="56" formatCode="0.00">
                        <c:v>12</c:v>
                      </c:pt>
                      <c:pt idx="57" formatCode="0.00">
                        <c:v>12</c:v>
                      </c:pt>
                      <c:pt idx="58" formatCode="0.00">
                        <c:v>12</c:v>
                      </c:pt>
                      <c:pt idx="59" formatCode="0.00">
                        <c:v>12</c:v>
                      </c:pt>
                      <c:pt idx="60" formatCode="0.00">
                        <c:v>12</c:v>
                      </c:pt>
                      <c:pt idx="61" formatCode="0.00">
                        <c:v>12</c:v>
                      </c:pt>
                      <c:pt idx="62" formatCode="0.00">
                        <c:v>12</c:v>
                      </c:pt>
                      <c:pt idx="63" formatCode="0.00">
                        <c:v>12</c:v>
                      </c:pt>
                      <c:pt idx="64" formatCode="0.00">
                        <c:v>12</c:v>
                      </c:pt>
                      <c:pt idx="65" formatCode="0.00">
                        <c:v>12</c:v>
                      </c:pt>
                      <c:pt idx="66" formatCode="0.00">
                        <c:v>12</c:v>
                      </c:pt>
                      <c:pt idx="67" formatCode="0.00">
                        <c:v>12</c:v>
                      </c:pt>
                      <c:pt idx="68" formatCode="0.00">
                        <c:v>12</c:v>
                      </c:pt>
                      <c:pt idx="69" formatCode="0.00">
                        <c:v>12</c:v>
                      </c:pt>
                      <c:pt idx="70" formatCode="0.00">
                        <c:v>12</c:v>
                      </c:pt>
                      <c:pt idx="71" formatCode="0.00">
                        <c:v>12</c:v>
                      </c:pt>
                      <c:pt idx="72" formatCode="0.00">
                        <c:v>12</c:v>
                      </c:pt>
                      <c:pt idx="73" formatCode="0.00">
                        <c:v>12</c:v>
                      </c:pt>
                      <c:pt idx="74" formatCode="0.00">
                        <c:v>12</c:v>
                      </c:pt>
                      <c:pt idx="75" formatCode="0.00">
                        <c:v>12</c:v>
                      </c:pt>
                      <c:pt idx="76" formatCode="0.00">
                        <c:v>12</c:v>
                      </c:pt>
                      <c:pt idx="77" formatCode="0.00">
                        <c:v>12</c:v>
                      </c:pt>
                    </c:numCache>
                  </c:numRef>
                </c:xVal>
                <c:yVal>
                  <c:numRef>
                    <c:extLst>
                      <c:ext uri="{02D57815-91ED-43cb-92C2-25804820EDAC}">
                        <c15:formulaRef>
                          <c15:sqref>Sheet1!$F$2:$F$256</c15:sqref>
                        </c15:formulaRef>
                      </c:ext>
                    </c:extLst>
                    <c:numCache>
                      <c:formatCode>General</c:formatCode>
                      <c:ptCount val="255"/>
                      <c:pt idx="117">
                        <c:v>1</c:v>
                      </c:pt>
                      <c:pt idx="118">
                        <c:v>2</c:v>
                      </c:pt>
                      <c:pt idx="119">
                        <c:v>3</c:v>
                      </c:pt>
                      <c:pt idx="120">
                        <c:v>4</c:v>
                      </c:pt>
                      <c:pt idx="121">
                        <c:v>5</c:v>
                      </c:pt>
                      <c:pt idx="122">
                        <c:v>6</c:v>
                      </c:pt>
                      <c:pt idx="123">
                        <c:v>7</c:v>
                      </c:pt>
                      <c:pt idx="124">
                        <c:v>8</c:v>
                      </c:pt>
                      <c:pt idx="125">
                        <c:v>9</c:v>
                      </c:pt>
                      <c:pt idx="126">
                        <c:v>10</c:v>
                      </c:pt>
                      <c:pt idx="127">
                        <c:v>11</c:v>
                      </c:pt>
                      <c:pt idx="128">
                        <c:v>12</c:v>
                      </c:pt>
                      <c:pt idx="129">
                        <c:v>13</c:v>
                      </c:pt>
                      <c:pt idx="130">
                        <c:v>14</c:v>
                      </c:pt>
                      <c:pt idx="131">
                        <c:v>15</c:v>
                      </c:pt>
                      <c:pt idx="132">
                        <c:v>16</c:v>
                      </c:pt>
                      <c:pt idx="133">
                        <c:v>17</c:v>
                      </c:pt>
                      <c:pt idx="134">
                        <c:v>18</c:v>
                      </c:pt>
                      <c:pt idx="135">
                        <c:v>19</c:v>
                      </c:pt>
                      <c:pt idx="136">
                        <c:v>20</c:v>
                      </c:pt>
                      <c:pt idx="137">
                        <c:v>21</c:v>
                      </c:pt>
                    </c:numCache>
                  </c:numRef>
                </c:yVal>
                <c:smooth val="0"/>
                <c:extLst>
                  <c:ext xmlns:c16="http://schemas.microsoft.com/office/drawing/2014/chart" uri="{C3380CC4-5D6E-409C-BE32-E72D297353CC}">
                    <c16:uniqueId val="{00000005-AA37-4562-BB76-FF493CBF254F}"/>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Sheet1!$G$1</c15:sqref>
                        </c15:formulaRef>
                      </c:ext>
                    </c:extLst>
                    <c:strCache>
                      <c:ptCount val="1"/>
                      <c:pt idx="0">
                        <c:v>joon 4</c:v>
                      </c:pt>
                    </c:strCache>
                  </c:strRef>
                </c:tx>
                <c:marker>
                  <c:symbol val="circle"/>
                  <c:size val="10"/>
                  <c:spPr>
                    <a:solidFill>
                      <a:schemeClr val="accent5"/>
                    </a:solidFill>
                  </c:spPr>
                </c:marker>
                <c:dLbls>
                  <c:delete val="1"/>
                </c:dLbls>
                <c:xVal>
                  <c:numRef>
                    <c:extLst xmlns:c15="http://schemas.microsoft.com/office/drawing/2012/chart">
                      <c:ext xmlns:c15="http://schemas.microsoft.com/office/drawing/2012/chart" uri="{02D57815-91ED-43cb-92C2-25804820EDAC}">
                        <c15:formulaRef>
                          <c15:sqref>Sheet1!$B$2:$B$256</c15:sqref>
                        </c15:formulaRef>
                      </c:ext>
                    </c:extLst>
                    <c:numCache>
                      <c:formatCode>General</c:formatCode>
                      <c:ptCount val="255"/>
                      <c:pt idx="0">
                        <c:v>12</c:v>
                      </c:pt>
                      <c:pt idx="2">
                        <c:v>19</c:v>
                      </c:pt>
                      <c:pt idx="3">
                        <c:v>19</c:v>
                      </c:pt>
                      <c:pt idx="4">
                        <c:v>12</c:v>
                      </c:pt>
                      <c:pt idx="5">
                        <c:v>12</c:v>
                      </c:pt>
                      <c:pt idx="6">
                        <c:v>9</c:v>
                      </c:pt>
                      <c:pt idx="7">
                        <c:v>6</c:v>
                      </c:pt>
                      <c:pt idx="9">
                        <c:v>18</c:v>
                      </c:pt>
                      <c:pt idx="10">
                        <c:v>12</c:v>
                      </c:pt>
                      <c:pt idx="12">
                        <c:v>18</c:v>
                      </c:pt>
                      <c:pt idx="13">
                        <c:v>6</c:v>
                      </c:pt>
                      <c:pt idx="15">
                        <c:v>10</c:v>
                      </c:pt>
                      <c:pt idx="16">
                        <c:v>18</c:v>
                      </c:pt>
                      <c:pt idx="18">
                        <c:v>8</c:v>
                      </c:pt>
                      <c:pt idx="19">
                        <c:v>12</c:v>
                      </c:pt>
                      <c:pt idx="20">
                        <c:v>17</c:v>
                      </c:pt>
                      <c:pt idx="21">
                        <c:v>15</c:v>
                      </c:pt>
                      <c:pt idx="23">
                        <c:v>15</c:v>
                      </c:pt>
                      <c:pt idx="24">
                        <c:v>9</c:v>
                      </c:pt>
                      <c:pt idx="25">
                        <c:v>16</c:v>
                      </c:pt>
                      <c:pt idx="26">
                        <c:v>7</c:v>
                      </c:pt>
                      <c:pt idx="27">
                        <c:v>10</c:v>
                      </c:pt>
                      <c:pt idx="29">
                        <c:v>15</c:v>
                      </c:pt>
                      <c:pt idx="30">
                        <c:v>14</c:v>
                      </c:pt>
                      <c:pt idx="31">
                        <c:v>11</c:v>
                      </c:pt>
                      <c:pt idx="32">
                        <c:v>9</c:v>
                      </c:pt>
                      <c:pt idx="33" formatCode="0.00">
                        <c:v>12</c:v>
                      </c:pt>
                      <c:pt idx="34" formatCode="0.00">
                        <c:v>12</c:v>
                      </c:pt>
                      <c:pt idx="35" formatCode="0.00">
                        <c:v>12</c:v>
                      </c:pt>
                      <c:pt idx="36" formatCode="0.00">
                        <c:v>12</c:v>
                      </c:pt>
                      <c:pt idx="37" formatCode="0.00">
                        <c:v>12</c:v>
                      </c:pt>
                      <c:pt idx="38" formatCode="0.00">
                        <c:v>12</c:v>
                      </c:pt>
                      <c:pt idx="39" formatCode="0.00">
                        <c:v>12</c:v>
                      </c:pt>
                      <c:pt idx="40" formatCode="0.00">
                        <c:v>12</c:v>
                      </c:pt>
                      <c:pt idx="41" formatCode="0.00">
                        <c:v>12</c:v>
                      </c:pt>
                      <c:pt idx="42" formatCode="0.00">
                        <c:v>12</c:v>
                      </c:pt>
                      <c:pt idx="43" formatCode="0.00">
                        <c:v>12</c:v>
                      </c:pt>
                      <c:pt idx="44" formatCode="0.00">
                        <c:v>12</c:v>
                      </c:pt>
                      <c:pt idx="45" formatCode="0.00">
                        <c:v>12</c:v>
                      </c:pt>
                      <c:pt idx="46" formatCode="0.00">
                        <c:v>12</c:v>
                      </c:pt>
                      <c:pt idx="47" formatCode="0.00">
                        <c:v>12</c:v>
                      </c:pt>
                      <c:pt idx="48" formatCode="0.00">
                        <c:v>12</c:v>
                      </c:pt>
                      <c:pt idx="49" formatCode="0.00">
                        <c:v>12</c:v>
                      </c:pt>
                      <c:pt idx="50" formatCode="0.00">
                        <c:v>12</c:v>
                      </c:pt>
                      <c:pt idx="51" formatCode="0.00">
                        <c:v>12</c:v>
                      </c:pt>
                      <c:pt idx="52" formatCode="0.00">
                        <c:v>12</c:v>
                      </c:pt>
                      <c:pt idx="53" formatCode="0.00">
                        <c:v>12</c:v>
                      </c:pt>
                      <c:pt idx="54" formatCode="0.00">
                        <c:v>12</c:v>
                      </c:pt>
                      <c:pt idx="55" formatCode="0.00">
                        <c:v>12</c:v>
                      </c:pt>
                      <c:pt idx="56" formatCode="0.00">
                        <c:v>12</c:v>
                      </c:pt>
                      <c:pt idx="57" formatCode="0.00">
                        <c:v>12</c:v>
                      </c:pt>
                      <c:pt idx="58" formatCode="0.00">
                        <c:v>12</c:v>
                      </c:pt>
                      <c:pt idx="59" formatCode="0.00">
                        <c:v>12</c:v>
                      </c:pt>
                      <c:pt idx="60" formatCode="0.00">
                        <c:v>12</c:v>
                      </c:pt>
                      <c:pt idx="61" formatCode="0.00">
                        <c:v>12</c:v>
                      </c:pt>
                      <c:pt idx="62" formatCode="0.00">
                        <c:v>12</c:v>
                      </c:pt>
                      <c:pt idx="63" formatCode="0.00">
                        <c:v>12</c:v>
                      </c:pt>
                      <c:pt idx="64" formatCode="0.00">
                        <c:v>12</c:v>
                      </c:pt>
                      <c:pt idx="65" formatCode="0.00">
                        <c:v>12</c:v>
                      </c:pt>
                      <c:pt idx="66" formatCode="0.00">
                        <c:v>12</c:v>
                      </c:pt>
                      <c:pt idx="67" formatCode="0.00">
                        <c:v>12</c:v>
                      </c:pt>
                      <c:pt idx="68" formatCode="0.00">
                        <c:v>12</c:v>
                      </c:pt>
                      <c:pt idx="69" formatCode="0.00">
                        <c:v>12</c:v>
                      </c:pt>
                      <c:pt idx="70" formatCode="0.00">
                        <c:v>12</c:v>
                      </c:pt>
                      <c:pt idx="71" formatCode="0.00">
                        <c:v>12</c:v>
                      </c:pt>
                      <c:pt idx="72" formatCode="0.00">
                        <c:v>12</c:v>
                      </c:pt>
                      <c:pt idx="73" formatCode="0.00">
                        <c:v>12</c:v>
                      </c:pt>
                      <c:pt idx="74" formatCode="0.00">
                        <c:v>12</c:v>
                      </c:pt>
                      <c:pt idx="75" formatCode="0.00">
                        <c:v>12</c:v>
                      </c:pt>
                      <c:pt idx="76" formatCode="0.00">
                        <c:v>12</c:v>
                      </c:pt>
                      <c:pt idx="77" formatCode="0.00">
                        <c:v>12</c:v>
                      </c:pt>
                    </c:numCache>
                  </c:numRef>
                </c:xVal>
                <c:yVal>
                  <c:numRef>
                    <c:extLst xmlns:c15="http://schemas.microsoft.com/office/drawing/2012/chart">
                      <c:ext xmlns:c15="http://schemas.microsoft.com/office/drawing/2012/chart" uri="{02D57815-91ED-43cb-92C2-25804820EDAC}">
                        <c15:formulaRef>
                          <c15:sqref>Sheet1!$G$2:$G$256</c15:sqref>
                        </c15:formulaRef>
                      </c:ext>
                    </c:extLst>
                    <c:numCache>
                      <c:formatCode>General</c:formatCode>
                      <c:ptCount val="255"/>
                      <c:pt idx="138">
                        <c:v>1</c:v>
                      </c:pt>
                      <c:pt idx="139">
                        <c:v>2</c:v>
                      </c:pt>
                      <c:pt idx="140">
                        <c:v>3</c:v>
                      </c:pt>
                      <c:pt idx="141">
                        <c:v>4</c:v>
                      </c:pt>
                      <c:pt idx="142">
                        <c:v>5</c:v>
                      </c:pt>
                      <c:pt idx="143">
                        <c:v>6</c:v>
                      </c:pt>
                      <c:pt idx="144">
                        <c:v>7</c:v>
                      </c:pt>
                      <c:pt idx="145">
                        <c:v>8</c:v>
                      </c:pt>
                      <c:pt idx="146">
                        <c:v>9</c:v>
                      </c:pt>
                      <c:pt idx="147">
                        <c:v>10</c:v>
                      </c:pt>
                      <c:pt idx="148">
                        <c:v>11</c:v>
                      </c:pt>
                      <c:pt idx="149">
                        <c:v>12</c:v>
                      </c:pt>
                      <c:pt idx="150">
                        <c:v>13</c:v>
                      </c:pt>
                      <c:pt idx="151">
                        <c:v>14</c:v>
                      </c:pt>
                      <c:pt idx="152">
                        <c:v>15</c:v>
                      </c:pt>
                      <c:pt idx="153">
                        <c:v>16</c:v>
                      </c:pt>
                      <c:pt idx="154">
                        <c:v>17</c:v>
                      </c:pt>
                      <c:pt idx="155">
                        <c:v>18</c:v>
                      </c:pt>
                      <c:pt idx="156">
                        <c:v>19</c:v>
                      </c:pt>
                      <c:pt idx="157">
                        <c:v>20</c:v>
                      </c:pt>
                      <c:pt idx="158">
                        <c:v>21</c:v>
                      </c:pt>
                    </c:numCache>
                  </c:numRef>
                </c:yVal>
                <c:smooth val="0"/>
                <c:extLst xmlns:c15="http://schemas.microsoft.com/office/drawing/2012/chart">
                  <c:ext xmlns:c16="http://schemas.microsoft.com/office/drawing/2014/chart" uri="{C3380CC4-5D6E-409C-BE32-E72D297353CC}">
                    <c16:uniqueId val="{00000006-AA37-4562-BB76-FF493CBF254F}"/>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Sheet1!$H$1</c15:sqref>
                        </c15:formulaRef>
                      </c:ext>
                    </c:extLst>
                    <c:strCache>
                      <c:ptCount val="1"/>
                      <c:pt idx="0">
                        <c:v>joon 5</c:v>
                      </c:pt>
                    </c:strCache>
                  </c:strRef>
                </c:tx>
                <c:spPr>
                  <a:ln>
                    <a:solidFill>
                      <a:schemeClr val="accent6"/>
                    </a:solidFill>
                  </a:ln>
                </c:spPr>
                <c:marker>
                  <c:symbol val="circle"/>
                  <c:size val="10"/>
                  <c:spPr>
                    <a:solidFill>
                      <a:schemeClr val="accent6"/>
                    </a:solidFill>
                    <a:ln>
                      <a:solidFill>
                        <a:schemeClr val="accent6"/>
                      </a:solidFill>
                    </a:ln>
                  </c:spPr>
                </c:marker>
                <c:dLbls>
                  <c:delete val="1"/>
                </c:dLbls>
                <c:xVal>
                  <c:numRef>
                    <c:extLst xmlns:c15="http://schemas.microsoft.com/office/drawing/2012/chart">
                      <c:ext xmlns:c15="http://schemas.microsoft.com/office/drawing/2012/chart" uri="{02D57815-91ED-43cb-92C2-25804820EDAC}">
                        <c15:formulaRef>
                          <c15:sqref>Sheet1!$B$2:$B$256</c15:sqref>
                        </c15:formulaRef>
                      </c:ext>
                    </c:extLst>
                    <c:numCache>
                      <c:formatCode>General</c:formatCode>
                      <c:ptCount val="255"/>
                      <c:pt idx="0">
                        <c:v>12</c:v>
                      </c:pt>
                      <c:pt idx="2">
                        <c:v>19</c:v>
                      </c:pt>
                      <c:pt idx="3">
                        <c:v>19</c:v>
                      </c:pt>
                      <c:pt idx="4">
                        <c:v>12</c:v>
                      </c:pt>
                      <c:pt idx="5">
                        <c:v>12</c:v>
                      </c:pt>
                      <c:pt idx="6">
                        <c:v>9</c:v>
                      </c:pt>
                      <c:pt idx="7">
                        <c:v>6</c:v>
                      </c:pt>
                      <c:pt idx="9">
                        <c:v>18</c:v>
                      </c:pt>
                      <c:pt idx="10">
                        <c:v>12</c:v>
                      </c:pt>
                      <c:pt idx="12">
                        <c:v>18</c:v>
                      </c:pt>
                      <c:pt idx="13">
                        <c:v>6</c:v>
                      </c:pt>
                      <c:pt idx="15">
                        <c:v>10</c:v>
                      </c:pt>
                      <c:pt idx="16">
                        <c:v>18</c:v>
                      </c:pt>
                      <c:pt idx="18">
                        <c:v>8</c:v>
                      </c:pt>
                      <c:pt idx="19">
                        <c:v>12</c:v>
                      </c:pt>
                      <c:pt idx="20">
                        <c:v>17</c:v>
                      </c:pt>
                      <c:pt idx="21">
                        <c:v>15</c:v>
                      </c:pt>
                      <c:pt idx="23">
                        <c:v>15</c:v>
                      </c:pt>
                      <c:pt idx="24">
                        <c:v>9</c:v>
                      </c:pt>
                      <c:pt idx="25">
                        <c:v>16</c:v>
                      </c:pt>
                      <c:pt idx="26">
                        <c:v>7</c:v>
                      </c:pt>
                      <c:pt idx="27">
                        <c:v>10</c:v>
                      </c:pt>
                      <c:pt idx="29">
                        <c:v>15</c:v>
                      </c:pt>
                      <c:pt idx="30">
                        <c:v>14</c:v>
                      </c:pt>
                      <c:pt idx="31">
                        <c:v>11</c:v>
                      </c:pt>
                      <c:pt idx="32">
                        <c:v>9</c:v>
                      </c:pt>
                      <c:pt idx="33" formatCode="0.00">
                        <c:v>12</c:v>
                      </c:pt>
                      <c:pt idx="34" formatCode="0.00">
                        <c:v>12</c:v>
                      </c:pt>
                      <c:pt idx="35" formatCode="0.00">
                        <c:v>12</c:v>
                      </c:pt>
                      <c:pt idx="36" formatCode="0.00">
                        <c:v>12</c:v>
                      </c:pt>
                      <c:pt idx="37" formatCode="0.00">
                        <c:v>12</c:v>
                      </c:pt>
                      <c:pt idx="38" formatCode="0.00">
                        <c:v>12</c:v>
                      </c:pt>
                      <c:pt idx="39" formatCode="0.00">
                        <c:v>12</c:v>
                      </c:pt>
                      <c:pt idx="40" formatCode="0.00">
                        <c:v>12</c:v>
                      </c:pt>
                      <c:pt idx="41" formatCode="0.00">
                        <c:v>12</c:v>
                      </c:pt>
                      <c:pt idx="42" formatCode="0.00">
                        <c:v>12</c:v>
                      </c:pt>
                      <c:pt idx="43" formatCode="0.00">
                        <c:v>12</c:v>
                      </c:pt>
                      <c:pt idx="44" formatCode="0.00">
                        <c:v>12</c:v>
                      </c:pt>
                      <c:pt idx="45" formatCode="0.00">
                        <c:v>12</c:v>
                      </c:pt>
                      <c:pt idx="46" formatCode="0.00">
                        <c:v>12</c:v>
                      </c:pt>
                      <c:pt idx="47" formatCode="0.00">
                        <c:v>12</c:v>
                      </c:pt>
                      <c:pt idx="48" formatCode="0.00">
                        <c:v>12</c:v>
                      </c:pt>
                      <c:pt idx="49" formatCode="0.00">
                        <c:v>12</c:v>
                      </c:pt>
                      <c:pt idx="50" formatCode="0.00">
                        <c:v>12</c:v>
                      </c:pt>
                      <c:pt idx="51" formatCode="0.00">
                        <c:v>12</c:v>
                      </c:pt>
                      <c:pt idx="52" formatCode="0.00">
                        <c:v>12</c:v>
                      </c:pt>
                      <c:pt idx="53" formatCode="0.00">
                        <c:v>12</c:v>
                      </c:pt>
                      <c:pt idx="54" formatCode="0.00">
                        <c:v>12</c:v>
                      </c:pt>
                      <c:pt idx="55" formatCode="0.00">
                        <c:v>12</c:v>
                      </c:pt>
                      <c:pt idx="56" formatCode="0.00">
                        <c:v>12</c:v>
                      </c:pt>
                      <c:pt idx="57" formatCode="0.00">
                        <c:v>12</c:v>
                      </c:pt>
                      <c:pt idx="58" formatCode="0.00">
                        <c:v>12</c:v>
                      </c:pt>
                      <c:pt idx="59" formatCode="0.00">
                        <c:v>12</c:v>
                      </c:pt>
                      <c:pt idx="60" formatCode="0.00">
                        <c:v>12</c:v>
                      </c:pt>
                      <c:pt idx="61" formatCode="0.00">
                        <c:v>12</c:v>
                      </c:pt>
                      <c:pt idx="62" formatCode="0.00">
                        <c:v>12</c:v>
                      </c:pt>
                      <c:pt idx="63" formatCode="0.00">
                        <c:v>12</c:v>
                      </c:pt>
                      <c:pt idx="64" formatCode="0.00">
                        <c:v>12</c:v>
                      </c:pt>
                      <c:pt idx="65" formatCode="0.00">
                        <c:v>12</c:v>
                      </c:pt>
                      <c:pt idx="66" formatCode="0.00">
                        <c:v>12</c:v>
                      </c:pt>
                      <c:pt idx="67" formatCode="0.00">
                        <c:v>12</c:v>
                      </c:pt>
                      <c:pt idx="68" formatCode="0.00">
                        <c:v>12</c:v>
                      </c:pt>
                      <c:pt idx="69" formatCode="0.00">
                        <c:v>12</c:v>
                      </c:pt>
                      <c:pt idx="70" formatCode="0.00">
                        <c:v>12</c:v>
                      </c:pt>
                      <c:pt idx="71" formatCode="0.00">
                        <c:v>12</c:v>
                      </c:pt>
                      <c:pt idx="72" formatCode="0.00">
                        <c:v>12</c:v>
                      </c:pt>
                      <c:pt idx="73" formatCode="0.00">
                        <c:v>12</c:v>
                      </c:pt>
                      <c:pt idx="74" formatCode="0.00">
                        <c:v>12</c:v>
                      </c:pt>
                      <c:pt idx="75" formatCode="0.00">
                        <c:v>12</c:v>
                      </c:pt>
                      <c:pt idx="76" formatCode="0.00">
                        <c:v>12</c:v>
                      </c:pt>
                      <c:pt idx="77" formatCode="0.00">
                        <c:v>12</c:v>
                      </c:pt>
                    </c:numCache>
                  </c:numRef>
                </c:xVal>
                <c:yVal>
                  <c:numRef>
                    <c:extLst xmlns:c15="http://schemas.microsoft.com/office/drawing/2012/chart">
                      <c:ext xmlns:c15="http://schemas.microsoft.com/office/drawing/2012/chart" uri="{02D57815-91ED-43cb-92C2-25804820EDAC}">
                        <c15:formulaRef>
                          <c15:sqref>Sheet1!$H$2:$H$256</c15:sqref>
                        </c15:formulaRef>
                      </c:ext>
                    </c:extLst>
                    <c:numCache>
                      <c:formatCode>General</c:formatCode>
                      <c:ptCount val="255"/>
                      <c:pt idx="159">
                        <c:v>1</c:v>
                      </c:pt>
                      <c:pt idx="160">
                        <c:v>2</c:v>
                      </c:pt>
                      <c:pt idx="161">
                        <c:v>3</c:v>
                      </c:pt>
                      <c:pt idx="162">
                        <c:v>4</c:v>
                      </c:pt>
                      <c:pt idx="163">
                        <c:v>5</c:v>
                      </c:pt>
                      <c:pt idx="164">
                        <c:v>6</c:v>
                      </c:pt>
                      <c:pt idx="165">
                        <c:v>7</c:v>
                      </c:pt>
                      <c:pt idx="166">
                        <c:v>8</c:v>
                      </c:pt>
                      <c:pt idx="167">
                        <c:v>9</c:v>
                      </c:pt>
                      <c:pt idx="168">
                        <c:v>10</c:v>
                      </c:pt>
                      <c:pt idx="169">
                        <c:v>11</c:v>
                      </c:pt>
                      <c:pt idx="170">
                        <c:v>12</c:v>
                      </c:pt>
                      <c:pt idx="171">
                        <c:v>13</c:v>
                      </c:pt>
                      <c:pt idx="172">
                        <c:v>14</c:v>
                      </c:pt>
                      <c:pt idx="173">
                        <c:v>15</c:v>
                      </c:pt>
                      <c:pt idx="174">
                        <c:v>16</c:v>
                      </c:pt>
                      <c:pt idx="175">
                        <c:v>17</c:v>
                      </c:pt>
                      <c:pt idx="176">
                        <c:v>18</c:v>
                      </c:pt>
                      <c:pt idx="177">
                        <c:v>19</c:v>
                      </c:pt>
                      <c:pt idx="178">
                        <c:v>20</c:v>
                      </c:pt>
                      <c:pt idx="179">
                        <c:v>21</c:v>
                      </c:pt>
                    </c:numCache>
                  </c:numRef>
                </c:yVal>
                <c:smooth val="0"/>
                <c:extLst xmlns:c15="http://schemas.microsoft.com/office/drawing/2012/chart">
                  <c:ext xmlns:c16="http://schemas.microsoft.com/office/drawing/2014/chart" uri="{C3380CC4-5D6E-409C-BE32-E72D297353CC}">
                    <c16:uniqueId val="{00000007-AA37-4562-BB76-FF493CBF254F}"/>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Sheet1!$I$1</c15:sqref>
                        </c15:formulaRef>
                      </c:ext>
                    </c:extLst>
                    <c:strCache>
                      <c:ptCount val="1"/>
                      <c:pt idx="0">
                        <c:v>joon 6</c:v>
                      </c:pt>
                    </c:strCache>
                  </c:strRef>
                </c:tx>
                <c:spPr>
                  <a:ln>
                    <a:solidFill>
                      <a:schemeClr val="accent3"/>
                    </a:solidFill>
                  </a:ln>
                </c:spPr>
                <c:marker>
                  <c:symbol val="circle"/>
                  <c:size val="10"/>
                  <c:spPr>
                    <a:solidFill>
                      <a:schemeClr val="accent3"/>
                    </a:solidFill>
                    <a:ln>
                      <a:solidFill>
                        <a:schemeClr val="accent3"/>
                      </a:solidFill>
                    </a:ln>
                  </c:spPr>
                </c:marker>
                <c:dLbls>
                  <c:delete val="1"/>
                </c:dLbls>
                <c:xVal>
                  <c:numRef>
                    <c:extLst xmlns:c15="http://schemas.microsoft.com/office/drawing/2012/chart">
                      <c:ext xmlns:c15="http://schemas.microsoft.com/office/drawing/2012/chart" uri="{02D57815-91ED-43cb-92C2-25804820EDAC}">
                        <c15:formulaRef>
                          <c15:sqref>Sheet1!$B$2:$B$256</c15:sqref>
                        </c15:formulaRef>
                      </c:ext>
                    </c:extLst>
                    <c:numCache>
                      <c:formatCode>General</c:formatCode>
                      <c:ptCount val="255"/>
                      <c:pt idx="0">
                        <c:v>12</c:v>
                      </c:pt>
                      <c:pt idx="2">
                        <c:v>19</c:v>
                      </c:pt>
                      <c:pt idx="3">
                        <c:v>19</c:v>
                      </c:pt>
                      <c:pt idx="4">
                        <c:v>12</c:v>
                      </c:pt>
                      <c:pt idx="5">
                        <c:v>12</c:v>
                      </c:pt>
                      <c:pt idx="6">
                        <c:v>9</c:v>
                      </c:pt>
                      <c:pt idx="7">
                        <c:v>6</c:v>
                      </c:pt>
                      <c:pt idx="9">
                        <c:v>18</c:v>
                      </c:pt>
                      <c:pt idx="10">
                        <c:v>12</c:v>
                      </c:pt>
                      <c:pt idx="12">
                        <c:v>18</c:v>
                      </c:pt>
                      <c:pt idx="13">
                        <c:v>6</c:v>
                      </c:pt>
                      <c:pt idx="15">
                        <c:v>10</c:v>
                      </c:pt>
                      <c:pt idx="16">
                        <c:v>18</c:v>
                      </c:pt>
                      <c:pt idx="18">
                        <c:v>8</c:v>
                      </c:pt>
                      <c:pt idx="19">
                        <c:v>12</c:v>
                      </c:pt>
                      <c:pt idx="20">
                        <c:v>17</c:v>
                      </c:pt>
                      <c:pt idx="21">
                        <c:v>15</c:v>
                      </c:pt>
                      <c:pt idx="23">
                        <c:v>15</c:v>
                      </c:pt>
                      <c:pt idx="24">
                        <c:v>9</c:v>
                      </c:pt>
                      <c:pt idx="25">
                        <c:v>16</c:v>
                      </c:pt>
                      <c:pt idx="26">
                        <c:v>7</c:v>
                      </c:pt>
                      <c:pt idx="27">
                        <c:v>10</c:v>
                      </c:pt>
                      <c:pt idx="29">
                        <c:v>15</c:v>
                      </c:pt>
                      <c:pt idx="30">
                        <c:v>14</c:v>
                      </c:pt>
                      <c:pt idx="31">
                        <c:v>11</c:v>
                      </c:pt>
                      <c:pt idx="32">
                        <c:v>9</c:v>
                      </c:pt>
                      <c:pt idx="33" formatCode="0.00">
                        <c:v>12</c:v>
                      </c:pt>
                      <c:pt idx="34" formatCode="0.00">
                        <c:v>12</c:v>
                      </c:pt>
                      <c:pt idx="35" formatCode="0.00">
                        <c:v>12</c:v>
                      </c:pt>
                      <c:pt idx="36" formatCode="0.00">
                        <c:v>12</c:v>
                      </c:pt>
                      <c:pt idx="37" formatCode="0.00">
                        <c:v>12</c:v>
                      </c:pt>
                      <c:pt idx="38" formatCode="0.00">
                        <c:v>12</c:v>
                      </c:pt>
                      <c:pt idx="39" formatCode="0.00">
                        <c:v>12</c:v>
                      </c:pt>
                      <c:pt idx="40" formatCode="0.00">
                        <c:v>12</c:v>
                      </c:pt>
                      <c:pt idx="41" formatCode="0.00">
                        <c:v>12</c:v>
                      </c:pt>
                      <c:pt idx="42" formatCode="0.00">
                        <c:v>12</c:v>
                      </c:pt>
                      <c:pt idx="43" formatCode="0.00">
                        <c:v>12</c:v>
                      </c:pt>
                      <c:pt idx="44" formatCode="0.00">
                        <c:v>12</c:v>
                      </c:pt>
                      <c:pt idx="45" formatCode="0.00">
                        <c:v>12</c:v>
                      </c:pt>
                      <c:pt idx="46" formatCode="0.00">
                        <c:v>12</c:v>
                      </c:pt>
                      <c:pt idx="47" formatCode="0.00">
                        <c:v>12</c:v>
                      </c:pt>
                      <c:pt idx="48" formatCode="0.00">
                        <c:v>12</c:v>
                      </c:pt>
                      <c:pt idx="49" formatCode="0.00">
                        <c:v>12</c:v>
                      </c:pt>
                      <c:pt idx="50" formatCode="0.00">
                        <c:v>12</c:v>
                      </c:pt>
                      <c:pt idx="51" formatCode="0.00">
                        <c:v>12</c:v>
                      </c:pt>
                      <c:pt idx="52" formatCode="0.00">
                        <c:v>12</c:v>
                      </c:pt>
                      <c:pt idx="53" formatCode="0.00">
                        <c:v>12</c:v>
                      </c:pt>
                      <c:pt idx="54" formatCode="0.00">
                        <c:v>12</c:v>
                      </c:pt>
                      <c:pt idx="55" formatCode="0.00">
                        <c:v>12</c:v>
                      </c:pt>
                      <c:pt idx="56" formatCode="0.00">
                        <c:v>12</c:v>
                      </c:pt>
                      <c:pt idx="57" formatCode="0.00">
                        <c:v>12</c:v>
                      </c:pt>
                      <c:pt idx="58" formatCode="0.00">
                        <c:v>12</c:v>
                      </c:pt>
                      <c:pt idx="59" formatCode="0.00">
                        <c:v>12</c:v>
                      </c:pt>
                      <c:pt idx="60" formatCode="0.00">
                        <c:v>12</c:v>
                      </c:pt>
                      <c:pt idx="61" formatCode="0.00">
                        <c:v>12</c:v>
                      </c:pt>
                      <c:pt idx="62" formatCode="0.00">
                        <c:v>12</c:v>
                      </c:pt>
                      <c:pt idx="63" formatCode="0.00">
                        <c:v>12</c:v>
                      </c:pt>
                      <c:pt idx="64" formatCode="0.00">
                        <c:v>12</c:v>
                      </c:pt>
                      <c:pt idx="65" formatCode="0.00">
                        <c:v>12</c:v>
                      </c:pt>
                      <c:pt idx="66" formatCode="0.00">
                        <c:v>12</c:v>
                      </c:pt>
                      <c:pt idx="67" formatCode="0.00">
                        <c:v>12</c:v>
                      </c:pt>
                      <c:pt idx="68" formatCode="0.00">
                        <c:v>12</c:v>
                      </c:pt>
                      <c:pt idx="69" formatCode="0.00">
                        <c:v>12</c:v>
                      </c:pt>
                      <c:pt idx="70" formatCode="0.00">
                        <c:v>12</c:v>
                      </c:pt>
                      <c:pt idx="71" formatCode="0.00">
                        <c:v>12</c:v>
                      </c:pt>
                      <c:pt idx="72" formatCode="0.00">
                        <c:v>12</c:v>
                      </c:pt>
                      <c:pt idx="73" formatCode="0.00">
                        <c:v>12</c:v>
                      </c:pt>
                      <c:pt idx="74" formatCode="0.00">
                        <c:v>12</c:v>
                      </c:pt>
                      <c:pt idx="75" formatCode="0.00">
                        <c:v>12</c:v>
                      </c:pt>
                      <c:pt idx="76" formatCode="0.00">
                        <c:v>12</c:v>
                      </c:pt>
                      <c:pt idx="77" formatCode="0.00">
                        <c:v>12</c:v>
                      </c:pt>
                    </c:numCache>
                  </c:numRef>
                </c:xVal>
                <c:yVal>
                  <c:numRef>
                    <c:extLst xmlns:c15="http://schemas.microsoft.com/office/drawing/2012/chart">
                      <c:ext xmlns:c15="http://schemas.microsoft.com/office/drawing/2012/chart" uri="{02D57815-91ED-43cb-92C2-25804820EDAC}">
                        <c15:formulaRef>
                          <c15:sqref>Sheet1!$I$2:$I$256</c15:sqref>
                        </c15:formulaRef>
                      </c:ext>
                    </c:extLst>
                    <c:numCache>
                      <c:formatCode>General</c:formatCode>
                      <c:ptCount val="255"/>
                      <c:pt idx="180">
                        <c:v>1</c:v>
                      </c:pt>
                      <c:pt idx="181">
                        <c:v>2</c:v>
                      </c:pt>
                      <c:pt idx="182">
                        <c:v>3</c:v>
                      </c:pt>
                      <c:pt idx="183">
                        <c:v>4</c:v>
                      </c:pt>
                      <c:pt idx="184">
                        <c:v>5</c:v>
                      </c:pt>
                      <c:pt idx="185">
                        <c:v>6</c:v>
                      </c:pt>
                      <c:pt idx="186">
                        <c:v>7</c:v>
                      </c:pt>
                      <c:pt idx="187">
                        <c:v>8</c:v>
                      </c:pt>
                      <c:pt idx="188">
                        <c:v>9</c:v>
                      </c:pt>
                      <c:pt idx="189">
                        <c:v>10</c:v>
                      </c:pt>
                      <c:pt idx="190">
                        <c:v>11</c:v>
                      </c:pt>
                      <c:pt idx="191">
                        <c:v>12</c:v>
                      </c:pt>
                      <c:pt idx="192">
                        <c:v>13</c:v>
                      </c:pt>
                      <c:pt idx="193">
                        <c:v>14</c:v>
                      </c:pt>
                      <c:pt idx="194">
                        <c:v>15</c:v>
                      </c:pt>
                      <c:pt idx="195">
                        <c:v>16</c:v>
                      </c:pt>
                      <c:pt idx="196">
                        <c:v>17</c:v>
                      </c:pt>
                      <c:pt idx="197">
                        <c:v>18</c:v>
                      </c:pt>
                      <c:pt idx="198">
                        <c:v>19</c:v>
                      </c:pt>
                      <c:pt idx="199">
                        <c:v>20</c:v>
                      </c:pt>
                      <c:pt idx="200">
                        <c:v>21</c:v>
                      </c:pt>
                    </c:numCache>
                  </c:numRef>
                </c:yVal>
                <c:smooth val="0"/>
                <c:extLst xmlns:c15="http://schemas.microsoft.com/office/drawing/2012/chart">
                  <c:ext xmlns:c16="http://schemas.microsoft.com/office/drawing/2014/chart" uri="{C3380CC4-5D6E-409C-BE32-E72D297353CC}">
                    <c16:uniqueId val="{00000008-AA37-4562-BB76-FF493CBF254F}"/>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Sheet1!$J$1</c15:sqref>
                        </c15:formulaRef>
                      </c:ext>
                    </c:extLst>
                    <c:strCache>
                      <c:ptCount val="1"/>
                      <c:pt idx="0">
                        <c:v>joon 7</c:v>
                      </c:pt>
                    </c:strCache>
                  </c:strRef>
                </c:tx>
                <c:spPr>
                  <a:ln>
                    <a:solidFill>
                      <a:schemeClr val="tx2"/>
                    </a:solidFill>
                  </a:ln>
                </c:spPr>
                <c:marker>
                  <c:symbol val="circle"/>
                  <c:size val="10"/>
                  <c:spPr>
                    <a:solidFill>
                      <a:schemeClr val="tx2"/>
                    </a:solidFill>
                    <a:ln>
                      <a:solidFill>
                        <a:schemeClr val="tx2"/>
                      </a:solidFill>
                    </a:ln>
                  </c:spPr>
                </c:marker>
                <c:dLbls>
                  <c:delete val="1"/>
                </c:dLbls>
                <c:xVal>
                  <c:numRef>
                    <c:extLst xmlns:c15="http://schemas.microsoft.com/office/drawing/2012/chart">
                      <c:ext xmlns:c15="http://schemas.microsoft.com/office/drawing/2012/chart" uri="{02D57815-91ED-43cb-92C2-25804820EDAC}">
                        <c15:formulaRef>
                          <c15:sqref>Sheet1!$B$2:$B$256</c15:sqref>
                        </c15:formulaRef>
                      </c:ext>
                    </c:extLst>
                    <c:numCache>
                      <c:formatCode>General</c:formatCode>
                      <c:ptCount val="255"/>
                      <c:pt idx="0">
                        <c:v>12</c:v>
                      </c:pt>
                      <c:pt idx="2">
                        <c:v>19</c:v>
                      </c:pt>
                      <c:pt idx="3">
                        <c:v>19</c:v>
                      </c:pt>
                      <c:pt idx="4">
                        <c:v>12</c:v>
                      </c:pt>
                      <c:pt idx="5">
                        <c:v>12</c:v>
                      </c:pt>
                      <c:pt idx="6">
                        <c:v>9</c:v>
                      </c:pt>
                      <c:pt idx="7">
                        <c:v>6</c:v>
                      </c:pt>
                      <c:pt idx="9">
                        <c:v>18</c:v>
                      </c:pt>
                      <c:pt idx="10">
                        <c:v>12</c:v>
                      </c:pt>
                      <c:pt idx="12">
                        <c:v>18</c:v>
                      </c:pt>
                      <c:pt idx="13">
                        <c:v>6</c:v>
                      </c:pt>
                      <c:pt idx="15">
                        <c:v>10</c:v>
                      </c:pt>
                      <c:pt idx="16">
                        <c:v>18</c:v>
                      </c:pt>
                      <c:pt idx="18">
                        <c:v>8</c:v>
                      </c:pt>
                      <c:pt idx="19">
                        <c:v>12</c:v>
                      </c:pt>
                      <c:pt idx="20">
                        <c:v>17</c:v>
                      </c:pt>
                      <c:pt idx="21">
                        <c:v>15</c:v>
                      </c:pt>
                      <c:pt idx="23">
                        <c:v>15</c:v>
                      </c:pt>
                      <c:pt idx="24">
                        <c:v>9</c:v>
                      </c:pt>
                      <c:pt idx="25">
                        <c:v>16</c:v>
                      </c:pt>
                      <c:pt idx="26">
                        <c:v>7</c:v>
                      </c:pt>
                      <c:pt idx="27">
                        <c:v>10</c:v>
                      </c:pt>
                      <c:pt idx="29">
                        <c:v>15</c:v>
                      </c:pt>
                      <c:pt idx="30">
                        <c:v>14</c:v>
                      </c:pt>
                      <c:pt idx="31">
                        <c:v>11</c:v>
                      </c:pt>
                      <c:pt idx="32">
                        <c:v>9</c:v>
                      </c:pt>
                      <c:pt idx="33" formatCode="0.00">
                        <c:v>12</c:v>
                      </c:pt>
                      <c:pt idx="34" formatCode="0.00">
                        <c:v>12</c:v>
                      </c:pt>
                      <c:pt idx="35" formatCode="0.00">
                        <c:v>12</c:v>
                      </c:pt>
                      <c:pt idx="36" formatCode="0.00">
                        <c:v>12</c:v>
                      </c:pt>
                      <c:pt idx="37" formatCode="0.00">
                        <c:v>12</c:v>
                      </c:pt>
                      <c:pt idx="38" formatCode="0.00">
                        <c:v>12</c:v>
                      </c:pt>
                      <c:pt idx="39" formatCode="0.00">
                        <c:v>12</c:v>
                      </c:pt>
                      <c:pt idx="40" formatCode="0.00">
                        <c:v>12</c:v>
                      </c:pt>
                      <c:pt idx="41" formatCode="0.00">
                        <c:v>12</c:v>
                      </c:pt>
                      <c:pt idx="42" formatCode="0.00">
                        <c:v>12</c:v>
                      </c:pt>
                      <c:pt idx="43" formatCode="0.00">
                        <c:v>12</c:v>
                      </c:pt>
                      <c:pt idx="44" formatCode="0.00">
                        <c:v>12</c:v>
                      </c:pt>
                      <c:pt idx="45" formatCode="0.00">
                        <c:v>12</c:v>
                      </c:pt>
                      <c:pt idx="46" formatCode="0.00">
                        <c:v>12</c:v>
                      </c:pt>
                      <c:pt idx="47" formatCode="0.00">
                        <c:v>12</c:v>
                      </c:pt>
                      <c:pt idx="48" formatCode="0.00">
                        <c:v>12</c:v>
                      </c:pt>
                      <c:pt idx="49" formatCode="0.00">
                        <c:v>12</c:v>
                      </c:pt>
                      <c:pt idx="50" formatCode="0.00">
                        <c:v>12</c:v>
                      </c:pt>
                      <c:pt idx="51" formatCode="0.00">
                        <c:v>12</c:v>
                      </c:pt>
                      <c:pt idx="52" formatCode="0.00">
                        <c:v>12</c:v>
                      </c:pt>
                      <c:pt idx="53" formatCode="0.00">
                        <c:v>12</c:v>
                      </c:pt>
                      <c:pt idx="54" formatCode="0.00">
                        <c:v>12</c:v>
                      </c:pt>
                      <c:pt idx="55" formatCode="0.00">
                        <c:v>12</c:v>
                      </c:pt>
                      <c:pt idx="56" formatCode="0.00">
                        <c:v>12</c:v>
                      </c:pt>
                      <c:pt idx="57" formatCode="0.00">
                        <c:v>12</c:v>
                      </c:pt>
                      <c:pt idx="58" formatCode="0.00">
                        <c:v>12</c:v>
                      </c:pt>
                      <c:pt idx="59" formatCode="0.00">
                        <c:v>12</c:v>
                      </c:pt>
                      <c:pt idx="60" formatCode="0.00">
                        <c:v>12</c:v>
                      </c:pt>
                      <c:pt idx="61" formatCode="0.00">
                        <c:v>12</c:v>
                      </c:pt>
                      <c:pt idx="62" formatCode="0.00">
                        <c:v>12</c:v>
                      </c:pt>
                      <c:pt idx="63" formatCode="0.00">
                        <c:v>12</c:v>
                      </c:pt>
                      <c:pt idx="64" formatCode="0.00">
                        <c:v>12</c:v>
                      </c:pt>
                      <c:pt idx="65" formatCode="0.00">
                        <c:v>12</c:v>
                      </c:pt>
                      <c:pt idx="66" formatCode="0.00">
                        <c:v>12</c:v>
                      </c:pt>
                      <c:pt idx="67" formatCode="0.00">
                        <c:v>12</c:v>
                      </c:pt>
                      <c:pt idx="68" formatCode="0.00">
                        <c:v>12</c:v>
                      </c:pt>
                      <c:pt idx="69" formatCode="0.00">
                        <c:v>12</c:v>
                      </c:pt>
                      <c:pt idx="70" formatCode="0.00">
                        <c:v>12</c:v>
                      </c:pt>
                      <c:pt idx="71" formatCode="0.00">
                        <c:v>12</c:v>
                      </c:pt>
                      <c:pt idx="72" formatCode="0.00">
                        <c:v>12</c:v>
                      </c:pt>
                      <c:pt idx="73" formatCode="0.00">
                        <c:v>12</c:v>
                      </c:pt>
                      <c:pt idx="74" formatCode="0.00">
                        <c:v>12</c:v>
                      </c:pt>
                      <c:pt idx="75" formatCode="0.00">
                        <c:v>12</c:v>
                      </c:pt>
                      <c:pt idx="76" formatCode="0.00">
                        <c:v>12</c:v>
                      </c:pt>
                      <c:pt idx="77" formatCode="0.00">
                        <c:v>12</c:v>
                      </c:pt>
                    </c:numCache>
                  </c:numRef>
                </c:xVal>
                <c:yVal>
                  <c:numRef>
                    <c:extLst xmlns:c15="http://schemas.microsoft.com/office/drawing/2012/chart">
                      <c:ext xmlns:c15="http://schemas.microsoft.com/office/drawing/2012/chart" uri="{02D57815-91ED-43cb-92C2-25804820EDAC}">
                        <c15:formulaRef>
                          <c15:sqref>Sheet1!$J$2:$J$256</c15:sqref>
                        </c15:formulaRef>
                      </c:ext>
                    </c:extLst>
                    <c:numCache>
                      <c:formatCode>General</c:formatCode>
                      <c:ptCount val="255"/>
                      <c:pt idx="201">
                        <c:v>1</c:v>
                      </c:pt>
                      <c:pt idx="202">
                        <c:v>2</c:v>
                      </c:pt>
                      <c:pt idx="203">
                        <c:v>3</c:v>
                      </c:pt>
                      <c:pt idx="204">
                        <c:v>4</c:v>
                      </c:pt>
                      <c:pt idx="205">
                        <c:v>5</c:v>
                      </c:pt>
                      <c:pt idx="206">
                        <c:v>6</c:v>
                      </c:pt>
                      <c:pt idx="207">
                        <c:v>7</c:v>
                      </c:pt>
                      <c:pt idx="208">
                        <c:v>8</c:v>
                      </c:pt>
                      <c:pt idx="209">
                        <c:v>9</c:v>
                      </c:pt>
                      <c:pt idx="210">
                        <c:v>10</c:v>
                      </c:pt>
                      <c:pt idx="211">
                        <c:v>11</c:v>
                      </c:pt>
                      <c:pt idx="212">
                        <c:v>12</c:v>
                      </c:pt>
                      <c:pt idx="213">
                        <c:v>13</c:v>
                      </c:pt>
                      <c:pt idx="214">
                        <c:v>14</c:v>
                      </c:pt>
                      <c:pt idx="215">
                        <c:v>15</c:v>
                      </c:pt>
                      <c:pt idx="216">
                        <c:v>16</c:v>
                      </c:pt>
                      <c:pt idx="217">
                        <c:v>17</c:v>
                      </c:pt>
                      <c:pt idx="218">
                        <c:v>18</c:v>
                      </c:pt>
                      <c:pt idx="219">
                        <c:v>19</c:v>
                      </c:pt>
                      <c:pt idx="220">
                        <c:v>20</c:v>
                      </c:pt>
                      <c:pt idx="221">
                        <c:v>21</c:v>
                      </c:pt>
                    </c:numCache>
                  </c:numRef>
                </c:yVal>
                <c:smooth val="0"/>
                <c:extLst xmlns:c15="http://schemas.microsoft.com/office/drawing/2012/chart">
                  <c:ext xmlns:c16="http://schemas.microsoft.com/office/drawing/2014/chart" uri="{C3380CC4-5D6E-409C-BE32-E72D297353CC}">
                    <c16:uniqueId val="{00000009-AA37-4562-BB76-FF493CBF254F}"/>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Sheet1!$K$1</c15:sqref>
                        </c15:formulaRef>
                      </c:ext>
                    </c:extLst>
                    <c:strCache>
                      <c:ptCount val="1"/>
                      <c:pt idx="0">
                        <c:v>joon 8</c:v>
                      </c:pt>
                    </c:strCache>
                  </c:strRef>
                </c:tx>
                <c:spPr>
                  <a:ln>
                    <a:solidFill>
                      <a:srgbClr val="131C6B"/>
                    </a:solidFill>
                  </a:ln>
                </c:spPr>
                <c:marker>
                  <c:symbol val="circle"/>
                  <c:size val="10"/>
                  <c:spPr>
                    <a:solidFill>
                      <a:srgbClr val="131C6B"/>
                    </a:solidFill>
                    <a:ln>
                      <a:solidFill>
                        <a:srgbClr val="131C6B"/>
                      </a:solidFill>
                    </a:ln>
                  </c:spPr>
                </c:marker>
                <c:dLbls>
                  <c:delete val="1"/>
                </c:dLbls>
                <c:xVal>
                  <c:numRef>
                    <c:extLst xmlns:c15="http://schemas.microsoft.com/office/drawing/2012/chart">
                      <c:ext xmlns:c15="http://schemas.microsoft.com/office/drawing/2012/chart" uri="{02D57815-91ED-43cb-92C2-25804820EDAC}">
                        <c15:formulaRef>
                          <c15:sqref>Sheet1!$B$2:$B$256</c15:sqref>
                        </c15:formulaRef>
                      </c:ext>
                    </c:extLst>
                    <c:numCache>
                      <c:formatCode>General</c:formatCode>
                      <c:ptCount val="255"/>
                      <c:pt idx="0">
                        <c:v>12</c:v>
                      </c:pt>
                      <c:pt idx="2">
                        <c:v>19</c:v>
                      </c:pt>
                      <c:pt idx="3">
                        <c:v>19</c:v>
                      </c:pt>
                      <c:pt idx="4">
                        <c:v>12</c:v>
                      </c:pt>
                      <c:pt idx="5">
                        <c:v>12</c:v>
                      </c:pt>
                      <c:pt idx="6">
                        <c:v>9</c:v>
                      </c:pt>
                      <c:pt idx="7">
                        <c:v>6</c:v>
                      </c:pt>
                      <c:pt idx="9">
                        <c:v>18</c:v>
                      </c:pt>
                      <c:pt idx="10">
                        <c:v>12</c:v>
                      </c:pt>
                      <c:pt idx="12">
                        <c:v>18</c:v>
                      </c:pt>
                      <c:pt idx="13">
                        <c:v>6</c:v>
                      </c:pt>
                      <c:pt idx="15">
                        <c:v>10</c:v>
                      </c:pt>
                      <c:pt idx="16">
                        <c:v>18</c:v>
                      </c:pt>
                      <c:pt idx="18">
                        <c:v>8</c:v>
                      </c:pt>
                      <c:pt idx="19">
                        <c:v>12</c:v>
                      </c:pt>
                      <c:pt idx="20">
                        <c:v>17</c:v>
                      </c:pt>
                      <c:pt idx="21">
                        <c:v>15</c:v>
                      </c:pt>
                      <c:pt idx="23">
                        <c:v>15</c:v>
                      </c:pt>
                      <c:pt idx="24">
                        <c:v>9</c:v>
                      </c:pt>
                      <c:pt idx="25">
                        <c:v>16</c:v>
                      </c:pt>
                      <c:pt idx="26">
                        <c:v>7</c:v>
                      </c:pt>
                      <c:pt idx="27">
                        <c:v>10</c:v>
                      </c:pt>
                      <c:pt idx="29">
                        <c:v>15</c:v>
                      </c:pt>
                      <c:pt idx="30">
                        <c:v>14</c:v>
                      </c:pt>
                      <c:pt idx="31">
                        <c:v>11</c:v>
                      </c:pt>
                      <c:pt idx="32">
                        <c:v>9</c:v>
                      </c:pt>
                      <c:pt idx="33" formatCode="0.00">
                        <c:v>12</c:v>
                      </c:pt>
                      <c:pt idx="34" formatCode="0.00">
                        <c:v>12</c:v>
                      </c:pt>
                      <c:pt idx="35" formatCode="0.00">
                        <c:v>12</c:v>
                      </c:pt>
                      <c:pt idx="36" formatCode="0.00">
                        <c:v>12</c:v>
                      </c:pt>
                      <c:pt idx="37" formatCode="0.00">
                        <c:v>12</c:v>
                      </c:pt>
                      <c:pt idx="38" formatCode="0.00">
                        <c:v>12</c:v>
                      </c:pt>
                      <c:pt idx="39" formatCode="0.00">
                        <c:v>12</c:v>
                      </c:pt>
                      <c:pt idx="40" formatCode="0.00">
                        <c:v>12</c:v>
                      </c:pt>
                      <c:pt idx="41" formatCode="0.00">
                        <c:v>12</c:v>
                      </c:pt>
                      <c:pt idx="42" formatCode="0.00">
                        <c:v>12</c:v>
                      </c:pt>
                      <c:pt idx="43" formatCode="0.00">
                        <c:v>12</c:v>
                      </c:pt>
                      <c:pt idx="44" formatCode="0.00">
                        <c:v>12</c:v>
                      </c:pt>
                      <c:pt idx="45" formatCode="0.00">
                        <c:v>12</c:v>
                      </c:pt>
                      <c:pt idx="46" formatCode="0.00">
                        <c:v>12</c:v>
                      </c:pt>
                      <c:pt idx="47" formatCode="0.00">
                        <c:v>12</c:v>
                      </c:pt>
                      <c:pt idx="48" formatCode="0.00">
                        <c:v>12</c:v>
                      </c:pt>
                      <c:pt idx="49" formatCode="0.00">
                        <c:v>12</c:v>
                      </c:pt>
                      <c:pt idx="50" formatCode="0.00">
                        <c:v>12</c:v>
                      </c:pt>
                      <c:pt idx="51" formatCode="0.00">
                        <c:v>12</c:v>
                      </c:pt>
                      <c:pt idx="52" formatCode="0.00">
                        <c:v>12</c:v>
                      </c:pt>
                      <c:pt idx="53" formatCode="0.00">
                        <c:v>12</c:v>
                      </c:pt>
                      <c:pt idx="54" formatCode="0.00">
                        <c:v>12</c:v>
                      </c:pt>
                      <c:pt idx="55" formatCode="0.00">
                        <c:v>12</c:v>
                      </c:pt>
                      <c:pt idx="56" formatCode="0.00">
                        <c:v>12</c:v>
                      </c:pt>
                      <c:pt idx="57" formatCode="0.00">
                        <c:v>12</c:v>
                      </c:pt>
                      <c:pt idx="58" formatCode="0.00">
                        <c:v>12</c:v>
                      </c:pt>
                      <c:pt idx="59" formatCode="0.00">
                        <c:v>12</c:v>
                      </c:pt>
                      <c:pt idx="60" formatCode="0.00">
                        <c:v>12</c:v>
                      </c:pt>
                      <c:pt idx="61" formatCode="0.00">
                        <c:v>12</c:v>
                      </c:pt>
                      <c:pt idx="62" formatCode="0.00">
                        <c:v>12</c:v>
                      </c:pt>
                      <c:pt idx="63" formatCode="0.00">
                        <c:v>12</c:v>
                      </c:pt>
                      <c:pt idx="64" formatCode="0.00">
                        <c:v>12</c:v>
                      </c:pt>
                      <c:pt idx="65" formatCode="0.00">
                        <c:v>12</c:v>
                      </c:pt>
                      <c:pt idx="66" formatCode="0.00">
                        <c:v>12</c:v>
                      </c:pt>
                      <c:pt idx="67" formatCode="0.00">
                        <c:v>12</c:v>
                      </c:pt>
                      <c:pt idx="68" formatCode="0.00">
                        <c:v>12</c:v>
                      </c:pt>
                      <c:pt idx="69" formatCode="0.00">
                        <c:v>12</c:v>
                      </c:pt>
                      <c:pt idx="70" formatCode="0.00">
                        <c:v>12</c:v>
                      </c:pt>
                      <c:pt idx="71" formatCode="0.00">
                        <c:v>12</c:v>
                      </c:pt>
                      <c:pt idx="72" formatCode="0.00">
                        <c:v>12</c:v>
                      </c:pt>
                      <c:pt idx="73" formatCode="0.00">
                        <c:v>12</c:v>
                      </c:pt>
                      <c:pt idx="74" formatCode="0.00">
                        <c:v>12</c:v>
                      </c:pt>
                      <c:pt idx="75" formatCode="0.00">
                        <c:v>12</c:v>
                      </c:pt>
                      <c:pt idx="76" formatCode="0.00">
                        <c:v>12</c:v>
                      </c:pt>
                      <c:pt idx="77" formatCode="0.00">
                        <c:v>12</c:v>
                      </c:pt>
                    </c:numCache>
                  </c:numRef>
                </c:xVal>
                <c:yVal>
                  <c:numRef>
                    <c:extLst xmlns:c15="http://schemas.microsoft.com/office/drawing/2012/chart">
                      <c:ext xmlns:c15="http://schemas.microsoft.com/office/drawing/2012/chart" uri="{02D57815-91ED-43cb-92C2-25804820EDAC}">
                        <c15:formulaRef>
                          <c15:sqref>Sheet1!$K$2:$K$256</c15:sqref>
                        </c15:formulaRef>
                      </c:ext>
                    </c:extLst>
                    <c:numCache>
                      <c:formatCode>General</c:formatCode>
                      <c:ptCount val="255"/>
                      <c:pt idx="222">
                        <c:v>1</c:v>
                      </c:pt>
                      <c:pt idx="223">
                        <c:v>2</c:v>
                      </c:pt>
                      <c:pt idx="224">
                        <c:v>3</c:v>
                      </c:pt>
                      <c:pt idx="225">
                        <c:v>4</c:v>
                      </c:pt>
                      <c:pt idx="226">
                        <c:v>5</c:v>
                      </c:pt>
                      <c:pt idx="227">
                        <c:v>6</c:v>
                      </c:pt>
                      <c:pt idx="228">
                        <c:v>7</c:v>
                      </c:pt>
                      <c:pt idx="229">
                        <c:v>8</c:v>
                      </c:pt>
                      <c:pt idx="230">
                        <c:v>9</c:v>
                      </c:pt>
                      <c:pt idx="231">
                        <c:v>10</c:v>
                      </c:pt>
                      <c:pt idx="232">
                        <c:v>11</c:v>
                      </c:pt>
                      <c:pt idx="233">
                        <c:v>12</c:v>
                      </c:pt>
                      <c:pt idx="234">
                        <c:v>13</c:v>
                      </c:pt>
                      <c:pt idx="235">
                        <c:v>14</c:v>
                      </c:pt>
                      <c:pt idx="236">
                        <c:v>15</c:v>
                      </c:pt>
                      <c:pt idx="237">
                        <c:v>16</c:v>
                      </c:pt>
                      <c:pt idx="238">
                        <c:v>17</c:v>
                      </c:pt>
                      <c:pt idx="239">
                        <c:v>18</c:v>
                      </c:pt>
                      <c:pt idx="240">
                        <c:v>19</c:v>
                      </c:pt>
                      <c:pt idx="241">
                        <c:v>20</c:v>
                      </c:pt>
                      <c:pt idx="242">
                        <c:v>21</c:v>
                      </c:pt>
                    </c:numCache>
                  </c:numRef>
                </c:yVal>
                <c:smooth val="0"/>
                <c:extLst xmlns:c15="http://schemas.microsoft.com/office/drawing/2012/chart">
                  <c:ext xmlns:c16="http://schemas.microsoft.com/office/drawing/2014/chart" uri="{C3380CC4-5D6E-409C-BE32-E72D297353CC}">
                    <c16:uniqueId val="{0000000A-AA37-4562-BB76-FF493CBF254F}"/>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Sheet1!$L$1</c15:sqref>
                        </c15:formulaRef>
                      </c:ext>
                    </c:extLst>
                    <c:strCache>
                      <c:ptCount val="1"/>
                      <c:pt idx="0">
                        <c:v>joon 9</c:v>
                      </c:pt>
                    </c:strCache>
                  </c:strRef>
                </c:tx>
                <c:spPr>
                  <a:ln>
                    <a:solidFill>
                      <a:schemeClr val="accent5">
                        <a:lumMod val="60000"/>
                        <a:lumOff val="40000"/>
                      </a:schemeClr>
                    </a:solidFill>
                  </a:ln>
                </c:spPr>
                <c:marker>
                  <c:symbol val="circle"/>
                  <c:size val="10"/>
                  <c:spPr>
                    <a:solidFill>
                      <a:schemeClr val="accent5">
                        <a:lumMod val="60000"/>
                        <a:lumOff val="40000"/>
                      </a:schemeClr>
                    </a:solidFill>
                    <a:ln>
                      <a:solidFill>
                        <a:schemeClr val="accent5">
                          <a:lumMod val="60000"/>
                          <a:lumOff val="40000"/>
                        </a:schemeClr>
                      </a:solidFill>
                    </a:ln>
                  </c:spPr>
                </c:marker>
                <c:dLbls>
                  <c:delete val="1"/>
                </c:dLbls>
                <c:xVal>
                  <c:numRef>
                    <c:extLst xmlns:c15="http://schemas.microsoft.com/office/drawing/2012/chart">
                      <c:ext xmlns:c15="http://schemas.microsoft.com/office/drawing/2012/chart" uri="{02D57815-91ED-43cb-92C2-25804820EDAC}">
                        <c15:formulaRef>
                          <c15:sqref>Sheet1!$B$2:$B$256</c15:sqref>
                        </c15:formulaRef>
                      </c:ext>
                    </c:extLst>
                    <c:numCache>
                      <c:formatCode>General</c:formatCode>
                      <c:ptCount val="255"/>
                      <c:pt idx="0">
                        <c:v>12</c:v>
                      </c:pt>
                      <c:pt idx="2">
                        <c:v>19</c:v>
                      </c:pt>
                      <c:pt idx="3">
                        <c:v>19</c:v>
                      </c:pt>
                      <c:pt idx="4">
                        <c:v>12</c:v>
                      </c:pt>
                      <c:pt idx="5">
                        <c:v>12</c:v>
                      </c:pt>
                      <c:pt idx="6">
                        <c:v>9</c:v>
                      </c:pt>
                      <c:pt idx="7">
                        <c:v>6</c:v>
                      </c:pt>
                      <c:pt idx="9">
                        <c:v>18</c:v>
                      </c:pt>
                      <c:pt idx="10">
                        <c:v>12</c:v>
                      </c:pt>
                      <c:pt idx="12">
                        <c:v>18</c:v>
                      </c:pt>
                      <c:pt idx="13">
                        <c:v>6</c:v>
                      </c:pt>
                      <c:pt idx="15">
                        <c:v>10</c:v>
                      </c:pt>
                      <c:pt idx="16">
                        <c:v>18</c:v>
                      </c:pt>
                      <c:pt idx="18">
                        <c:v>8</c:v>
                      </c:pt>
                      <c:pt idx="19">
                        <c:v>12</c:v>
                      </c:pt>
                      <c:pt idx="20">
                        <c:v>17</c:v>
                      </c:pt>
                      <c:pt idx="21">
                        <c:v>15</c:v>
                      </c:pt>
                      <c:pt idx="23">
                        <c:v>15</c:v>
                      </c:pt>
                      <c:pt idx="24">
                        <c:v>9</c:v>
                      </c:pt>
                      <c:pt idx="25">
                        <c:v>16</c:v>
                      </c:pt>
                      <c:pt idx="26">
                        <c:v>7</c:v>
                      </c:pt>
                      <c:pt idx="27">
                        <c:v>10</c:v>
                      </c:pt>
                      <c:pt idx="29">
                        <c:v>15</c:v>
                      </c:pt>
                      <c:pt idx="30">
                        <c:v>14</c:v>
                      </c:pt>
                      <c:pt idx="31">
                        <c:v>11</c:v>
                      </c:pt>
                      <c:pt idx="32">
                        <c:v>9</c:v>
                      </c:pt>
                      <c:pt idx="33" formatCode="0.00">
                        <c:v>12</c:v>
                      </c:pt>
                      <c:pt idx="34" formatCode="0.00">
                        <c:v>12</c:v>
                      </c:pt>
                      <c:pt idx="35" formatCode="0.00">
                        <c:v>12</c:v>
                      </c:pt>
                      <c:pt idx="36" formatCode="0.00">
                        <c:v>12</c:v>
                      </c:pt>
                      <c:pt idx="37" formatCode="0.00">
                        <c:v>12</c:v>
                      </c:pt>
                      <c:pt idx="38" formatCode="0.00">
                        <c:v>12</c:v>
                      </c:pt>
                      <c:pt idx="39" formatCode="0.00">
                        <c:v>12</c:v>
                      </c:pt>
                      <c:pt idx="40" formatCode="0.00">
                        <c:v>12</c:v>
                      </c:pt>
                      <c:pt idx="41" formatCode="0.00">
                        <c:v>12</c:v>
                      </c:pt>
                      <c:pt idx="42" formatCode="0.00">
                        <c:v>12</c:v>
                      </c:pt>
                      <c:pt idx="43" formatCode="0.00">
                        <c:v>12</c:v>
                      </c:pt>
                      <c:pt idx="44" formatCode="0.00">
                        <c:v>12</c:v>
                      </c:pt>
                      <c:pt idx="45" formatCode="0.00">
                        <c:v>12</c:v>
                      </c:pt>
                      <c:pt idx="46" formatCode="0.00">
                        <c:v>12</c:v>
                      </c:pt>
                      <c:pt idx="47" formatCode="0.00">
                        <c:v>12</c:v>
                      </c:pt>
                      <c:pt idx="48" formatCode="0.00">
                        <c:v>12</c:v>
                      </c:pt>
                      <c:pt idx="49" formatCode="0.00">
                        <c:v>12</c:v>
                      </c:pt>
                      <c:pt idx="50" formatCode="0.00">
                        <c:v>12</c:v>
                      </c:pt>
                      <c:pt idx="51" formatCode="0.00">
                        <c:v>12</c:v>
                      </c:pt>
                      <c:pt idx="52" formatCode="0.00">
                        <c:v>12</c:v>
                      </c:pt>
                      <c:pt idx="53" formatCode="0.00">
                        <c:v>12</c:v>
                      </c:pt>
                      <c:pt idx="54" formatCode="0.00">
                        <c:v>12</c:v>
                      </c:pt>
                      <c:pt idx="55" formatCode="0.00">
                        <c:v>12</c:v>
                      </c:pt>
                      <c:pt idx="56" formatCode="0.00">
                        <c:v>12</c:v>
                      </c:pt>
                      <c:pt idx="57" formatCode="0.00">
                        <c:v>12</c:v>
                      </c:pt>
                      <c:pt idx="58" formatCode="0.00">
                        <c:v>12</c:v>
                      </c:pt>
                      <c:pt idx="59" formatCode="0.00">
                        <c:v>12</c:v>
                      </c:pt>
                      <c:pt idx="60" formatCode="0.00">
                        <c:v>12</c:v>
                      </c:pt>
                      <c:pt idx="61" formatCode="0.00">
                        <c:v>12</c:v>
                      </c:pt>
                      <c:pt idx="62" formatCode="0.00">
                        <c:v>12</c:v>
                      </c:pt>
                      <c:pt idx="63" formatCode="0.00">
                        <c:v>12</c:v>
                      </c:pt>
                      <c:pt idx="64" formatCode="0.00">
                        <c:v>12</c:v>
                      </c:pt>
                      <c:pt idx="65" formatCode="0.00">
                        <c:v>12</c:v>
                      </c:pt>
                      <c:pt idx="66" formatCode="0.00">
                        <c:v>12</c:v>
                      </c:pt>
                      <c:pt idx="67" formatCode="0.00">
                        <c:v>12</c:v>
                      </c:pt>
                      <c:pt idx="68" formatCode="0.00">
                        <c:v>12</c:v>
                      </c:pt>
                      <c:pt idx="69" formatCode="0.00">
                        <c:v>12</c:v>
                      </c:pt>
                      <c:pt idx="70" formatCode="0.00">
                        <c:v>12</c:v>
                      </c:pt>
                      <c:pt idx="71" formatCode="0.00">
                        <c:v>12</c:v>
                      </c:pt>
                      <c:pt idx="72" formatCode="0.00">
                        <c:v>12</c:v>
                      </c:pt>
                      <c:pt idx="73" formatCode="0.00">
                        <c:v>12</c:v>
                      </c:pt>
                      <c:pt idx="74" formatCode="0.00">
                        <c:v>12</c:v>
                      </c:pt>
                      <c:pt idx="75" formatCode="0.00">
                        <c:v>12</c:v>
                      </c:pt>
                      <c:pt idx="76" formatCode="0.00">
                        <c:v>12</c:v>
                      </c:pt>
                      <c:pt idx="77" formatCode="0.00">
                        <c:v>12</c:v>
                      </c:pt>
                    </c:numCache>
                  </c:numRef>
                </c:xVal>
                <c:yVal>
                  <c:numRef>
                    <c:extLst xmlns:c15="http://schemas.microsoft.com/office/drawing/2012/chart">
                      <c:ext xmlns:c15="http://schemas.microsoft.com/office/drawing/2012/chart" uri="{02D57815-91ED-43cb-92C2-25804820EDAC}">
                        <c15:formulaRef>
                          <c15:sqref>Sheet1!$L$2:$L$256</c15:sqref>
                        </c15:formulaRef>
                      </c:ext>
                    </c:extLst>
                    <c:numCache>
                      <c:formatCode>General</c:formatCode>
                      <c:ptCount val="255"/>
                      <c:pt idx="243">
                        <c:v>1</c:v>
                      </c:pt>
                      <c:pt idx="244">
                        <c:v>2</c:v>
                      </c:pt>
                      <c:pt idx="245">
                        <c:v>3</c:v>
                      </c:pt>
                      <c:pt idx="246">
                        <c:v>4</c:v>
                      </c:pt>
                      <c:pt idx="247">
                        <c:v>5</c:v>
                      </c:pt>
                      <c:pt idx="248">
                        <c:v>6</c:v>
                      </c:pt>
                      <c:pt idx="249">
                        <c:v>7</c:v>
                      </c:pt>
                      <c:pt idx="250">
                        <c:v>8</c:v>
                      </c:pt>
                      <c:pt idx="251">
                        <c:v>9</c:v>
                      </c:pt>
                      <c:pt idx="252">
                        <c:v>10</c:v>
                      </c:pt>
                      <c:pt idx="253">
                        <c:v>11</c:v>
                      </c:pt>
                      <c:pt idx="254">
                        <c:v>13</c:v>
                      </c:pt>
                    </c:numCache>
                  </c:numRef>
                </c:yVal>
                <c:smooth val="0"/>
                <c:extLst xmlns:c15="http://schemas.microsoft.com/office/drawing/2012/chart">
                  <c:ext xmlns:c16="http://schemas.microsoft.com/office/drawing/2014/chart" uri="{C3380CC4-5D6E-409C-BE32-E72D297353CC}">
                    <c16:uniqueId val="{0000000B-AA37-4562-BB76-FF493CBF254F}"/>
                  </c:ext>
                </c:extLst>
              </c15:ser>
            </c15:filteredScatterSeries>
            <c15:filteredScatterSeries>
              <c15:ser>
                <c:idx val="12"/>
                <c:order val="10"/>
                <c:tx>
                  <c:strRef>
                    <c:extLst xmlns:c15="http://schemas.microsoft.com/office/drawing/2012/chart">
                      <c:ext xmlns:c15="http://schemas.microsoft.com/office/drawing/2012/chart" uri="{02D57815-91ED-43cb-92C2-25804820EDAC}">
                        <c15:formulaRef>
                          <c15:sqref>Sheet1!$M$1</c15:sqref>
                        </c15:formulaRef>
                      </c:ext>
                    </c:extLst>
                    <c:strCache>
                      <c:ptCount val="1"/>
                      <c:pt idx="0">
                        <c:v>joon 10</c:v>
                      </c:pt>
                    </c:strCache>
                  </c:strRef>
                </c:tx>
                <c:spPr>
                  <a:ln>
                    <a:solidFill>
                      <a:schemeClr val="tx2">
                        <a:lumMod val="75000"/>
                      </a:schemeClr>
                    </a:solidFill>
                  </a:ln>
                </c:spPr>
                <c:marker>
                  <c:symbol val="circle"/>
                  <c:size val="10"/>
                  <c:spPr>
                    <a:solidFill>
                      <a:schemeClr val="tx2">
                        <a:lumMod val="75000"/>
                      </a:schemeClr>
                    </a:solidFill>
                    <a:ln>
                      <a:solidFill>
                        <a:schemeClr val="tx2">
                          <a:lumMod val="75000"/>
                        </a:schemeClr>
                      </a:solidFill>
                    </a:ln>
                  </c:spPr>
                </c:marker>
                <c:dLbls>
                  <c:delete val="1"/>
                </c:dLbls>
                <c:xVal>
                  <c:numRef>
                    <c:extLst xmlns:c15="http://schemas.microsoft.com/office/drawing/2012/chart">
                      <c:ext xmlns:c15="http://schemas.microsoft.com/office/drawing/2012/chart" uri="{02D57815-91ED-43cb-92C2-25804820EDAC}">
                        <c15:formulaRef>
                          <c15:sqref>Sheet1!$B$2:$B$269</c15:sqref>
                        </c15:formulaRef>
                      </c:ext>
                    </c:extLst>
                    <c:numCache>
                      <c:formatCode>General</c:formatCode>
                      <c:ptCount val="268"/>
                      <c:pt idx="0">
                        <c:v>12</c:v>
                      </c:pt>
                      <c:pt idx="2">
                        <c:v>19</c:v>
                      </c:pt>
                      <c:pt idx="3">
                        <c:v>19</c:v>
                      </c:pt>
                      <c:pt idx="4">
                        <c:v>12</c:v>
                      </c:pt>
                      <c:pt idx="5">
                        <c:v>12</c:v>
                      </c:pt>
                      <c:pt idx="6">
                        <c:v>9</c:v>
                      </c:pt>
                      <c:pt idx="7">
                        <c:v>6</c:v>
                      </c:pt>
                      <c:pt idx="9">
                        <c:v>18</c:v>
                      </c:pt>
                      <c:pt idx="10">
                        <c:v>12</c:v>
                      </c:pt>
                      <c:pt idx="12">
                        <c:v>18</c:v>
                      </c:pt>
                      <c:pt idx="13">
                        <c:v>6</c:v>
                      </c:pt>
                      <c:pt idx="15">
                        <c:v>10</c:v>
                      </c:pt>
                      <c:pt idx="16">
                        <c:v>18</c:v>
                      </c:pt>
                      <c:pt idx="18">
                        <c:v>8</c:v>
                      </c:pt>
                      <c:pt idx="19">
                        <c:v>12</c:v>
                      </c:pt>
                      <c:pt idx="20">
                        <c:v>17</c:v>
                      </c:pt>
                      <c:pt idx="21">
                        <c:v>15</c:v>
                      </c:pt>
                      <c:pt idx="23">
                        <c:v>15</c:v>
                      </c:pt>
                      <c:pt idx="24">
                        <c:v>9</c:v>
                      </c:pt>
                      <c:pt idx="25">
                        <c:v>16</c:v>
                      </c:pt>
                      <c:pt idx="26">
                        <c:v>7</c:v>
                      </c:pt>
                      <c:pt idx="27">
                        <c:v>10</c:v>
                      </c:pt>
                      <c:pt idx="29">
                        <c:v>15</c:v>
                      </c:pt>
                      <c:pt idx="30">
                        <c:v>14</c:v>
                      </c:pt>
                      <c:pt idx="31">
                        <c:v>11</c:v>
                      </c:pt>
                      <c:pt idx="32">
                        <c:v>9</c:v>
                      </c:pt>
                      <c:pt idx="33" formatCode="0.00">
                        <c:v>12</c:v>
                      </c:pt>
                      <c:pt idx="34" formatCode="0.00">
                        <c:v>12</c:v>
                      </c:pt>
                      <c:pt idx="35" formatCode="0.00">
                        <c:v>12</c:v>
                      </c:pt>
                      <c:pt idx="36" formatCode="0.00">
                        <c:v>12</c:v>
                      </c:pt>
                      <c:pt idx="37" formatCode="0.00">
                        <c:v>12</c:v>
                      </c:pt>
                      <c:pt idx="38" formatCode="0.00">
                        <c:v>12</c:v>
                      </c:pt>
                      <c:pt idx="39" formatCode="0.00">
                        <c:v>12</c:v>
                      </c:pt>
                      <c:pt idx="40" formatCode="0.00">
                        <c:v>12</c:v>
                      </c:pt>
                      <c:pt idx="41" formatCode="0.00">
                        <c:v>12</c:v>
                      </c:pt>
                      <c:pt idx="42" formatCode="0.00">
                        <c:v>12</c:v>
                      </c:pt>
                      <c:pt idx="43" formatCode="0.00">
                        <c:v>12</c:v>
                      </c:pt>
                      <c:pt idx="44" formatCode="0.00">
                        <c:v>12</c:v>
                      </c:pt>
                      <c:pt idx="45" formatCode="0.00">
                        <c:v>12</c:v>
                      </c:pt>
                      <c:pt idx="46" formatCode="0.00">
                        <c:v>12</c:v>
                      </c:pt>
                      <c:pt idx="47" formatCode="0.00">
                        <c:v>12</c:v>
                      </c:pt>
                      <c:pt idx="48" formatCode="0.00">
                        <c:v>12</c:v>
                      </c:pt>
                      <c:pt idx="49" formatCode="0.00">
                        <c:v>12</c:v>
                      </c:pt>
                      <c:pt idx="50" formatCode="0.00">
                        <c:v>12</c:v>
                      </c:pt>
                      <c:pt idx="51" formatCode="0.00">
                        <c:v>12</c:v>
                      </c:pt>
                      <c:pt idx="52" formatCode="0.00">
                        <c:v>12</c:v>
                      </c:pt>
                      <c:pt idx="53" formatCode="0.00">
                        <c:v>12</c:v>
                      </c:pt>
                      <c:pt idx="54" formatCode="0.00">
                        <c:v>12</c:v>
                      </c:pt>
                      <c:pt idx="55" formatCode="0.00">
                        <c:v>12</c:v>
                      </c:pt>
                      <c:pt idx="56" formatCode="0.00">
                        <c:v>12</c:v>
                      </c:pt>
                      <c:pt idx="57" formatCode="0.00">
                        <c:v>12</c:v>
                      </c:pt>
                      <c:pt idx="58" formatCode="0.00">
                        <c:v>12</c:v>
                      </c:pt>
                      <c:pt idx="59" formatCode="0.00">
                        <c:v>12</c:v>
                      </c:pt>
                      <c:pt idx="60" formatCode="0.00">
                        <c:v>12</c:v>
                      </c:pt>
                      <c:pt idx="61" formatCode="0.00">
                        <c:v>12</c:v>
                      </c:pt>
                      <c:pt idx="62" formatCode="0.00">
                        <c:v>12</c:v>
                      </c:pt>
                      <c:pt idx="63" formatCode="0.00">
                        <c:v>12</c:v>
                      </c:pt>
                      <c:pt idx="64" formatCode="0.00">
                        <c:v>12</c:v>
                      </c:pt>
                      <c:pt idx="65" formatCode="0.00">
                        <c:v>12</c:v>
                      </c:pt>
                      <c:pt idx="66" formatCode="0.00">
                        <c:v>12</c:v>
                      </c:pt>
                      <c:pt idx="67" formatCode="0.00">
                        <c:v>12</c:v>
                      </c:pt>
                      <c:pt idx="68" formatCode="0.00">
                        <c:v>12</c:v>
                      </c:pt>
                      <c:pt idx="69" formatCode="0.00">
                        <c:v>12</c:v>
                      </c:pt>
                      <c:pt idx="70" formatCode="0.00">
                        <c:v>12</c:v>
                      </c:pt>
                      <c:pt idx="71" formatCode="0.00">
                        <c:v>12</c:v>
                      </c:pt>
                      <c:pt idx="72" formatCode="0.00">
                        <c:v>12</c:v>
                      </c:pt>
                      <c:pt idx="73" formatCode="0.00">
                        <c:v>12</c:v>
                      </c:pt>
                      <c:pt idx="74" formatCode="0.00">
                        <c:v>12</c:v>
                      </c:pt>
                      <c:pt idx="75" formatCode="0.00">
                        <c:v>12</c:v>
                      </c:pt>
                      <c:pt idx="76" formatCode="0.00">
                        <c:v>12</c:v>
                      </c:pt>
                      <c:pt idx="77" formatCode="0.00">
                        <c:v>12</c:v>
                      </c:pt>
                    </c:numCache>
                  </c:numRef>
                </c:xVal>
                <c:yVal>
                  <c:numRef>
                    <c:extLst xmlns:c15="http://schemas.microsoft.com/office/drawing/2012/chart">
                      <c:ext xmlns:c15="http://schemas.microsoft.com/office/drawing/2012/chart" uri="{02D57815-91ED-43cb-92C2-25804820EDAC}">
                        <c15:formulaRef>
                          <c15:sqref>Sheet1!$M$2:$M$269</c15:sqref>
                        </c15:formulaRef>
                      </c:ext>
                    </c:extLst>
                    <c:numCache>
                      <c:formatCode>General</c:formatCode>
                      <c:ptCount val="268"/>
                      <c:pt idx="255">
                        <c:v>1</c:v>
                      </c:pt>
                      <c:pt idx="256">
                        <c:v>2</c:v>
                      </c:pt>
                      <c:pt idx="257">
                        <c:v>3</c:v>
                      </c:pt>
                      <c:pt idx="258">
                        <c:v>4</c:v>
                      </c:pt>
                      <c:pt idx="259">
                        <c:v>5</c:v>
                      </c:pt>
                      <c:pt idx="260">
                        <c:v>6</c:v>
                      </c:pt>
                      <c:pt idx="261">
                        <c:v>7</c:v>
                      </c:pt>
                      <c:pt idx="262">
                        <c:v>8</c:v>
                      </c:pt>
                      <c:pt idx="263">
                        <c:v>9</c:v>
                      </c:pt>
                      <c:pt idx="264">
                        <c:v>10</c:v>
                      </c:pt>
                      <c:pt idx="265">
                        <c:v>11</c:v>
                      </c:pt>
                      <c:pt idx="266">
                        <c:v>12</c:v>
                      </c:pt>
                      <c:pt idx="267">
                        <c:v>13</c:v>
                      </c:pt>
                    </c:numCache>
                  </c:numRef>
                </c:yVal>
                <c:smooth val="0"/>
                <c:extLst xmlns:c15="http://schemas.microsoft.com/office/drawing/2012/chart">
                  <c:ext xmlns:c16="http://schemas.microsoft.com/office/drawing/2014/chart" uri="{C3380CC4-5D6E-409C-BE32-E72D297353CC}">
                    <c16:uniqueId val="{0000000C-AA37-4562-BB76-FF493CBF254F}"/>
                  </c:ext>
                </c:extLst>
              </c15:ser>
            </c15:filteredScatterSeries>
            <c15:filteredScatterSeries>
              <c15:ser>
                <c:idx val="13"/>
                <c:order val="11"/>
                <c:tx>
                  <c:strRef>
                    <c:extLst xmlns:c15="http://schemas.microsoft.com/office/drawing/2012/chart">
                      <c:ext xmlns:c15="http://schemas.microsoft.com/office/drawing/2012/chart" uri="{02D57815-91ED-43cb-92C2-25804820EDAC}">
                        <c15:formulaRef>
                          <c15:sqref>Sheet1!$N$1</c15:sqref>
                        </c15:formulaRef>
                      </c:ext>
                    </c:extLst>
                    <c:strCache>
                      <c:ptCount val="1"/>
                      <c:pt idx="0">
                        <c:v>joon 11</c:v>
                      </c:pt>
                    </c:strCache>
                  </c:strRef>
                </c:tx>
                <c:spPr>
                  <a:ln>
                    <a:solidFill>
                      <a:schemeClr val="accent4">
                        <a:lumMod val="40000"/>
                        <a:lumOff val="60000"/>
                      </a:schemeClr>
                    </a:solidFill>
                  </a:ln>
                </c:spPr>
                <c:marker>
                  <c:symbol val="circle"/>
                  <c:size val="10"/>
                  <c:spPr>
                    <a:solidFill>
                      <a:schemeClr val="accent4">
                        <a:lumMod val="40000"/>
                        <a:lumOff val="60000"/>
                      </a:schemeClr>
                    </a:solidFill>
                    <a:ln>
                      <a:solidFill>
                        <a:schemeClr val="accent4">
                          <a:lumMod val="40000"/>
                          <a:lumOff val="60000"/>
                        </a:schemeClr>
                      </a:solidFill>
                    </a:ln>
                  </c:spPr>
                </c:marker>
                <c:dLbls>
                  <c:delete val="1"/>
                </c:dLbls>
                <c:xVal>
                  <c:numRef>
                    <c:extLst xmlns:c15="http://schemas.microsoft.com/office/drawing/2012/chart">
                      <c:ext xmlns:c15="http://schemas.microsoft.com/office/drawing/2012/chart" uri="{02D57815-91ED-43cb-92C2-25804820EDAC}">
                        <c15:formulaRef>
                          <c15:sqref>Sheet1!$B$2:$B$282</c15:sqref>
                        </c15:formulaRef>
                      </c:ext>
                    </c:extLst>
                    <c:numCache>
                      <c:formatCode>General</c:formatCode>
                      <c:ptCount val="281"/>
                      <c:pt idx="0">
                        <c:v>12</c:v>
                      </c:pt>
                      <c:pt idx="2">
                        <c:v>19</c:v>
                      </c:pt>
                      <c:pt idx="3">
                        <c:v>19</c:v>
                      </c:pt>
                      <c:pt idx="4">
                        <c:v>12</c:v>
                      </c:pt>
                      <c:pt idx="5">
                        <c:v>12</c:v>
                      </c:pt>
                      <c:pt idx="6">
                        <c:v>9</c:v>
                      </c:pt>
                      <c:pt idx="7">
                        <c:v>6</c:v>
                      </c:pt>
                      <c:pt idx="9">
                        <c:v>18</c:v>
                      </c:pt>
                      <c:pt idx="10">
                        <c:v>12</c:v>
                      </c:pt>
                      <c:pt idx="12">
                        <c:v>18</c:v>
                      </c:pt>
                      <c:pt idx="13">
                        <c:v>6</c:v>
                      </c:pt>
                      <c:pt idx="15">
                        <c:v>10</c:v>
                      </c:pt>
                      <c:pt idx="16">
                        <c:v>18</c:v>
                      </c:pt>
                      <c:pt idx="18">
                        <c:v>8</c:v>
                      </c:pt>
                      <c:pt idx="19">
                        <c:v>12</c:v>
                      </c:pt>
                      <c:pt idx="20">
                        <c:v>17</c:v>
                      </c:pt>
                      <c:pt idx="21">
                        <c:v>15</c:v>
                      </c:pt>
                      <c:pt idx="23">
                        <c:v>15</c:v>
                      </c:pt>
                      <c:pt idx="24">
                        <c:v>9</c:v>
                      </c:pt>
                      <c:pt idx="25">
                        <c:v>16</c:v>
                      </c:pt>
                      <c:pt idx="26">
                        <c:v>7</c:v>
                      </c:pt>
                      <c:pt idx="27">
                        <c:v>10</c:v>
                      </c:pt>
                      <c:pt idx="29">
                        <c:v>15</c:v>
                      </c:pt>
                      <c:pt idx="30">
                        <c:v>14</c:v>
                      </c:pt>
                      <c:pt idx="31">
                        <c:v>11</c:v>
                      </c:pt>
                      <c:pt idx="32">
                        <c:v>9</c:v>
                      </c:pt>
                      <c:pt idx="33" formatCode="0.00">
                        <c:v>12</c:v>
                      </c:pt>
                      <c:pt idx="34" formatCode="0.00">
                        <c:v>12</c:v>
                      </c:pt>
                      <c:pt idx="35" formatCode="0.00">
                        <c:v>12</c:v>
                      </c:pt>
                      <c:pt idx="36" formatCode="0.00">
                        <c:v>12</c:v>
                      </c:pt>
                      <c:pt idx="37" formatCode="0.00">
                        <c:v>12</c:v>
                      </c:pt>
                      <c:pt idx="38" formatCode="0.00">
                        <c:v>12</c:v>
                      </c:pt>
                      <c:pt idx="39" formatCode="0.00">
                        <c:v>12</c:v>
                      </c:pt>
                      <c:pt idx="40" formatCode="0.00">
                        <c:v>12</c:v>
                      </c:pt>
                      <c:pt idx="41" formatCode="0.00">
                        <c:v>12</c:v>
                      </c:pt>
                      <c:pt idx="42" formatCode="0.00">
                        <c:v>12</c:v>
                      </c:pt>
                      <c:pt idx="43" formatCode="0.00">
                        <c:v>12</c:v>
                      </c:pt>
                      <c:pt idx="44" formatCode="0.00">
                        <c:v>12</c:v>
                      </c:pt>
                      <c:pt idx="45" formatCode="0.00">
                        <c:v>12</c:v>
                      </c:pt>
                      <c:pt idx="46" formatCode="0.00">
                        <c:v>12</c:v>
                      </c:pt>
                      <c:pt idx="47" formatCode="0.00">
                        <c:v>12</c:v>
                      </c:pt>
                      <c:pt idx="48" formatCode="0.00">
                        <c:v>12</c:v>
                      </c:pt>
                      <c:pt idx="49" formatCode="0.00">
                        <c:v>12</c:v>
                      </c:pt>
                      <c:pt idx="50" formatCode="0.00">
                        <c:v>12</c:v>
                      </c:pt>
                      <c:pt idx="51" formatCode="0.00">
                        <c:v>12</c:v>
                      </c:pt>
                      <c:pt idx="52" formatCode="0.00">
                        <c:v>12</c:v>
                      </c:pt>
                      <c:pt idx="53" formatCode="0.00">
                        <c:v>12</c:v>
                      </c:pt>
                      <c:pt idx="54" formatCode="0.00">
                        <c:v>12</c:v>
                      </c:pt>
                      <c:pt idx="55" formatCode="0.00">
                        <c:v>12</c:v>
                      </c:pt>
                      <c:pt idx="56" formatCode="0.00">
                        <c:v>12</c:v>
                      </c:pt>
                      <c:pt idx="57" formatCode="0.00">
                        <c:v>12</c:v>
                      </c:pt>
                      <c:pt idx="58" formatCode="0.00">
                        <c:v>12</c:v>
                      </c:pt>
                      <c:pt idx="59" formatCode="0.00">
                        <c:v>12</c:v>
                      </c:pt>
                      <c:pt idx="60" formatCode="0.00">
                        <c:v>12</c:v>
                      </c:pt>
                      <c:pt idx="61" formatCode="0.00">
                        <c:v>12</c:v>
                      </c:pt>
                      <c:pt idx="62" formatCode="0.00">
                        <c:v>12</c:v>
                      </c:pt>
                      <c:pt idx="63" formatCode="0.00">
                        <c:v>12</c:v>
                      </c:pt>
                      <c:pt idx="64" formatCode="0.00">
                        <c:v>12</c:v>
                      </c:pt>
                      <c:pt idx="65" formatCode="0.00">
                        <c:v>12</c:v>
                      </c:pt>
                      <c:pt idx="66" formatCode="0.00">
                        <c:v>12</c:v>
                      </c:pt>
                      <c:pt idx="67" formatCode="0.00">
                        <c:v>12</c:v>
                      </c:pt>
                      <c:pt idx="68" formatCode="0.00">
                        <c:v>12</c:v>
                      </c:pt>
                      <c:pt idx="69" formatCode="0.00">
                        <c:v>12</c:v>
                      </c:pt>
                      <c:pt idx="70" formatCode="0.00">
                        <c:v>12</c:v>
                      </c:pt>
                      <c:pt idx="71" formatCode="0.00">
                        <c:v>12</c:v>
                      </c:pt>
                      <c:pt idx="72" formatCode="0.00">
                        <c:v>12</c:v>
                      </c:pt>
                      <c:pt idx="73" formatCode="0.00">
                        <c:v>12</c:v>
                      </c:pt>
                      <c:pt idx="74" formatCode="0.00">
                        <c:v>12</c:v>
                      </c:pt>
                      <c:pt idx="75" formatCode="0.00">
                        <c:v>12</c:v>
                      </c:pt>
                      <c:pt idx="76" formatCode="0.00">
                        <c:v>12</c:v>
                      </c:pt>
                      <c:pt idx="77" formatCode="0.00">
                        <c:v>12</c:v>
                      </c:pt>
                    </c:numCache>
                  </c:numRef>
                </c:xVal>
                <c:yVal>
                  <c:numRef>
                    <c:extLst xmlns:c15="http://schemas.microsoft.com/office/drawing/2012/chart">
                      <c:ext xmlns:c15="http://schemas.microsoft.com/office/drawing/2012/chart" uri="{02D57815-91ED-43cb-92C2-25804820EDAC}">
                        <c15:formulaRef>
                          <c15:sqref>Sheet1!$N$2:$N$282</c15:sqref>
                        </c15:formulaRef>
                      </c:ext>
                    </c:extLst>
                    <c:numCache>
                      <c:formatCode>General</c:formatCode>
                      <c:ptCount val="281"/>
                      <c:pt idx="268">
                        <c:v>1</c:v>
                      </c:pt>
                      <c:pt idx="269">
                        <c:v>2</c:v>
                      </c:pt>
                      <c:pt idx="270">
                        <c:v>3</c:v>
                      </c:pt>
                      <c:pt idx="271">
                        <c:v>4</c:v>
                      </c:pt>
                      <c:pt idx="272">
                        <c:v>5</c:v>
                      </c:pt>
                      <c:pt idx="273">
                        <c:v>6</c:v>
                      </c:pt>
                      <c:pt idx="274">
                        <c:v>7</c:v>
                      </c:pt>
                      <c:pt idx="275">
                        <c:v>8</c:v>
                      </c:pt>
                      <c:pt idx="276">
                        <c:v>9</c:v>
                      </c:pt>
                      <c:pt idx="277">
                        <c:v>10</c:v>
                      </c:pt>
                      <c:pt idx="278">
                        <c:v>11</c:v>
                      </c:pt>
                      <c:pt idx="279">
                        <c:v>12</c:v>
                      </c:pt>
                      <c:pt idx="280">
                        <c:v>13</c:v>
                      </c:pt>
                    </c:numCache>
                  </c:numRef>
                </c:yVal>
                <c:smooth val="0"/>
                <c:extLst xmlns:c15="http://schemas.microsoft.com/office/drawing/2012/chart">
                  <c:ext xmlns:c16="http://schemas.microsoft.com/office/drawing/2014/chart" uri="{C3380CC4-5D6E-409C-BE32-E72D297353CC}">
                    <c16:uniqueId val="{0000000D-AA37-4562-BB76-FF493CBF254F}"/>
                  </c:ext>
                </c:extLst>
              </c15:ser>
            </c15:filteredScatterSeries>
          </c:ext>
        </c:extLst>
      </c:scatterChart>
      <c:valAx>
        <c:axId val="1071154416"/>
        <c:scaling>
          <c:orientation val="minMax"/>
          <c:max val="50"/>
          <c:min val="0"/>
        </c:scaling>
        <c:delete val="0"/>
        <c:axPos val="t"/>
        <c:numFmt formatCode="0\%" sourceLinked="0"/>
        <c:majorTickMark val="none"/>
        <c:minorTickMark val="none"/>
        <c:tickLblPos val="none"/>
        <c:spPr>
          <a:ln>
            <a:noFill/>
          </a:ln>
        </c:spPr>
        <c:txPr>
          <a:bodyPr rot="0" vert="horz"/>
          <a:lstStyle/>
          <a:p>
            <a:pPr>
              <a:defRPr/>
            </a:pPr>
            <a:endParaRPr lang="et-EE"/>
          </a:p>
        </c:txPr>
        <c:crossAx val="1071155200"/>
        <c:crossesAt val="0"/>
        <c:crossBetween val="midCat"/>
        <c:majorUnit val="20"/>
        <c:minorUnit val="20"/>
      </c:valAx>
      <c:valAx>
        <c:axId val="1071155200"/>
        <c:scaling>
          <c:orientation val="maxMin"/>
          <c:max val="36.5"/>
          <c:min val="0.5"/>
        </c:scaling>
        <c:delete val="0"/>
        <c:axPos val="l"/>
        <c:numFmt formatCode="General" sourceLinked="1"/>
        <c:majorTickMark val="none"/>
        <c:minorTickMark val="none"/>
        <c:tickLblPos val="none"/>
        <c:spPr>
          <a:ln>
            <a:noFill/>
          </a:ln>
        </c:spPr>
        <c:crossAx val="1071154416"/>
        <c:crosses val="autoZero"/>
        <c:crossBetween val="midCat"/>
        <c:majorUnit val="1"/>
      </c:valAx>
      <c:valAx>
        <c:axId val="1071155592"/>
        <c:scaling>
          <c:orientation val="minMax"/>
        </c:scaling>
        <c:delete val="1"/>
        <c:axPos val="b"/>
        <c:numFmt formatCode="General" sourceLinked="1"/>
        <c:majorTickMark val="out"/>
        <c:minorTickMark val="none"/>
        <c:tickLblPos val="none"/>
        <c:crossAx val="1071160296"/>
        <c:crosses val="max"/>
        <c:crossBetween val="between"/>
      </c:valAx>
      <c:catAx>
        <c:axId val="1071160296"/>
        <c:scaling>
          <c:orientation val="maxMin"/>
        </c:scaling>
        <c:delete val="1"/>
        <c:axPos val="l"/>
        <c:numFmt formatCode="General" sourceLinked="1"/>
        <c:majorTickMark val="out"/>
        <c:minorTickMark val="none"/>
        <c:tickLblPos val="none"/>
        <c:crossAx val="1071155592"/>
        <c:crosses val="autoZero"/>
        <c:auto val="1"/>
        <c:lblAlgn val="ctr"/>
        <c:lblOffset val="100"/>
        <c:noMultiLvlLbl val="0"/>
      </c:catAx>
      <c:spPr>
        <a:ln>
          <a:noFill/>
        </a:ln>
      </c:spPr>
    </c:plotArea>
    <c:plotVisOnly val="1"/>
    <c:dispBlanksAs val="gap"/>
    <c:showDLblsOverMax val="0"/>
  </c:chart>
  <c:txPr>
    <a:bodyPr/>
    <a:lstStyle/>
    <a:p>
      <a:pPr>
        <a:defRPr sz="1000"/>
      </a:pPr>
      <a:endParaRPr lang="et-EE"/>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492860477735767E-2"/>
          <c:y val="1.6196854316977195E-2"/>
          <c:w val="0.82259557309271691"/>
          <c:h val="0.95957966016579765"/>
        </c:manualLayout>
      </c:layout>
      <c:barChart>
        <c:barDir val="bar"/>
        <c:grouping val="clustered"/>
        <c:varyColors val="0"/>
        <c:ser>
          <c:idx val="1"/>
          <c:order val="0"/>
          <c:tx>
            <c:strRef>
              <c:f>Sheet1!$C$1</c:f>
              <c:strCache>
                <c:ptCount val="1"/>
                <c:pt idx="0">
                  <c:v>Nõustun täielikult</c:v>
                </c:pt>
              </c:strCache>
            </c:strRef>
          </c:tx>
          <c:spPr>
            <a:solidFill>
              <a:schemeClr val="bg2"/>
            </a:solidFill>
          </c:spPr>
          <c:invertIfNegative val="0"/>
          <c:dPt>
            <c:idx val="0"/>
            <c:invertIfNegative val="0"/>
            <c:bubble3D val="0"/>
            <c:spPr>
              <a:solidFill>
                <a:schemeClr val="bg2">
                  <a:lumMod val="75000"/>
                </a:schemeClr>
              </a:solidFill>
            </c:spPr>
            <c:extLst>
              <c:ext xmlns:c16="http://schemas.microsoft.com/office/drawing/2014/chart" uri="{C3380CC4-5D6E-409C-BE32-E72D297353CC}">
                <c16:uniqueId val="{00000001-0483-4853-B316-6FCD90566123}"/>
              </c:ext>
            </c:extLst>
          </c:dPt>
          <c:dLbls>
            <c:numFmt formatCode="0&quot;%&quot;" sourceLinked="0"/>
            <c:spPr>
              <a:noFill/>
              <a:ln>
                <a:noFill/>
              </a:ln>
              <a:effectLst/>
            </c:spPr>
            <c:txPr>
              <a:bodyPr wrap="square" lIns="38100" tIns="19050" rIns="38100" bIns="19050" anchor="ctr">
                <a:spAutoFit/>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Sheet1!$B$2:$B$256</c:f>
              <c:numCache>
                <c:formatCode>General</c:formatCode>
                <c:ptCount val="255"/>
                <c:pt idx="0">
                  <c:v>24</c:v>
                </c:pt>
                <c:pt idx="2">
                  <c:v>42</c:v>
                </c:pt>
                <c:pt idx="3">
                  <c:v>27</c:v>
                </c:pt>
                <c:pt idx="4">
                  <c:v>27</c:v>
                </c:pt>
                <c:pt idx="5">
                  <c:v>19</c:v>
                </c:pt>
                <c:pt idx="6">
                  <c:v>19</c:v>
                </c:pt>
                <c:pt idx="7">
                  <c:v>18</c:v>
                </c:pt>
                <c:pt idx="9">
                  <c:v>37</c:v>
                </c:pt>
                <c:pt idx="10">
                  <c:v>22</c:v>
                </c:pt>
                <c:pt idx="12">
                  <c:v>25</c:v>
                </c:pt>
                <c:pt idx="13">
                  <c:v>23</c:v>
                </c:pt>
                <c:pt idx="15">
                  <c:v>23</c:v>
                </c:pt>
                <c:pt idx="16">
                  <c:v>25</c:v>
                </c:pt>
                <c:pt idx="18">
                  <c:v>38</c:v>
                </c:pt>
                <c:pt idx="19">
                  <c:v>24</c:v>
                </c:pt>
                <c:pt idx="20">
                  <c:v>19</c:v>
                </c:pt>
                <c:pt idx="21">
                  <c:v>16</c:v>
                </c:pt>
                <c:pt idx="23">
                  <c:v>21</c:v>
                </c:pt>
                <c:pt idx="24">
                  <c:v>25</c:v>
                </c:pt>
                <c:pt idx="25">
                  <c:v>22</c:v>
                </c:pt>
                <c:pt idx="26">
                  <c:v>33</c:v>
                </c:pt>
                <c:pt idx="27">
                  <c:v>27</c:v>
                </c:pt>
                <c:pt idx="29">
                  <c:v>23</c:v>
                </c:pt>
                <c:pt idx="30">
                  <c:v>29</c:v>
                </c:pt>
                <c:pt idx="31">
                  <c:v>21</c:v>
                </c:pt>
                <c:pt idx="32">
                  <c:v>24</c:v>
                </c:pt>
                <c:pt idx="33" formatCode="0.00">
                  <c:v>24</c:v>
                </c:pt>
                <c:pt idx="34" formatCode="0.00">
                  <c:v>24</c:v>
                </c:pt>
                <c:pt idx="35" formatCode="0.00">
                  <c:v>24</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pt idx="70" formatCode="0.00">
                  <c:v>24</c:v>
                </c:pt>
                <c:pt idx="71" formatCode="0.00">
                  <c:v>24</c:v>
                </c:pt>
                <c:pt idx="72" formatCode="0.00">
                  <c:v>24</c:v>
                </c:pt>
                <c:pt idx="73" formatCode="0.00">
                  <c:v>24</c:v>
                </c:pt>
                <c:pt idx="74" formatCode="0.00">
                  <c:v>24</c:v>
                </c:pt>
                <c:pt idx="75" formatCode="0.00">
                  <c:v>24</c:v>
                </c:pt>
                <c:pt idx="76" formatCode="0.00">
                  <c:v>24</c:v>
                </c:pt>
                <c:pt idx="77" formatCode="0.00">
                  <c:v>24</c:v>
                </c:pt>
              </c:numCache>
            </c:numRef>
          </c:cat>
          <c:val>
            <c:numRef>
              <c:f>Sheet1!$B$2:$B$34</c:f>
              <c:numCache>
                <c:formatCode>General</c:formatCode>
                <c:ptCount val="33"/>
                <c:pt idx="0">
                  <c:v>24</c:v>
                </c:pt>
                <c:pt idx="2">
                  <c:v>42</c:v>
                </c:pt>
                <c:pt idx="3">
                  <c:v>27</c:v>
                </c:pt>
                <c:pt idx="4">
                  <c:v>27</c:v>
                </c:pt>
                <c:pt idx="5">
                  <c:v>19</c:v>
                </c:pt>
                <c:pt idx="6">
                  <c:v>19</c:v>
                </c:pt>
                <c:pt idx="7">
                  <c:v>18</c:v>
                </c:pt>
                <c:pt idx="9">
                  <c:v>37</c:v>
                </c:pt>
                <c:pt idx="10">
                  <c:v>22</c:v>
                </c:pt>
                <c:pt idx="12">
                  <c:v>25</c:v>
                </c:pt>
                <c:pt idx="13">
                  <c:v>23</c:v>
                </c:pt>
                <c:pt idx="15">
                  <c:v>23</c:v>
                </c:pt>
                <c:pt idx="16">
                  <c:v>25</c:v>
                </c:pt>
                <c:pt idx="18">
                  <c:v>38</c:v>
                </c:pt>
                <c:pt idx="19">
                  <c:v>24</c:v>
                </c:pt>
                <c:pt idx="20">
                  <c:v>19</c:v>
                </c:pt>
                <c:pt idx="21">
                  <c:v>16</c:v>
                </c:pt>
                <c:pt idx="23">
                  <c:v>21</c:v>
                </c:pt>
                <c:pt idx="24">
                  <c:v>25</c:v>
                </c:pt>
                <c:pt idx="25">
                  <c:v>22</c:v>
                </c:pt>
                <c:pt idx="26">
                  <c:v>33</c:v>
                </c:pt>
                <c:pt idx="27">
                  <c:v>27</c:v>
                </c:pt>
                <c:pt idx="29">
                  <c:v>23</c:v>
                </c:pt>
                <c:pt idx="30">
                  <c:v>29</c:v>
                </c:pt>
                <c:pt idx="31">
                  <c:v>21</c:v>
                </c:pt>
                <c:pt idx="32">
                  <c:v>24</c:v>
                </c:pt>
              </c:numCache>
            </c:numRef>
          </c:val>
          <c:extLst>
            <c:ext xmlns:c16="http://schemas.microsoft.com/office/drawing/2014/chart" uri="{C3380CC4-5D6E-409C-BE32-E72D297353CC}">
              <c16:uniqueId val="{00000002-0483-4853-B316-6FCD90566123}"/>
            </c:ext>
          </c:extLst>
        </c:ser>
        <c:dLbls>
          <c:showLegendKey val="0"/>
          <c:showVal val="0"/>
          <c:showCatName val="0"/>
          <c:showSerName val="0"/>
          <c:showPercent val="0"/>
          <c:showBubbleSize val="0"/>
        </c:dLbls>
        <c:gapWidth val="20"/>
        <c:axId val="1071160296"/>
        <c:axId val="1071155592"/>
      </c:barChart>
      <c:scatterChart>
        <c:scatterStyle val="lineMarker"/>
        <c:varyColors val="0"/>
        <c:ser>
          <c:idx val="0"/>
          <c:order val="1"/>
          <c:tx>
            <c:strRef>
              <c:f>Sheet1!$D$1</c:f>
              <c:strCache>
                <c:ptCount val="1"/>
                <c:pt idx="0">
                  <c:v>KESKMINE</c:v>
                </c:pt>
              </c:strCache>
            </c:strRef>
          </c:tx>
          <c:spPr>
            <a:ln w="19050">
              <a:solidFill>
                <a:schemeClr val="bg2">
                  <a:lumMod val="75000"/>
                </a:schemeClr>
              </a:solidFill>
            </a:ln>
          </c:spPr>
          <c:marker>
            <c:symbol val="none"/>
          </c:marker>
          <c:dLbls>
            <c:delete val="1"/>
          </c:dLbls>
          <c:xVal>
            <c:numRef>
              <c:f>Sheet1!$B$2:$B$256</c:f>
              <c:numCache>
                <c:formatCode>General</c:formatCode>
                <c:ptCount val="255"/>
                <c:pt idx="0">
                  <c:v>24</c:v>
                </c:pt>
                <c:pt idx="2">
                  <c:v>42</c:v>
                </c:pt>
                <c:pt idx="3">
                  <c:v>27</c:v>
                </c:pt>
                <c:pt idx="4">
                  <c:v>27</c:v>
                </c:pt>
                <c:pt idx="5">
                  <c:v>19</c:v>
                </c:pt>
                <c:pt idx="6">
                  <c:v>19</c:v>
                </c:pt>
                <c:pt idx="7">
                  <c:v>18</c:v>
                </c:pt>
                <c:pt idx="9">
                  <c:v>37</c:v>
                </c:pt>
                <c:pt idx="10">
                  <c:v>22</c:v>
                </c:pt>
                <c:pt idx="12">
                  <c:v>25</c:v>
                </c:pt>
                <c:pt idx="13">
                  <c:v>23</c:v>
                </c:pt>
                <c:pt idx="15">
                  <c:v>23</c:v>
                </c:pt>
                <c:pt idx="16">
                  <c:v>25</c:v>
                </c:pt>
                <c:pt idx="18">
                  <c:v>38</c:v>
                </c:pt>
                <c:pt idx="19">
                  <c:v>24</c:v>
                </c:pt>
                <c:pt idx="20">
                  <c:v>19</c:v>
                </c:pt>
                <c:pt idx="21">
                  <c:v>16</c:v>
                </c:pt>
                <c:pt idx="23">
                  <c:v>21</c:v>
                </c:pt>
                <c:pt idx="24">
                  <c:v>25</c:v>
                </c:pt>
                <c:pt idx="25">
                  <c:v>22</c:v>
                </c:pt>
                <c:pt idx="26">
                  <c:v>33</c:v>
                </c:pt>
                <c:pt idx="27">
                  <c:v>27</c:v>
                </c:pt>
                <c:pt idx="29">
                  <c:v>23</c:v>
                </c:pt>
                <c:pt idx="30">
                  <c:v>29</c:v>
                </c:pt>
                <c:pt idx="31">
                  <c:v>21</c:v>
                </c:pt>
                <c:pt idx="32">
                  <c:v>24</c:v>
                </c:pt>
                <c:pt idx="33" formatCode="0.00">
                  <c:v>24</c:v>
                </c:pt>
                <c:pt idx="34" formatCode="0.00">
                  <c:v>24</c:v>
                </c:pt>
                <c:pt idx="35" formatCode="0.00">
                  <c:v>24</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pt idx="70" formatCode="0.00">
                  <c:v>24</c:v>
                </c:pt>
                <c:pt idx="71" formatCode="0.00">
                  <c:v>24</c:v>
                </c:pt>
                <c:pt idx="72" formatCode="0.00">
                  <c:v>24</c:v>
                </c:pt>
                <c:pt idx="73" formatCode="0.00">
                  <c:v>24</c:v>
                </c:pt>
                <c:pt idx="74" formatCode="0.00">
                  <c:v>24</c:v>
                </c:pt>
                <c:pt idx="75" formatCode="0.00">
                  <c:v>24</c:v>
                </c:pt>
                <c:pt idx="76" formatCode="0.00">
                  <c:v>24</c:v>
                </c:pt>
                <c:pt idx="77" formatCode="0.00">
                  <c:v>24</c:v>
                </c:pt>
              </c:numCache>
            </c:numRef>
          </c:xVal>
          <c:yVal>
            <c:numRef>
              <c:f>Sheet1!$D$2:$D$256</c:f>
              <c:numCache>
                <c:formatCode>General</c:formatCode>
                <c:ptCount val="255"/>
                <c:pt idx="33">
                  <c:v>1</c:v>
                </c:pt>
                <c:pt idx="34">
                  <c:v>2</c:v>
                </c:pt>
                <c:pt idx="35">
                  <c:v>3</c:v>
                </c:pt>
                <c:pt idx="36">
                  <c:v>4</c:v>
                </c:pt>
                <c:pt idx="37">
                  <c:v>5</c:v>
                </c:pt>
                <c:pt idx="38">
                  <c:v>6</c:v>
                </c:pt>
                <c:pt idx="39">
                  <c:v>7</c:v>
                </c:pt>
                <c:pt idx="40">
                  <c:v>8</c:v>
                </c:pt>
                <c:pt idx="41">
                  <c:v>9</c:v>
                </c:pt>
                <c:pt idx="42">
                  <c:v>10</c:v>
                </c:pt>
                <c:pt idx="43">
                  <c:v>11</c:v>
                </c:pt>
                <c:pt idx="44">
                  <c:v>12</c:v>
                </c:pt>
                <c:pt idx="45">
                  <c:v>13</c:v>
                </c:pt>
                <c:pt idx="46">
                  <c:v>14</c:v>
                </c:pt>
                <c:pt idx="47">
                  <c:v>15</c:v>
                </c:pt>
                <c:pt idx="48">
                  <c:v>16</c:v>
                </c:pt>
                <c:pt idx="49">
                  <c:v>17</c:v>
                </c:pt>
                <c:pt idx="50">
                  <c:v>18</c:v>
                </c:pt>
                <c:pt idx="51">
                  <c:v>19</c:v>
                </c:pt>
                <c:pt idx="52">
                  <c:v>20</c:v>
                </c:pt>
                <c:pt idx="53">
                  <c:v>21</c:v>
                </c:pt>
                <c:pt idx="54">
                  <c:v>22</c:v>
                </c:pt>
                <c:pt idx="55">
                  <c:v>23</c:v>
                </c:pt>
                <c:pt idx="56">
                  <c:v>24</c:v>
                </c:pt>
                <c:pt idx="57">
                  <c:v>25</c:v>
                </c:pt>
                <c:pt idx="58">
                  <c:v>26</c:v>
                </c:pt>
                <c:pt idx="59">
                  <c:v>27</c:v>
                </c:pt>
                <c:pt idx="60">
                  <c:v>28</c:v>
                </c:pt>
                <c:pt idx="61">
                  <c:v>29</c:v>
                </c:pt>
                <c:pt idx="62">
                  <c:v>30</c:v>
                </c:pt>
                <c:pt idx="63">
                  <c:v>31</c:v>
                </c:pt>
                <c:pt idx="64">
                  <c:v>32</c:v>
                </c:pt>
                <c:pt idx="65">
                  <c:v>33</c:v>
                </c:pt>
                <c:pt idx="66">
                  <c:v>34</c:v>
                </c:pt>
                <c:pt idx="67">
                  <c:v>35</c:v>
                </c:pt>
                <c:pt idx="68">
                  <c:v>36</c:v>
                </c:pt>
                <c:pt idx="69">
                  <c:v>37</c:v>
                </c:pt>
                <c:pt idx="70">
                  <c:v>38</c:v>
                </c:pt>
                <c:pt idx="71">
                  <c:v>39</c:v>
                </c:pt>
                <c:pt idx="72">
                  <c:v>40</c:v>
                </c:pt>
                <c:pt idx="73">
                  <c:v>41</c:v>
                </c:pt>
                <c:pt idx="74">
                  <c:v>42</c:v>
                </c:pt>
                <c:pt idx="75">
                  <c:v>43</c:v>
                </c:pt>
                <c:pt idx="76">
                  <c:v>44</c:v>
                </c:pt>
                <c:pt idx="77">
                  <c:v>45</c:v>
                </c:pt>
                <c:pt idx="78">
                  <c:v>46</c:v>
                </c:pt>
              </c:numCache>
            </c:numRef>
          </c:yVal>
          <c:smooth val="0"/>
          <c:extLst>
            <c:ext xmlns:c16="http://schemas.microsoft.com/office/drawing/2014/chart" uri="{C3380CC4-5D6E-409C-BE32-E72D297353CC}">
              <c16:uniqueId val="{00000003-0483-4853-B316-6FCD90566123}"/>
            </c:ext>
          </c:extLst>
        </c:ser>
        <c:ser>
          <c:idx val="2"/>
          <c:order val="2"/>
          <c:tx>
            <c:strRef>
              <c:f>Sheet1!$E$1</c:f>
              <c:strCache>
                <c:ptCount val="1"/>
                <c:pt idx="0">
                  <c:v>joon 2</c:v>
                </c:pt>
              </c:strCache>
            </c:strRef>
          </c:tx>
          <c:spPr>
            <a:ln w="28575">
              <a:solidFill>
                <a:schemeClr val="accent6"/>
              </a:solidFill>
            </a:ln>
          </c:spPr>
          <c:marker>
            <c:symbol val="none"/>
          </c:marker>
          <c:dLbls>
            <c:delete val="1"/>
          </c:dLbls>
          <c:xVal>
            <c:numRef>
              <c:f>Sheet1!$B$2:$B$256</c:f>
              <c:numCache>
                <c:formatCode>General</c:formatCode>
                <c:ptCount val="255"/>
                <c:pt idx="0">
                  <c:v>24</c:v>
                </c:pt>
                <c:pt idx="2">
                  <c:v>42</c:v>
                </c:pt>
                <c:pt idx="3">
                  <c:v>27</c:v>
                </c:pt>
                <c:pt idx="4">
                  <c:v>27</c:v>
                </c:pt>
                <c:pt idx="5">
                  <c:v>19</c:v>
                </c:pt>
                <c:pt idx="6">
                  <c:v>19</c:v>
                </c:pt>
                <c:pt idx="7">
                  <c:v>18</c:v>
                </c:pt>
                <c:pt idx="9">
                  <c:v>37</c:v>
                </c:pt>
                <c:pt idx="10">
                  <c:v>22</c:v>
                </c:pt>
                <c:pt idx="12">
                  <c:v>25</c:v>
                </c:pt>
                <c:pt idx="13">
                  <c:v>23</c:v>
                </c:pt>
                <c:pt idx="15">
                  <c:v>23</c:v>
                </c:pt>
                <c:pt idx="16">
                  <c:v>25</c:v>
                </c:pt>
                <c:pt idx="18">
                  <c:v>38</c:v>
                </c:pt>
                <c:pt idx="19">
                  <c:v>24</c:v>
                </c:pt>
                <c:pt idx="20">
                  <c:v>19</c:v>
                </c:pt>
                <c:pt idx="21">
                  <c:v>16</c:v>
                </c:pt>
                <c:pt idx="23">
                  <c:v>21</c:v>
                </c:pt>
                <c:pt idx="24">
                  <c:v>25</c:v>
                </c:pt>
                <c:pt idx="25">
                  <c:v>22</c:v>
                </c:pt>
                <c:pt idx="26">
                  <c:v>33</c:v>
                </c:pt>
                <c:pt idx="27">
                  <c:v>27</c:v>
                </c:pt>
                <c:pt idx="29">
                  <c:v>23</c:v>
                </c:pt>
                <c:pt idx="30">
                  <c:v>29</c:v>
                </c:pt>
                <c:pt idx="31">
                  <c:v>21</c:v>
                </c:pt>
                <c:pt idx="32">
                  <c:v>24</c:v>
                </c:pt>
                <c:pt idx="33" formatCode="0.00">
                  <c:v>24</c:v>
                </c:pt>
                <c:pt idx="34" formatCode="0.00">
                  <c:v>24</c:v>
                </c:pt>
                <c:pt idx="35" formatCode="0.00">
                  <c:v>24</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pt idx="70" formatCode="0.00">
                  <c:v>24</c:v>
                </c:pt>
                <c:pt idx="71" formatCode="0.00">
                  <c:v>24</c:v>
                </c:pt>
                <c:pt idx="72" formatCode="0.00">
                  <c:v>24</c:v>
                </c:pt>
                <c:pt idx="73" formatCode="0.00">
                  <c:v>24</c:v>
                </c:pt>
                <c:pt idx="74" formatCode="0.00">
                  <c:v>24</c:v>
                </c:pt>
                <c:pt idx="75" formatCode="0.00">
                  <c:v>24</c:v>
                </c:pt>
                <c:pt idx="76" formatCode="0.00">
                  <c:v>24</c:v>
                </c:pt>
                <c:pt idx="77" formatCode="0.00">
                  <c:v>24</c:v>
                </c:pt>
              </c:numCache>
            </c:numRef>
          </c:xVal>
          <c:yVal>
            <c:numRef>
              <c:f>Sheet1!$E$2:$E$256</c:f>
              <c:numCache>
                <c:formatCode>General</c:formatCode>
                <c:ptCount val="255"/>
                <c:pt idx="79">
                  <c:v>1</c:v>
                </c:pt>
                <c:pt idx="80">
                  <c:v>2</c:v>
                </c:pt>
                <c:pt idx="81">
                  <c:v>3</c:v>
                </c:pt>
                <c:pt idx="82">
                  <c:v>4</c:v>
                </c:pt>
                <c:pt idx="83">
                  <c:v>5</c:v>
                </c:pt>
                <c:pt idx="84">
                  <c:v>6</c:v>
                </c:pt>
                <c:pt idx="85">
                  <c:v>7</c:v>
                </c:pt>
                <c:pt idx="86">
                  <c:v>8</c:v>
                </c:pt>
                <c:pt idx="87">
                  <c:v>9</c:v>
                </c:pt>
                <c:pt idx="88">
                  <c:v>10</c:v>
                </c:pt>
                <c:pt idx="89">
                  <c:v>11</c:v>
                </c:pt>
                <c:pt idx="90">
                  <c:v>12</c:v>
                </c:pt>
                <c:pt idx="91">
                  <c:v>13</c:v>
                </c:pt>
                <c:pt idx="92">
                  <c:v>14</c:v>
                </c:pt>
                <c:pt idx="93">
                  <c:v>15</c:v>
                </c:pt>
                <c:pt idx="94">
                  <c:v>16</c:v>
                </c:pt>
                <c:pt idx="95">
                  <c:v>17</c:v>
                </c:pt>
                <c:pt idx="96">
                  <c:v>18</c:v>
                </c:pt>
                <c:pt idx="97">
                  <c:v>19</c:v>
                </c:pt>
                <c:pt idx="98">
                  <c:v>20</c:v>
                </c:pt>
                <c:pt idx="99">
                  <c:v>21</c:v>
                </c:pt>
                <c:pt idx="100">
                  <c:v>22</c:v>
                </c:pt>
                <c:pt idx="101">
                  <c:v>23</c:v>
                </c:pt>
                <c:pt idx="102">
                  <c:v>24</c:v>
                </c:pt>
                <c:pt idx="103">
                  <c:v>25</c:v>
                </c:pt>
                <c:pt idx="104">
                  <c:v>26</c:v>
                </c:pt>
                <c:pt idx="105">
                  <c:v>27</c:v>
                </c:pt>
                <c:pt idx="106">
                  <c:v>28</c:v>
                </c:pt>
                <c:pt idx="107">
                  <c:v>29</c:v>
                </c:pt>
                <c:pt idx="108">
                  <c:v>30</c:v>
                </c:pt>
                <c:pt idx="109">
                  <c:v>31</c:v>
                </c:pt>
                <c:pt idx="110">
                  <c:v>32</c:v>
                </c:pt>
                <c:pt idx="111">
                  <c:v>33</c:v>
                </c:pt>
                <c:pt idx="112">
                  <c:v>34</c:v>
                </c:pt>
                <c:pt idx="113">
                  <c:v>35</c:v>
                </c:pt>
                <c:pt idx="114">
                  <c:v>36</c:v>
                </c:pt>
                <c:pt idx="115">
                  <c:v>37</c:v>
                </c:pt>
                <c:pt idx="116">
                  <c:v>38</c:v>
                </c:pt>
              </c:numCache>
            </c:numRef>
          </c:yVal>
          <c:smooth val="0"/>
          <c:extLst>
            <c:ext xmlns:c16="http://schemas.microsoft.com/office/drawing/2014/chart" uri="{C3380CC4-5D6E-409C-BE32-E72D297353CC}">
              <c16:uniqueId val="{00000004-0483-4853-B316-6FCD90566123}"/>
            </c:ext>
          </c:extLst>
        </c:ser>
        <c:dLbls>
          <c:showLegendKey val="0"/>
          <c:showVal val="1"/>
          <c:showCatName val="0"/>
          <c:showSerName val="0"/>
          <c:showPercent val="0"/>
          <c:showBubbleSize val="0"/>
        </c:dLbls>
        <c:axId val="1071154416"/>
        <c:axId val="1071155200"/>
        <c:extLst>
          <c:ext xmlns:c15="http://schemas.microsoft.com/office/drawing/2012/chart" uri="{02D57815-91ED-43cb-92C2-25804820EDAC}">
            <c15:filteredScatterSeries>
              <c15:ser>
                <c:idx val="3"/>
                <c:order val="3"/>
                <c:tx>
                  <c:strRef>
                    <c:extLst>
                      <c:ext uri="{02D57815-91ED-43cb-92C2-25804820EDAC}">
                        <c15:formulaRef>
                          <c15:sqref>Sheet1!$F$1</c15:sqref>
                        </c15:formulaRef>
                      </c:ext>
                    </c:extLst>
                    <c:strCache>
                      <c:ptCount val="1"/>
                      <c:pt idx="0">
                        <c:v>joon 3</c:v>
                      </c:pt>
                    </c:strCache>
                  </c:strRef>
                </c:tx>
                <c:spPr>
                  <a:ln>
                    <a:solidFill>
                      <a:schemeClr val="accent4"/>
                    </a:solidFill>
                  </a:ln>
                </c:spPr>
                <c:marker>
                  <c:symbol val="circle"/>
                  <c:size val="10"/>
                  <c:spPr>
                    <a:solidFill>
                      <a:schemeClr val="accent4"/>
                    </a:solidFill>
                    <a:ln>
                      <a:solidFill>
                        <a:schemeClr val="accent4"/>
                      </a:solidFill>
                    </a:ln>
                  </c:spPr>
                </c:marker>
                <c:dLbls>
                  <c:delete val="1"/>
                </c:dLbls>
                <c:xVal>
                  <c:numRef>
                    <c:extLst>
                      <c:ext uri="{02D57815-91ED-43cb-92C2-25804820EDAC}">
                        <c15:formulaRef>
                          <c15:sqref>Sheet1!$B$2:$B$256</c15:sqref>
                        </c15:formulaRef>
                      </c:ext>
                    </c:extLst>
                    <c:numCache>
                      <c:formatCode>General</c:formatCode>
                      <c:ptCount val="255"/>
                      <c:pt idx="0">
                        <c:v>24</c:v>
                      </c:pt>
                      <c:pt idx="2">
                        <c:v>42</c:v>
                      </c:pt>
                      <c:pt idx="3">
                        <c:v>27</c:v>
                      </c:pt>
                      <c:pt idx="4">
                        <c:v>27</c:v>
                      </c:pt>
                      <c:pt idx="5">
                        <c:v>19</c:v>
                      </c:pt>
                      <c:pt idx="6">
                        <c:v>19</c:v>
                      </c:pt>
                      <c:pt idx="7">
                        <c:v>18</c:v>
                      </c:pt>
                      <c:pt idx="9">
                        <c:v>37</c:v>
                      </c:pt>
                      <c:pt idx="10">
                        <c:v>22</c:v>
                      </c:pt>
                      <c:pt idx="12">
                        <c:v>25</c:v>
                      </c:pt>
                      <c:pt idx="13">
                        <c:v>23</c:v>
                      </c:pt>
                      <c:pt idx="15">
                        <c:v>23</c:v>
                      </c:pt>
                      <c:pt idx="16">
                        <c:v>25</c:v>
                      </c:pt>
                      <c:pt idx="18">
                        <c:v>38</c:v>
                      </c:pt>
                      <c:pt idx="19">
                        <c:v>24</c:v>
                      </c:pt>
                      <c:pt idx="20">
                        <c:v>19</c:v>
                      </c:pt>
                      <c:pt idx="21">
                        <c:v>16</c:v>
                      </c:pt>
                      <c:pt idx="23">
                        <c:v>21</c:v>
                      </c:pt>
                      <c:pt idx="24">
                        <c:v>25</c:v>
                      </c:pt>
                      <c:pt idx="25">
                        <c:v>22</c:v>
                      </c:pt>
                      <c:pt idx="26">
                        <c:v>33</c:v>
                      </c:pt>
                      <c:pt idx="27">
                        <c:v>27</c:v>
                      </c:pt>
                      <c:pt idx="29">
                        <c:v>23</c:v>
                      </c:pt>
                      <c:pt idx="30">
                        <c:v>29</c:v>
                      </c:pt>
                      <c:pt idx="31">
                        <c:v>21</c:v>
                      </c:pt>
                      <c:pt idx="32">
                        <c:v>24</c:v>
                      </c:pt>
                      <c:pt idx="33" formatCode="0.00">
                        <c:v>24</c:v>
                      </c:pt>
                      <c:pt idx="34" formatCode="0.00">
                        <c:v>24</c:v>
                      </c:pt>
                      <c:pt idx="35" formatCode="0.00">
                        <c:v>24</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pt idx="70" formatCode="0.00">
                        <c:v>24</c:v>
                      </c:pt>
                      <c:pt idx="71" formatCode="0.00">
                        <c:v>24</c:v>
                      </c:pt>
                      <c:pt idx="72" formatCode="0.00">
                        <c:v>24</c:v>
                      </c:pt>
                      <c:pt idx="73" formatCode="0.00">
                        <c:v>24</c:v>
                      </c:pt>
                      <c:pt idx="74" formatCode="0.00">
                        <c:v>24</c:v>
                      </c:pt>
                      <c:pt idx="75" formatCode="0.00">
                        <c:v>24</c:v>
                      </c:pt>
                      <c:pt idx="76" formatCode="0.00">
                        <c:v>24</c:v>
                      </c:pt>
                      <c:pt idx="77" formatCode="0.00">
                        <c:v>24</c:v>
                      </c:pt>
                    </c:numCache>
                  </c:numRef>
                </c:xVal>
                <c:yVal>
                  <c:numRef>
                    <c:extLst>
                      <c:ext uri="{02D57815-91ED-43cb-92C2-25804820EDAC}">
                        <c15:formulaRef>
                          <c15:sqref>Sheet1!$F$2:$F$256</c15:sqref>
                        </c15:formulaRef>
                      </c:ext>
                    </c:extLst>
                    <c:numCache>
                      <c:formatCode>General</c:formatCode>
                      <c:ptCount val="255"/>
                      <c:pt idx="117">
                        <c:v>1</c:v>
                      </c:pt>
                      <c:pt idx="118">
                        <c:v>2</c:v>
                      </c:pt>
                      <c:pt idx="119">
                        <c:v>3</c:v>
                      </c:pt>
                      <c:pt idx="120">
                        <c:v>4</c:v>
                      </c:pt>
                      <c:pt idx="121">
                        <c:v>5</c:v>
                      </c:pt>
                      <c:pt idx="122">
                        <c:v>6</c:v>
                      </c:pt>
                      <c:pt idx="123">
                        <c:v>7</c:v>
                      </c:pt>
                      <c:pt idx="124">
                        <c:v>8</c:v>
                      </c:pt>
                      <c:pt idx="125">
                        <c:v>9</c:v>
                      </c:pt>
                      <c:pt idx="126">
                        <c:v>10</c:v>
                      </c:pt>
                      <c:pt idx="127">
                        <c:v>11</c:v>
                      </c:pt>
                      <c:pt idx="128">
                        <c:v>12</c:v>
                      </c:pt>
                      <c:pt idx="129">
                        <c:v>13</c:v>
                      </c:pt>
                      <c:pt idx="130">
                        <c:v>14</c:v>
                      </c:pt>
                      <c:pt idx="131">
                        <c:v>15</c:v>
                      </c:pt>
                      <c:pt idx="132">
                        <c:v>16</c:v>
                      </c:pt>
                      <c:pt idx="133">
                        <c:v>17</c:v>
                      </c:pt>
                      <c:pt idx="134">
                        <c:v>18</c:v>
                      </c:pt>
                      <c:pt idx="135">
                        <c:v>19</c:v>
                      </c:pt>
                      <c:pt idx="136">
                        <c:v>20</c:v>
                      </c:pt>
                      <c:pt idx="137">
                        <c:v>21</c:v>
                      </c:pt>
                    </c:numCache>
                  </c:numRef>
                </c:yVal>
                <c:smooth val="0"/>
                <c:extLst>
                  <c:ext xmlns:c16="http://schemas.microsoft.com/office/drawing/2014/chart" uri="{C3380CC4-5D6E-409C-BE32-E72D297353CC}">
                    <c16:uniqueId val="{00000005-0483-4853-B316-6FCD90566123}"/>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Sheet1!$G$1</c15:sqref>
                        </c15:formulaRef>
                      </c:ext>
                    </c:extLst>
                    <c:strCache>
                      <c:ptCount val="1"/>
                      <c:pt idx="0">
                        <c:v>joon 4</c:v>
                      </c:pt>
                    </c:strCache>
                  </c:strRef>
                </c:tx>
                <c:marker>
                  <c:symbol val="circle"/>
                  <c:size val="10"/>
                  <c:spPr>
                    <a:solidFill>
                      <a:schemeClr val="accent5"/>
                    </a:solidFill>
                  </c:spPr>
                </c:marker>
                <c:dLbls>
                  <c:delete val="1"/>
                </c:dLbls>
                <c:xVal>
                  <c:numRef>
                    <c:extLst xmlns:c15="http://schemas.microsoft.com/office/drawing/2012/chart">
                      <c:ext xmlns:c15="http://schemas.microsoft.com/office/drawing/2012/chart" uri="{02D57815-91ED-43cb-92C2-25804820EDAC}">
                        <c15:formulaRef>
                          <c15:sqref>Sheet1!$B$2:$B$256</c15:sqref>
                        </c15:formulaRef>
                      </c:ext>
                    </c:extLst>
                    <c:numCache>
                      <c:formatCode>General</c:formatCode>
                      <c:ptCount val="255"/>
                      <c:pt idx="0">
                        <c:v>24</c:v>
                      </c:pt>
                      <c:pt idx="2">
                        <c:v>42</c:v>
                      </c:pt>
                      <c:pt idx="3">
                        <c:v>27</c:v>
                      </c:pt>
                      <c:pt idx="4">
                        <c:v>27</c:v>
                      </c:pt>
                      <c:pt idx="5">
                        <c:v>19</c:v>
                      </c:pt>
                      <c:pt idx="6">
                        <c:v>19</c:v>
                      </c:pt>
                      <c:pt idx="7">
                        <c:v>18</c:v>
                      </c:pt>
                      <c:pt idx="9">
                        <c:v>37</c:v>
                      </c:pt>
                      <c:pt idx="10">
                        <c:v>22</c:v>
                      </c:pt>
                      <c:pt idx="12">
                        <c:v>25</c:v>
                      </c:pt>
                      <c:pt idx="13">
                        <c:v>23</c:v>
                      </c:pt>
                      <c:pt idx="15">
                        <c:v>23</c:v>
                      </c:pt>
                      <c:pt idx="16">
                        <c:v>25</c:v>
                      </c:pt>
                      <c:pt idx="18">
                        <c:v>38</c:v>
                      </c:pt>
                      <c:pt idx="19">
                        <c:v>24</c:v>
                      </c:pt>
                      <c:pt idx="20">
                        <c:v>19</c:v>
                      </c:pt>
                      <c:pt idx="21">
                        <c:v>16</c:v>
                      </c:pt>
                      <c:pt idx="23">
                        <c:v>21</c:v>
                      </c:pt>
                      <c:pt idx="24">
                        <c:v>25</c:v>
                      </c:pt>
                      <c:pt idx="25">
                        <c:v>22</c:v>
                      </c:pt>
                      <c:pt idx="26">
                        <c:v>33</c:v>
                      </c:pt>
                      <c:pt idx="27">
                        <c:v>27</c:v>
                      </c:pt>
                      <c:pt idx="29">
                        <c:v>23</c:v>
                      </c:pt>
                      <c:pt idx="30">
                        <c:v>29</c:v>
                      </c:pt>
                      <c:pt idx="31">
                        <c:v>21</c:v>
                      </c:pt>
                      <c:pt idx="32">
                        <c:v>24</c:v>
                      </c:pt>
                      <c:pt idx="33" formatCode="0.00">
                        <c:v>24</c:v>
                      </c:pt>
                      <c:pt idx="34" formatCode="0.00">
                        <c:v>24</c:v>
                      </c:pt>
                      <c:pt idx="35" formatCode="0.00">
                        <c:v>24</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pt idx="70" formatCode="0.00">
                        <c:v>24</c:v>
                      </c:pt>
                      <c:pt idx="71" formatCode="0.00">
                        <c:v>24</c:v>
                      </c:pt>
                      <c:pt idx="72" formatCode="0.00">
                        <c:v>24</c:v>
                      </c:pt>
                      <c:pt idx="73" formatCode="0.00">
                        <c:v>24</c:v>
                      </c:pt>
                      <c:pt idx="74" formatCode="0.00">
                        <c:v>24</c:v>
                      </c:pt>
                      <c:pt idx="75" formatCode="0.00">
                        <c:v>24</c:v>
                      </c:pt>
                      <c:pt idx="76" formatCode="0.00">
                        <c:v>24</c:v>
                      </c:pt>
                      <c:pt idx="77" formatCode="0.00">
                        <c:v>24</c:v>
                      </c:pt>
                    </c:numCache>
                  </c:numRef>
                </c:xVal>
                <c:yVal>
                  <c:numRef>
                    <c:extLst xmlns:c15="http://schemas.microsoft.com/office/drawing/2012/chart">
                      <c:ext xmlns:c15="http://schemas.microsoft.com/office/drawing/2012/chart" uri="{02D57815-91ED-43cb-92C2-25804820EDAC}">
                        <c15:formulaRef>
                          <c15:sqref>Sheet1!$G$2:$G$256</c15:sqref>
                        </c15:formulaRef>
                      </c:ext>
                    </c:extLst>
                    <c:numCache>
                      <c:formatCode>General</c:formatCode>
                      <c:ptCount val="255"/>
                      <c:pt idx="138">
                        <c:v>1</c:v>
                      </c:pt>
                      <c:pt idx="139">
                        <c:v>2</c:v>
                      </c:pt>
                      <c:pt idx="140">
                        <c:v>3</c:v>
                      </c:pt>
                      <c:pt idx="141">
                        <c:v>4</c:v>
                      </c:pt>
                      <c:pt idx="142">
                        <c:v>5</c:v>
                      </c:pt>
                      <c:pt idx="143">
                        <c:v>6</c:v>
                      </c:pt>
                      <c:pt idx="144">
                        <c:v>7</c:v>
                      </c:pt>
                      <c:pt idx="145">
                        <c:v>8</c:v>
                      </c:pt>
                      <c:pt idx="146">
                        <c:v>9</c:v>
                      </c:pt>
                      <c:pt idx="147">
                        <c:v>10</c:v>
                      </c:pt>
                      <c:pt idx="148">
                        <c:v>11</c:v>
                      </c:pt>
                      <c:pt idx="149">
                        <c:v>12</c:v>
                      </c:pt>
                      <c:pt idx="150">
                        <c:v>13</c:v>
                      </c:pt>
                      <c:pt idx="151">
                        <c:v>14</c:v>
                      </c:pt>
                      <c:pt idx="152">
                        <c:v>15</c:v>
                      </c:pt>
                      <c:pt idx="153">
                        <c:v>16</c:v>
                      </c:pt>
                      <c:pt idx="154">
                        <c:v>17</c:v>
                      </c:pt>
                      <c:pt idx="155">
                        <c:v>18</c:v>
                      </c:pt>
                      <c:pt idx="156">
                        <c:v>19</c:v>
                      </c:pt>
                      <c:pt idx="157">
                        <c:v>20</c:v>
                      </c:pt>
                      <c:pt idx="158">
                        <c:v>21</c:v>
                      </c:pt>
                    </c:numCache>
                  </c:numRef>
                </c:yVal>
                <c:smooth val="0"/>
                <c:extLst xmlns:c15="http://schemas.microsoft.com/office/drawing/2012/chart">
                  <c:ext xmlns:c16="http://schemas.microsoft.com/office/drawing/2014/chart" uri="{C3380CC4-5D6E-409C-BE32-E72D297353CC}">
                    <c16:uniqueId val="{00000006-0483-4853-B316-6FCD90566123}"/>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Sheet1!$H$1</c15:sqref>
                        </c15:formulaRef>
                      </c:ext>
                    </c:extLst>
                    <c:strCache>
                      <c:ptCount val="1"/>
                      <c:pt idx="0">
                        <c:v>joon 5</c:v>
                      </c:pt>
                    </c:strCache>
                  </c:strRef>
                </c:tx>
                <c:spPr>
                  <a:ln>
                    <a:solidFill>
                      <a:schemeClr val="accent6"/>
                    </a:solidFill>
                  </a:ln>
                </c:spPr>
                <c:marker>
                  <c:symbol val="circle"/>
                  <c:size val="10"/>
                  <c:spPr>
                    <a:solidFill>
                      <a:schemeClr val="accent6"/>
                    </a:solidFill>
                    <a:ln>
                      <a:solidFill>
                        <a:schemeClr val="accent6"/>
                      </a:solidFill>
                    </a:ln>
                  </c:spPr>
                </c:marker>
                <c:dLbls>
                  <c:delete val="1"/>
                </c:dLbls>
                <c:xVal>
                  <c:numRef>
                    <c:extLst xmlns:c15="http://schemas.microsoft.com/office/drawing/2012/chart">
                      <c:ext xmlns:c15="http://schemas.microsoft.com/office/drawing/2012/chart" uri="{02D57815-91ED-43cb-92C2-25804820EDAC}">
                        <c15:formulaRef>
                          <c15:sqref>Sheet1!$B$2:$B$256</c15:sqref>
                        </c15:formulaRef>
                      </c:ext>
                    </c:extLst>
                    <c:numCache>
                      <c:formatCode>General</c:formatCode>
                      <c:ptCount val="255"/>
                      <c:pt idx="0">
                        <c:v>24</c:v>
                      </c:pt>
                      <c:pt idx="2">
                        <c:v>42</c:v>
                      </c:pt>
                      <c:pt idx="3">
                        <c:v>27</c:v>
                      </c:pt>
                      <c:pt idx="4">
                        <c:v>27</c:v>
                      </c:pt>
                      <c:pt idx="5">
                        <c:v>19</c:v>
                      </c:pt>
                      <c:pt idx="6">
                        <c:v>19</c:v>
                      </c:pt>
                      <c:pt idx="7">
                        <c:v>18</c:v>
                      </c:pt>
                      <c:pt idx="9">
                        <c:v>37</c:v>
                      </c:pt>
                      <c:pt idx="10">
                        <c:v>22</c:v>
                      </c:pt>
                      <c:pt idx="12">
                        <c:v>25</c:v>
                      </c:pt>
                      <c:pt idx="13">
                        <c:v>23</c:v>
                      </c:pt>
                      <c:pt idx="15">
                        <c:v>23</c:v>
                      </c:pt>
                      <c:pt idx="16">
                        <c:v>25</c:v>
                      </c:pt>
                      <c:pt idx="18">
                        <c:v>38</c:v>
                      </c:pt>
                      <c:pt idx="19">
                        <c:v>24</c:v>
                      </c:pt>
                      <c:pt idx="20">
                        <c:v>19</c:v>
                      </c:pt>
                      <c:pt idx="21">
                        <c:v>16</c:v>
                      </c:pt>
                      <c:pt idx="23">
                        <c:v>21</c:v>
                      </c:pt>
                      <c:pt idx="24">
                        <c:v>25</c:v>
                      </c:pt>
                      <c:pt idx="25">
                        <c:v>22</c:v>
                      </c:pt>
                      <c:pt idx="26">
                        <c:v>33</c:v>
                      </c:pt>
                      <c:pt idx="27">
                        <c:v>27</c:v>
                      </c:pt>
                      <c:pt idx="29">
                        <c:v>23</c:v>
                      </c:pt>
                      <c:pt idx="30">
                        <c:v>29</c:v>
                      </c:pt>
                      <c:pt idx="31">
                        <c:v>21</c:v>
                      </c:pt>
                      <c:pt idx="32">
                        <c:v>24</c:v>
                      </c:pt>
                      <c:pt idx="33" formatCode="0.00">
                        <c:v>24</c:v>
                      </c:pt>
                      <c:pt idx="34" formatCode="0.00">
                        <c:v>24</c:v>
                      </c:pt>
                      <c:pt idx="35" formatCode="0.00">
                        <c:v>24</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pt idx="70" formatCode="0.00">
                        <c:v>24</c:v>
                      </c:pt>
                      <c:pt idx="71" formatCode="0.00">
                        <c:v>24</c:v>
                      </c:pt>
                      <c:pt idx="72" formatCode="0.00">
                        <c:v>24</c:v>
                      </c:pt>
                      <c:pt idx="73" formatCode="0.00">
                        <c:v>24</c:v>
                      </c:pt>
                      <c:pt idx="74" formatCode="0.00">
                        <c:v>24</c:v>
                      </c:pt>
                      <c:pt idx="75" formatCode="0.00">
                        <c:v>24</c:v>
                      </c:pt>
                      <c:pt idx="76" formatCode="0.00">
                        <c:v>24</c:v>
                      </c:pt>
                      <c:pt idx="77" formatCode="0.00">
                        <c:v>24</c:v>
                      </c:pt>
                    </c:numCache>
                  </c:numRef>
                </c:xVal>
                <c:yVal>
                  <c:numRef>
                    <c:extLst xmlns:c15="http://schemas.microsoft.com/office/drawing/2012/chart">
                      <c:ext xmlns:c15="http://schemas.microsoft.com/office/drawing/2012/chart" uri="{02D57815-91ED-43cb-92C2-25804820EDAC}">
                        <c15:formulaRef>
                          <c15:sqref>Sheet1!$H$2:$H$256</c15:sqref>
                        </c15:formulaRef>
                      </c:ext>
                    </c:extLst>
                    <c:numCache>
                      <c:formatCode>General</c:formatCode>
                      <c:ptCount val="255"/>
                      <c:pt idx="159">
                        <c:v>1</c:v>
                      </c:pt>
                      <c:pt idx="160">
                        <c:v>2</c:v>
                      </c:pt>
                      <c:pt idx="161">
                        <c:v>3</c:v>
                      </c:pt>
                      <c:pt idx="162">
                        <c:v>4</c:v>
                      </c:pt>
                      <c:pt idx="163">
                        <c:v>5</c:v>
                      </c:pt>
                      <c:pt idx="164">
                        <c:v>6</c:v>
                      </c:pt>
                      <c:pt idx="165">
                        <c:v>7</c:v>
                      </c:pt>
                      <c:pt idx="166">
                        <c:v>8</c:v>
                      </c:pt>
                      <c:pt idx="167">
                        <c:v>9</c:v>
                      </c:pt>
                      <c:pt idx="168">
                        <c:v>10</c:v>
                      </c:pt>
                      <c:pt idx="169">
                        <c:v>11</c:v>
                      </c:pt>
                      <c:pt idx="170">
                        <c:v>12</c:v>
                      </c:pt>
                      <c:pt idx="171">
                        <c:v>13</c:v>
                      </c:pt>
                      <c:pt idx="172">
                        <c:v>14</c:v>
                      </c:pt>
                      <c:pt idx="173">
                        <c:v>15</c:v>
                      </c:pt>
                      <c:pt idx="174">
                        <c:v>16</c:v>
                      </c:pt>
                      <c:pt idx="175">
                        <c:v>17</c:v>
                      </c:pt>
                      <c:pt idx="176">
                        <c:v>18</c:v>
                      </c:pt>
                      <c:pt idx="177">
                        <c:v>19</c:v>
                      </c:pt>
                      <c:pt idx="178">
                        <c:v>20</c:v>
                      </c:pt>
                      <c:pt idx="179">
                        <c:v>21</c:v>
                      </c:pt>
                    </c:numCache>
                  </c:numRef>
                </c:yVal>
                <c:smooth val="0"/>
                <c:extLst xmlns:c15="http://schemas.microsoft.com/office/drawing/2012/chart">
                  <c:ext xmlns:c16="http://schemas.microsoft.com/office/drawing/2014/chart" uri="{C3380CC4-5D6E-409C-BE32-E72D297353CC}">
                    <c16:uniqueId val="{00000007-0483-4853-B316-6FCD90566123}"/>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Sheet1!$I$1</c15:sqref>
                        </c15:formulaRef>
                      </c:ext>
                    </c:extLst>
                    <c:strCache>
                      <c:ptCount val="1"/>
                      <c:pt idx="0">
                        <c:v>joon 6</c:v>
                      </c:pt>
                    </c:strCache>
                  </c:strRef>
                </c:tx>
                <c:spPr>
                  <a:ln>
                    <a:solidFill>
                      <a:schemeClr val="accent3"/>
                    </a:solidFill>
                  </a:ln>
                </c:spPr>
                <c:marker>
                  <c:symbol val="circle"/>
                  <c:size val="10"/>
                  <c:spPr>
                    <a:solidFill>
                      <a:schemeClr val="accent3"/>
                    </a:solidFill>
                    <a:ln>
                      <a:solidFill>
                        <a:schemeClr val="accent3"/>
                      </a:solidFill>
                    </a:ln>
                  </c:spPr>
                </c:marker>
                <c:dLbls>
                  <c:delete val="1"/>
                </c:dLbls>
                <c:xVal>
                  <c:numRef>
                    <c:extLst xmlns:c15="http://schemas.microsoft.com/office/drawing/2012/chart">
                      <c:ext xmlns:c15="http://schemas.microsoft.com/office/drawing/2012/chart" uri="{02D57815-91ED-43cb-92C2-25804820EDAC}">
                        <c15:formulaRef>
                          <c15:sqref>Sheet1!$B$2:$B$256</c15:sqref>
                        </c15:formulaRef>
                      </c:ext>
                    </c:extLst>
                    <c:numCache>
                      <c:formatCode>General</c:formatCode>
                      <c:ptCount val="255"/>
                      <c:pt idx="0">
                        <c:v>24</c:v>
                      </c:pt>
                      <c:pt idx="2">
                        <c:v>42</c:v>
                      </c:pt>
                      <c:pt idx="3">
                        <c:v>27</c:v>
                      </c:pt>
                      <c:pt idx="4">
                        <c:v>27</c:v>
                      </c:pt>
                      <c:pt idx="5">
                        <c:v>19</c:v>
                      </c:pt>
                      <c:pt idx="6">
                        <c:v>19</c:v>
                      </c:pt>
                      <c:pt idx="7">
                        <c:v>18</c:v>
                      </c:pt>
                      <c:pt idx="9">
                        <c:v>37</c:v>
                      </c:pt>
                      <c:pt idx="10">
                        <c:v>22</c:v>
                      </c:pt>
                      <c:pt idx="12">
                        <c:v>25</c:v>
                      </c:pt>
                      <c:pt idx="13">
                        <c:v>23</c:v>
                      </c:pt>
                      <c:pt idx="15">
                        <c:v>23</c:v>
                      </c:pt>
                      <c:pt idx="16">
                        <c:v>25</c:v>
                      </c:pt>
                      <c:pt idx="18">
                        <c:v>38</c:v>
                      </c:pt>
                      <c:pt idx="19">
                        <c:v>24</c:v>
                      </c:pt>
                      <c:pt idx="20">
                        <c:v>19</c:v>
                      </c:pt>
                      <c:pt idx="21">
                        <c:v>16</c:v>
                      </c:pt>
                      <c:pt idx="23">
                        <c:v>21</c:v>
                      </c:pt>
                      <c:pt idx="24">
                        <c:v>25</c:v>
                      </c:pt>
                      <c:pt idx="25">
                        <c:v>22</c:v>
                      </c:pt>
                      <c:pt idx="26">
                        <c:v>33</c:v>
                      </c:pt>
                      <c:pt idx="27">
                        <c:v>27</c:v>
                      </c:pt>
                      <c:pt idx="29">
                        <c:v>23</c:v>
                      </c:pt>
                      <c:pt idx="30">
                        <c:v>29</c:v>
                      </c:pt>
                      <c:pt idx="31">
                        <c:v>21</c:v>
                      </c:pt>
                      <c:pt idx="32">
                        <c:v>24</c:v>
                      </c:pt>
                      <c:pt idx="33" formatCode="0.00">
                        <c:v>24</c:v>
                      </c:pt>
                      <c:pt idx="34" formatCode="0.00">
                        <c:v>24</c:v>
                      </c:pt>
                      <c:pt idx="35" formatCode="0.00">
                        <c:v>24</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pt idx="70" formatCode="0.00">
                        <c:v>24</c:v>
                      </c:pt>
                      <c:pt idx="71" formatCode="0.00">
                        <c:v>24</c:v>
                      </c:pt>
                      <c:pt idx="72" formatCode="0.00">
                        <c:v>24</c:v>
                      </c:pt>
                      <c:pt idx="73" formatCode="0.00">
                        <c:v>24</c:v>
                      </c:pt>
                      <c:pt idx="74" formatCode="0.00">
                        <c:v>24</c:v>
                      </c:pt>
                      <c:pt idx="75" formatCode="0.00">
                        <c:v>24</c:v>
                      </c:pt>
                      <c:pt idx="76" formatCode="0.00">
                        <c:v>24</c:v>
                      </c:pt>
                      <c:pt idx="77" formatCode="0.00">
                        <c:v>24</c:v>
                      </c:pt>
                    </c:numCache>
                  </c:numRef>
                </c:xVal>
                <c:yVal>
                  <c:numRef>
                    <c:extLst xmlns:c15="http://schemas.microsoft.com/office/drawing/2012/chart">
                      <c:ext xmlns:c15="http://schemas.microsoft.com/office/drawing/2012/chart" uri="{02D57815-91ED-43cb-92C2-25804820EDAC}">
                        <c15:formulaRef>
                          <c15:sqref>Sheet1!$I$2:$I$256</c15:sqref>
                        </c15:formulaRef>
                      </c:ext>
                    </c:extLst>
                    <c:numCache>
                      <c:formatCode>General</c:formatCode>
                      <c:ptCount val="255"/>
                      <c:pt idx="180">
                        <c:v>1</c:v>
                      </c:pt>
                      <c:pt idx="181">
                        <c:v>2</c:v>
                      </c:pt>
                      <c:pt idx="182">
                        <c:v>3</c:v>
                      </c:pt>
                      <c:pt idx="183">
                        <c:v>4</c:v>
                      </c:pt>
                      <c:pt idx="184">
                        <c:v>5</c:v>
                      </c:pt>
                      <c:pt idx="185">
                        <c:v>6</c:v>
                      </c:pt>
                      <c:pt idx="186">
                        <c:v>7</c:v>
                      </c:pt>
                      <c:pt idx="187">
                        <c:v>8</c:v>
                      </c:pt>
                      <c:pt idx="188">
                        <c:v>9</c:v>
                      </c:pt>
                      <c:pt idx="189">
                        <c:v>10</c:v>
                      </c:pt>
                      <c:pt idx="190">
                        <c:v>11</c:v>
                      </c:pt>
                      <c:pt idx="191">
                        <c:v>12</c:v>
                      </c:pt>
                      <c:pt idx="192">
                        <c:v>13</c:v>
                      </c:pt>
                      <c:pt idx="193">
                        <c:v>14</c:v>
                      </c:pt>
                      <c:pt idx="194">
                        <c:v>15</c:v>
                      </c:pt>
                      <c:pt idx="195">
                        <c:v>16</c:v>
                      </c:pt>
                      <c:pt idx="196">
                        <c:v>17</c:v>
                      </c:pt>
                      <c:pt idx="197">
                        <c:v>18</c:v>
                      </c:pt>
                      <c:pt idx="198">
                        <c:v>19</c:v>
                      </c:pt>
                      <c:pt idx="199">
                        <c:v>20</c:v>
                      </c:pt>
                      <c:pt idx="200">
                        <c:v>21</c:v>
                      </c:pt>
                    </c:numCache>
                  </c:numRef>
                </c:yVal>
                <c:smooth val="0"/>
                <c:extLst xmlns:c15="http://schemas.microsoft.com/office/drawing/2012/chart">
                  <c:ext xmlns:c16="http://schemas.microsoft.com/office/drawing/2014/chart" uri="{C3380CC4-5D6E-409C-BE32-E72D297353CC}">
                    <c16:uniqueId val="{00000008-0483-4853-B316-6FCD90566123}"/>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Sheet1!$J$1</c15:sqref>
                        </c15:formulaRef>
                      </c:ext>
                    </c:extLst>
                    <c:strCache>
                      <c:ptCount val="1"/>
                      <c:pt idx="0">
                        <c:v>joon 7</c:v>
                      </c:pt>
                    </c:strCache>
                  </c:strRef>
                </c:tx>
                <c:spPr>
                  <a:ln>
                    <a:solidFill>
                      <a:schemeClr val="tx2"/>
                    </a:solidFill>
                  </a:ln>
                </c:spPr>
                <c:marker>
                  <c:symbol val="circle"/>
                  <c:size val="10"/>
                  <c:spPr>
                    <a:solidFill>
                      <a:schemeClr val="tx2"/>
                    </a:solidFill>
                    <a:ln>
                      <a:solidFill>
                        <a:schemeClr val="tx2"/>
                      </a:solidFill>
                    </a:ln>
                  </c:spPr>
                </c:marker>
                <c:dLbls>
                  <c:delete val="1"/>
                </c:dLbls>
                <c:xVal>
                  <c:numRef>
                    <c:extLst xmlns:c15="http://schemas.microsoft.com/office/drawing/2012/chart">
                      <c:ext xmlns:c15="http://schemas.microsoft.com/office/drawing/2012/chart" uri="{02D57815-91ED-43cb-92C2-25804820EDAC}">
                        <c15:formulaRef>
                          <c15:sqref>Sheet1!$B$2:$B$256</c15:sqref>
                        </c15:formulaRef>
                      </c:ext>
                    </c:extLst>
                    <c:numCache>
                      <c:formatCode>General</c:formatCode>
                      <c:ptCount val="255"/>
                      <c:pt idx="0">
                        <c:v>24</c:v>
                      </c:pt>
                      <c:pt idx="2">
                        <c:v>42</c:v>
                      </c:pt>
                      <c:pt idx="3">
                        <c:v>27</c:v>
                      </c:pt>
                      <c:pt idx="4">
                        <c:v>27</c:v>
                      </c:pt>
                      <c:pt idx="5">
                        <c:v>19</c:v>
                      </c:pt>
                      <c:pt idx="6">
                        <c:v>19</c:v>
                      </c:pt>
                      <c:pt idx="7">
                        <c:v>18</c:v>
                      </c:pt>
                      <c:pt idx="9">
                        <c:v>37</c:v>
                      </c:pt>
                      <c:pt idx="10">
                        <c:v>22</c:v>
                      </c:pt>
                      <c:pt idx="12">
                        <c:v>25</c:v>
                      </c:pt>
                      <c:pt idx="13">
                        <c:v>23</c:v>
                      </c:pt>
                      <c:pt idx="15">
                        <c:v>23</c:v>
                      </c:pt>
                      <c:pt idx="16">
                        <c:v>25</c:v>
                      </c:pt>
                      <c:pt idx="18">
                        <c:v>38</c:v>
                      </c:pt>
                      <c:pt idx="19">
                        <c:v>24</c:v>
                      </c:pt>
                      <c:pt idx="20">
                        <c:v>19</c:v>
                      </c:pt>
                      <c:pt idx="21">
                        <c:v>16</c:v>
                      </c:pt>
                      <c:pt idx="23">
                        <c:v>21</c:v>
                      </c:pt>
                      <c:pt idx="24">
                        <c:v>25</c:v>
                      </c:pt>
                      <c:pt idx="25">
                        <c:v>22</c:v>
                      </c:pt>
                      <c:pt idx="26">
                        <c:v>33</c:v>
                      </c:pt>
                      <c:pt idx="27">
                        <c:v>27</c:v>
                      </c:pt>
                      <c:pt idx="29">
                        <c:v>23</c:v>
                      </c:pt>
                      <c:pt idx="30">
                        <c:v>29</c:v>
                      </c:pt>
                      <c:pt idx="31">
                        <c:v>21</c:v>
                      </c:pt>
                      <c:pt idx="32">
                        <c:v>24</c:v>
                      </c:pt>
                      <c:pt idx="33" formatCode="0.00">
                        <c:v>24</c:v>
                      </c:pt>
                      <c:pt idx="34" formatCode="0.00">
                        <c:v>24</c:v>
                      </c:pt>
                      <c:pt idx="35" formatCode="0.00">
                        <c:v>24</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pt idx="70" formatCode="0.00">
                        <c:v>24</c:v>
                      </c:pt>
                      <c:pt idx="71" formatCode="0.00">
                        <c:v>24</c:v>
                      </c:pt>
                      <c:pt idx="72" formatCode="0.00">
                        <c:v>24</c:v>
                      </c:pt>
                      <c:pt idx="73" formatCode="0.00">
                        <c:v>24</c:v>
                      </c:pt>
                      <c:pt idx="74" formatCode="0.00">
                        <c:v>24</c:v>
                      </c:pt>
                      <c:pt idx="75" formatCode="0.00">
                        <c:v>24</c:v>
                      </c:pt>
                      <c:pt idx="76" formatCode="0.00">
                        <c:v>24</c:v>
                      </c:pt>
                      <c:pt idx="77" formatCode="0.00">
                        <c:v>24</c:v>
                      </c:pt>
                    </c:numCache>
                  </c:numRef>
                </c:xVal>
                <c:yVal>
                  <c:numRef>
                    <c:extLst xmlns:c15="http://schemas.microsoft.com/office/drawing/2012/chart">
                      <c:ext xmlns:c15="http://schemas.microsoft.com/office/drawing/2012/chart" uri="{02D57815-91ED-43cb-92C2-25804820EDAC}">
                        <c15:formulaRef>
                          <c15:sqref>Sheet1!$J$2:$J$256</c15:sqref>
                        </c15:formulaRef>
                      </c:ext>
                    </c:extLst>
                    <c:numCache>
                      <c:formatCode>General</c:formatCode>
                      <c:ptCount val="255"/>
                      <c:pt idx="201">
                        <c:v>1</c:v>
                      </c:pt>
                      <c:pt idx="202">
                        <c:v>2</c:v>
                      </c:pt>
                      <c:pt idx="203">
                        <c:v>3</c:v>
                      </c:pt>
                      <c:pt idx="204">
                        <c:v>4</c:v>
                      </c:pt>
                      <c:pt idx="205">
                        <c:v>5</c:v>
                      </c:pt>
                      <c:pt idx="206">
                        <c:v>6</c:v>
                      </c:pt>
                      <c:pt idx="207">
                        <c:v>7</c:v>
                      </c:pt>
                      <c:pt idx="208">
                        <c:v>8</c:v>
                      </c:pt>
                      <c:pt idx="209">
                        <c:v>9</c:v>
                      </c:pt>
                      <c:pt idx="210">
                        <c:v>10</c:v>
                      </c:pt>
                      <c:pt idx="211">
                        <c:v>11</c:v>
                      </c:pt>
                      <c:pt idx="212">
                        <c:v>12</c:v>
                      </c:pt>
                      <c:pt idx="213">
                        <c:v>13</c:v>
                      </c:pt>
                      <c:pt idx="214">
                        <c:v>14</c:v>
                      </c:pt>
                      <c:pt idx="215">
                        <c:v>15</c:v>
                      </c:pt>
                      <c:pt idx="216">
                        <c:v>16</c:v>
                      </c:pt>
                      <c:pt idx="217">
                        <c:v>17</c:v>
                      </c:pt>
                      <c:pt idx="218">
                        <c:v>18</c:v>
                      </c:pt>
                      <c:pt idx="219">
                        <c:v>19</c:v>
                      </c:pt>
                      <c:pt idx="220">
                        <c:v>20</c:v>
                      </c:pt>
                      <c:pt idx="221">
                        <c:v>21</c:v>
                      </c:pt>
                    </c:numCache>
                  </c:numRef>
                </c:yVal>
                <c:smooth val="0"/>
                <c:extLst xmlns:c15="http://schemas.microsoft.com/office/drawing/2012/chart">
                  <c:ext xmlns:c16="http://schemas.microsoft.com/office/drawing/2014/chart" uri="{C3380CC4-5D6E-409C-BE32-E72D297353CC}">
                    <c16:uniqueId val="{00000009-0483-4853-B316-6FCD90566123}"/>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Sheet1!$K$1</c15:sqref>
                        </c15:formulaRef>
                      </c:ext>
                    </c:extLst>
                    <c:strCache>
                      <c:ptCount val="1"/>
                      <c:pt idx="0">
                        <c:v>joon 8</c:v>
                      </c:pt>
                    </c:strCache>
                  </c:strRef>
                </c:tx>
                <c:spPr>
                  <a:ln>
                    <a:solidFill>
                      <a:srgbClr val="131C6B"/>
                    </a:solidFill>
                  </a:ln>
                </c:spPr>
                <c:marker>
                  <c:symbol val="circle"/>
                  <c:size val="10"/>
                  <c:spPr>
                    <a:solidFill>
                      <a:srgbClr val="131C6B"/>
                    </a:solidFill>
                    <a:ln>
                      <a:solidFill>
                        <a:srgbClr val="131C6B"/>
                      </a:solidFill>
                    </a:ln>
                  </c:spPr>
                </c:marker>
                <c:dLbls>
                  <c:delete val="1"/>
                </c:dLbls>
                <c:xVal>
                  <c:numRef>
                    <c:extLst xmlns:c15="http://schemas.microsoft.com/office/drawing/2012/chart">
                      <c:ext xmlns:c15="http://schemas.microsoft.com/office/drawing/2012/chart" uri="{02D57815-91ED-43cb-92C2-25804820EDAC}">
                        <c15:formulaRef>
                          <c15:sqref>Sheet1!$B$2:$B$256</c15:sqref>
                        </c15:formulaRef>
                      </c:ext>
                    </c:extLst>
                    <c:numCache>
                      <c:formatCode>General</c:formatCode>
                      <c:ptCount val="255"/>
                      <c:pt idx="0">
                        <c:v>24</c:v>
                      </c:pt>
                      <c:pt idx="2">
                        <c:v>42</c:v>
                      </c:pt>
                      <c:pt idx="3">
                        <c:v>27</c:v>
                      </c:pt>
                      <c:pt idx="4">
                        <c:v>27</c:v>
                      </c:pt>
                      <c:pt idx="5">
                        <c:v>19</c:v>
                      </c:pt>
                      <c:pt idx="6">
                        <c:v>19</c:v>
                      </c:pt>
                      <c:pt idx="7">
                        <c:v>18</c:v>
                      </c:pt>
                      <c:pt idx="9">
                        <c:v>37</c:v>
                      </c:pt>
                      <c:pt idx="10">
                        <c:v>22</c:v>
                      </c:pt>
                      <c:pt idx="12">
                        <c:v>25</c:v>
                      </c:pt>
                      <c:pt idx="13">
                        <c:v>23</c:v>
                      </c:pt>
                      <c:pt idx="15">
                        <c:v>23</c:v>
                      </c:pt>
                      <c:pt idx="16">
                        <c:v>25</c:v>
                      </c:pt>
                      <c:pt idx="18">
                        <c:v>38</c:v>
                      </c:pt>
                      <c:pt idx="19">
                        <c:v>24</c:v>
                      </c:pt>
                      <c:pt idx="20">
                        <c:v>19</c:v>
                      </c:pt>
                      <c:pt idx="21">
                        <c:v>16</c:v>
                      </c:pt>
                      <c:pt idx="23">
                        <c:v>21</c:v>
                      </c:pt>
                      <c:pt idx="24">
                        <c:v>25</c:v>
                      </c:pt>
                      <c:pt idx="25">
                        <c:v>22</c:v>
                      </c:pt>
                      <c:pt idx="26">
                        <c:v>33</c:v>
                      </c:pt>
                      <c:pt idx="27">
                        <c:v>27</c:v>
                      </c:pt>
                      <c:pt idx="29">
                        <c:v>23</c:v>
                      </c:pt>
                      <c:pt idx="30">
                        <c:v>29</c:v>
                      </c:pt>
                      <c:pt idx="31">
                        <c:v>21</c:v>
                      </c:pt>
                      <c:pt idx="32">
                        <c:v>24</c:v>
                      </c:pt>
                      <c:pt idx="33" formatCode="0.00">
                        <c:v>24</c:v>
                      </c:pt>
                      <c:pt idx="34" formatCode="0.00">
                        <c:v>24</c:v>
                      </c:pt>
                      <c:pt idx="35" formatCode="0.00">
                        <c:v>24</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pt idx="70" formatCode="0.00">
                        <c:v>24</c:v>
                      </c:pt>
                      <c:pt idx="71" formatCode="0.00">
                        <c:v>24</c:v>
                      </c:pt>
                      <c:pt idx="72" formatCode="0.00">
                        <c:v>24</c:v>
                      </c:pt>
                      <c:pt idx="73" formatCode="0.00">
                        <c:v>24</c:v>
                      </c:pt>
                      <c:pt idx="74" formatCode="0.00">
                        <c:v>24</c:v>
                      </c:pt>
                      <c:pt idx="75" formatCode="0.00">
                        <c:v>24</c:v>
                      </c:pt>
                      <c:pt idx="76" formatCode="0.00">
                        <c:v>24</c:v>
                      </c:pt>
                      <c:pt idx="77" formatCode="0.00">
                        <c:v>24</c:v>
                      </c:pt>
                    </c:numCache>
                  </c:numRef>
                </c:xVal>
                <c:yVal>
                  <c:numRef>
                    <c:extLst xmlns:c15="http://schemas.microsoft.com/office/drawing/2012/chart">
                      <c:ext xmlns:c15="http://schemas.microsoft.com/office/drawing/2012/chart" uri="{02D57815-91ED-43cb-92C2-25804820EDAC}">
                        <c15:formulaRef>
                          <c15:sqref>Sheet1!$K$2:$K$256</c15:sqref>
                        </c15:formulaRef>
                      </c:ext>
                    </c:extLst>
                    <c:numCache>
                      <c:formatCode>General</c:formatCode>
                      <c:ptCount val="255"/>
                      <c:pt idx="222">
                        <c:v>1</c:v>
                      </c:pt>
                      <c:pt idx="223">
                        <c:v>2</c:v>
                      </c:pt>
                      <c:pt idx="224">
                        <c:v>3</c:v>
                      </c:pt>
                      <c:pt idx="225">
                        <c:v>4</c:v>
                      </c:pt>
                      <c:pt idx="226">
                        <c:v>5</c:v>
                      </c:pt>
                      <c:pt idx="227">
                        <c:v>6</c:v>
                      </c:pt>
                      <c:pt idx="228">
                        <c:v>7</c:v>
                      </c:pt>
                      <c:pt idx="229">
                        <c:v>8</c:v>
                      </c:pt>
                      <c:pt idx="230">
                        <c:v>9</c:v>
                      </c:pt>
                      <c:pt idx="231">
                        <c:v>10</c:v>
                      </c:pt>
                      <c:pt idx="232">
                        <c:v>11</c:v>
                      </c:pt>
                      <c:pt idx="233">
                        <c:v>12</c:v>
                      </c:pt>
                      <c:pt idx="234">
                        <c:v>13</c:v>
                      </c:pt>
                      <c:pt idx="235">
                        <c:v>14</c:v>
                      </c:pt>
                      <c:pt idx="236">
                        <c:v>15</c:v>
                      </c:pt>
                      <c:pt idx="237">
                        <c:v>16</c:v>
                      </c:pt>
                      <c:pt idx="238">
                        <c:v>17</c:v>
                      </c:pt>
                      <c:pt idx="239">
                        <c:v>18</c:v>
                      </c:pt>
                      <c:pt idx="240">
                        <c:v>19</c:v>
                      </c:pt>
                      <c:pt idx="241">
                        <c:v>20</c:v>
                      </c:pt>
                      <c:pt idx="242">
                        <c:v>21</c:v>
                      </c:pt>
                    </c:numCache>
                  </c:numRef>
                </c:yVal>
                <c:smooth val="0"/>
                <c:extLst xmlns:c15="http://schemas.microsoft.com/office/drawing/2012/chart">
                  <c:ext xmlns:c16="http://schemas.microsoft.com/office/drawing/2014/chart" uri="{C3380CC4-5D6E-409C-BE32-E72D297353CC}">
                    <c16:uniqueId val="{0000000A-0483-4853-B316-6FCD90566123}"/>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Sheet1!$L$1</c15:sqref>
                        </c15:formulaRef>
                      </c:ext>
                    </c:extLst>
                    <c:strCache>
                      <c:ptCount val="1"/>
                      <c:pt idx="0">
                        <c:v>joon 9</c:v>
                      </c:pt>
                    </c:strCache>
                  </c:strRef>
                </c:tx>
                <c:spPr>
                  <a:ln>
                    <a:solidFill>
                      <a:schemeClr val="accent5">
                        <a:lumMod val="60000"/>
                        <a:lumOff val="40000"/>
                      </a:schemeClr>
                    </a:solidFill>
                  </a:ln>
                </c:spPr>
                <c:marker>
                  <c:symbol val="circle"/>
                  <c:size val="10"/>
                  <c:spPr>
                    <a:solidFill>
                      <a:schemeClr val="accent5">
                        <a:lumMod val="60000"/>
                        <a:lumOff val="40000"/>
                      </a:schemeClr>
                    </a:solidFill>
                    <a:ln>
                      <a:solidFill>
                        <a:schemeClr val="accent5">
                          <a:lumMod val="60000"/>
                          <a:lumOff val="40000"/>
                        </a:schemeClr>
                      </a:solidFill>
                    </a:ln>
                  </c:spPr>
                </c:marker>
                <c:dLbls>
                  <c:delete val="1"/>
                </c:dLbls>
                <c:xVal>
                  <c:numRef>
                    <c:extLst xmlns:c15="http://schemas.microsoft.com/office/drawing/2012/chart">
                      <c:ext xmlns:c15="http://schemas.microsoft.com/office/drawing/2012/chart" uri="{02D57815-91ED-43cb-92C2-25804820EDAC}">
                        <c15:formulaRef>
                          <c15:sqref>Sheet1!$B$2:$B$256</c15:sqref>
                        </c15:formulaRef>
                      </c:ext>
                    </c:extLst>
                    <c:numCache>
                      <c:formatCode>General</c:formatCode>
                      <c:ptCount val="255"/>
                      <c:pt idx="0">
                        <c:v>24</c:v>
                      </c:pt>
                      <c:pt idx="2">
                        <c:v>42</c:v>
                      </c:pt>
                      <c:pt idx="3">
                        <c:v>27</c:v>
                      </c:pt>
                      <c:pt idx="4">
                        <c:v>27</c:v>
                      </c:pt>
                      <c:pt idx="5">
                        <c:v>19</c:v>
                      </c:pt>
                      <c:pt idx="6">
                        <c:v>19</c:v>
                      </c:pt>
                      <c:pt idx="7">
                        <c:v>18</c:v>
                      </c:pt>
                      <c:pt idx="9">
                        <c:v>37</c:v>
                      </c:pt>
                      <c:pt idx="10">
                        <c:v>22</c:v>
                      </c:pt>
                      <c:pt idx="12">
                        <c:v>25</c:v>
                      </c:pt>
                      <c:pt idx="13">
                        <c:v>23</c:v>
                      </c:pt>
                      <c:pt idx="15">
                        <c:v>23</c:v>
                      </c:pt>
                      <c:pt idx="16">
                        <c:v>25</c:v>
                      </c:pt>
                      <c:pt idx="18">
                        <c:v>38</c:v>
                      </c:pt>
                      <c:pt idx="19">
                        <c:v>24</c:v>
                      </c:pt>
                      <c:pt idx="20">
                        <c:v>19</c:v>
                      </c:pt>
                      <c:pt idx="21">
                        <c:v>16</c:v>
                      </c:pt>
                      <c:pt idx="23">
                        <c:v>21</c:v>
                      </c:pt>
                      <c:pt idx="24">
                        <c:v>25</c:v>
                      </c:pt>
                      <c:pt idx="25">
                        <c:v>22</c:v>
                      </c:pt>
                      <c:pt idx="26">
                        <c:v>33</c:v>
                      </c:pt>
                      <c:pt idx="27">
                        <c:v>27</c:v>
                      </c:pt>
                      <c:pt idx="29">
                        <c:v>23</c:v>
                      </c:pt>
                      <c:pt idx="30">
                        <c:v>29</c:v>
                      </c:pt>
                      <c:pt idx="31">
                        <c:v>21</c:v>
                      </c:pt>
                      <c:pt idx="32">
                        <c:v>24</c:v>
                      </c:pt>
                      <c:pt idx="33" formatCode="0.00">
                        <c:v>24</c:v>
                      </c:pt>
                      <c:pt idx="34" formatCode="0.00">
                        <c:v>24</c:v>
                      </c:pt>
                      <c:pt idx="35" formatCode="0.00">
                        <c:v>24</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pt idx="70" formatCode="0.00">
                        <c:v>24</c:v>
                      </c:pt>
                      <c:pt idx="71" formatCode="0.00">
                        <c:v>24</c:v>
                      </c:pt>
                      <c:pt idx="72" formatCode="0.00">
                        <c:v>24</c:v>
                      </c:pt>
                      <c:pt idx="73" formatCode="0.00">
                        <c:v>24</c:v>
                      </c:pt>
                      <c:pt idx="74" formatCode="0.00">
                        <c:v>24</c:v>
                      </c:pt>
                      <c:pt idx="75" formatCode="0.00">
                        <c:v>24</c:v>
                      </c:pt>
                      <c:pt idx="76" formatCode="0.00">
                        <c:v>24</c:v>
                      </c:pt>
                      <c:pt idx="77" formatCode="0.00">
                        <c:v>24</c:v>
                      </c:pt>
                    </c:numCache>
                  </c:numRef>
                </c:xVal>
                <c:yVal>
                  <c:numRef>
                    <c:extLst xmlns:c15="http://schemas.microsoft.com/office/drawing/2012/chart">
                      <c:ext xmlns:c15="http://schemas.microsoft.com/office/drawing/2012/chart" uri="{02D57815-91ED-43cb-92C2-25804820EDAC}">
                        <c15:formulaRef>
                          <c15:sqref>Sheet1!$L$2:$L$256</c15:sqref>
                        </c15:formulaRef>
                      </c:ext>
                    </c:extLst>
                    <c:numCache>
                      <c:formatCode>General</c:formatCode>
                      <c:ptCount val="255"/>
                      <c:pt idx="243">
                        <c:v>1</c:v>
                      </c:pt>
                      <c:pt idx="244">
                        <c:v>2</c:v>
                      </c:pt>
                      <c:pt idx="245">
                        <c:v>3</c:v>
                      </c:pt>
                      <c:pt idx="246">
                        <c:v>4</c:v>
                      </c:pt>
                      <c:pt idx="247">
                        <c:v>5</c:v>
                      </c:pt>
                      <c:pt idx="248">
                        <c:v>6</c:v>
                      </c:pt>
                      <c:pt idx="249">
                        <c:v>7</c:v>
                      </c:pt>
                      <c:pt idx="250">
                        <c:v>8</c:v>
                      </c:pt>
                      <c:pt idx="251">
                        <c:v>9</c:v>
                      </c:pt>
                      <c:pt idx="252">
                        <c:v>10</c:v>
                      </c:pt>
                      <c:pt idx="253">
                        <c:v>11</c:v>
                      </c:pt>
                      <c:pt idx="254">
                        <c:v>13</c:v>
                      </c:pt>
                    </c:numCache>
                  </c:numRef>
                </c:yVal>
                <c:smooth val="0"/>
                <c:extLst xmlns:c15="http://schemas.microsoft.com/office/drawing/2012/chart">
                  <c:ext xmlns:c16="http://schemas.microsoft.com/office/drawing/2014/chart" uri="{C3380CC4-5D6E-409C-BE32-E72D297353CC}">
                    <c16:uniqueId val="{0000000B-0483-4853-B316-6FCD90566123}"/>
                  </c:ext>
                </c:extLst>
              </c15:ser>
            </c15:filteredScatterSeries>
            <c15:filteredScatterSeries>
              <c15:ser>
                <c:idx val="12"/>
                <c:order val="10"/>
                <c:tx>
                  <c:strRef>
                    <c:extLst xmlns:c15="http://schemas.microsoft.com/office/drawing/2012/chart">
                      <c:ext xmlns:c15="http://schemas.microsoft.com/office/drawing/2012/chart" uri="{02D57815-91ED-43cb-92C2-25804820EDAC}">
                        <c15:formulaRef>
                          <c15:sqref>Sheet1!$M$1</c15:sqref>
                        </c15:formulaRef>
                      </c:ext>
                    </c:extLst>
                    <c:strCache>
                      <c:ptCount val="1"/>
                      <c:pt idx="0">
                        <c:v>joon 10</c:v>
                      </c:pt>
                    </c:strCache>
                  </c:strRef>
                </c:tx>
                <c:spPr>
                  <a:ln>
                    <a:solidFill>
                      <a:schemeClr val="tx2">
                        <a:lumMod val="75000"/>
                      </a:schemeClr>
                    </a:solidFill>
                  </a:ln>
                </c:spPr>
                <c:marker>
                  <c:symbol val="circle"/>
                  <c:size val="10"/>
                  <c:spPr>
                    <a:solidFill>
                      <a:schemeClr val="tx2">
                        <a:lumMod val="75000"/>
                      </a:schemeClr>
                    </a:solidFill>
                    <a:ln>
                      <a:solidFill>
                        <a:schemeClr val="tx2">
                          <a:lumMod val="75000"/>
                        </a:schemeClr>
                      </a:solidFill>
                    </a:ln>
                  </c:spPr>
                </c:marker>
                <c:dLbls>
                  <c:delete val="1"/>
                </c:dLbls>
                <c:xVal>
                  <c:numRef>
                    <c:extLst xmlns:c15="http://schemas.microsoft.com/office/drawing/2012/chart">
                      <c:ext xmlns:c15="http://schemas.microsoft.com/office/drawing/2012/chart" uri="{02D57815-91ED-43cb-92C2-25804820EDAC}">
                        <c15:formulaRef>
                          <c15:sqref>Sheet1!$B$2:$B$269</c15:sqref>
                        </c15:formulaRef>
                      </c:ext>
                    </c:extLst>
                    <c:numCache>
                      <c:formatCode>General</c:formatCode>
                      <c:ptCount val="268"/>
                      <c:pt idx="0">
                        <c:v>24</c:v>
                      </c:pt>
                      <c:pt idx="2">
                        <c:v>42</c:v>
                      </c:pt>
                      <c:pt idx="3">
                        <c:v>27</c:v>
                      </c:pt>
                      <c:pt idx="4">
                        <c:v>27</c:v>
                      </c:pt>
                      <c:pt idx="5">
                        <c:v>19</c:v>
                      </c:pt>
                      <c:pt idx="6">
                        <c:v>19</c:v>
                      </c:pt>
                      <c:pt idx="7">
                        <c:v>18</c:v>
                      </c:pt>
                      <c:pt idx="9">
                        <c:v>37</c:v>
                      </c:pt>
                      <c:pt idx="10">
                        <c:v>22</c:v>
                      </c:pt>
                      <c:pt idx="12">
                        <c:v>25</c:v>
                      </c:pt>
                      <c:pt idx="13">
                        <c:v>23</c:v>
                      </c:pt>
                      <c:pt idx="15">
                        <c:v>23</c:v>
                      </c:pt>
                      <c:pt idx="16">
                        <c:v>25</c:v>
                      </c:pt>
                      <c:pt idx="18">
                        <c:v>38</c:v>
                      </c:pt>
                      <c:pt idx="19">
                        <c:v>24</c:v>
                      </c:pt>
                      <c:pt idx="20">
                        <c:v>19</c:v>
                      </c:pt>
                      <c:pt idx="21">
                        <c:v>16</c:v>
                      </c:pt>
                      <c:pt idx="23">
                        <c:v>21</c:v>
                      </c:pt>
                      <c:pt idx="24">
                        <c:v>25</c:v>
                      </c:pt>
                      <c:pt idx="25">
                        <c:v>22</c:v>
                      </c:pt>
                      <c:pt idx="26">
                        <c:v>33</c:v>
                      </c:pt>
                      <c:pt idx="27">
                        <c:v>27</c:v>
                      </c:pt>
                      <c:pt idx="29">
                        <c:v>23</c:v>
                      </c:pt>
                      <c:pt idx="30">
                        <c:v>29</c:v>
                      </c:pt>
                      <c:pt idx="31">
                        <c:v>21</c:v>
                      </c:pt>
                      <c:pt idx="32">
                        <c:v>24</c:v>
                      </c:pt>
                      <c:pt idx="33" formatCode="0.00">
                        <c:v>24</c:v>
                      </c:pt>
                      <c:pt idx="34" formatCode="0.00">
                        <c:v>24</c:v>
                      </c:pt>
                      <c:pt idx="35" formatCode="0.00">
                        <c:v>24</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pt idx="70" formatCode="0.00">
                        <c:v>24</c:v>
                      </c:pt>
                      <c:pt idx="71" formatCode="0.00">
                        <c:v>24</c:v>
                      </c:pt>
                      <c:pt idx="72" formatCode="0.00">
                        <c:v>24</c:v>
                      </c:pt>
                      <c:pt idx="73" formatCode="0.00">
                        <c:v>24</c:v>
                      </c:pt>
                      <c:pt idx="74" formatCode="0.00">
                        <c:v>24</c:v>
                      </c:pt>
                      <c:pt idx="75" formatCode="0.00">
                        <c:v>24</c:v>
                      </c:pt>
                      <c:pt idx="76" formatCode="0.00">
                        <c:v>24</c:v>
                      </c:pt>
                      <c:pt idx="77" formatCode="0.00">
                        <c:v>24</c:v>
                      </c:pt>
                    </c:numCache>
                  </c:numRef>
                </c:xVal>
                <c:yVal>
                  <c:numRef>
                    <c:extLst xmlns:c15="http://schemas.microsoft.com/office/drawing/2012/chart">
                      <c:ext xmlns:c15="http://schemas.microsoft.com/office/drawing/2012/chart" uri="{02D57815-91ED-43cb-92C2-25804820EDAC}">
                        <c15:formulaRef>
                          <c15:sqref>Sheet1!$M$2:$M$269</c15:sqref>
                        </c15:formulaRef>
                      </c:ext>
                    </c:extLst>
                    <c:numCache>
                      <c:formatCode>General</c:formatCode>
                      <c:ptCount val="268"/>
                      <c:pt idx="255">
                        <c:v>1</c:v>
                      </c:pt>
                      <c:pt idx="256">
                        <c:v>2</c:v>
                      </c:pt>
                      <c:pt idx="257">
                        <c:v>3</c:v>
                      </c:pt>
                      <c:pt idx="258">
                        <c:v>4</c:v>
                      </c:pt>
                      <c:pt idx="259">
                        <c:v>5</c:v>
                      </c:pt>
                      <c:pt idx="260">
                        <c:v>6</c:v>
                      </c:pt>
                      <c:pt idx="261">
                        <c:v>7</c:v>
                      </c:pt>
                      <c:pt idx="262">
                        <c:v>8</c:v>
                      </c:pt>
                      <c:pt idx="263">
                        <c:v>9</c:v>
                      </c:pt>
                      <c:pt idx="264">
                        <c:v>10</c:v>
                      </c:pt>
                      <c:pt idx="265">
                        <c:v>11</c:v>
                      </c:pt>
                      <c:pt idx="266">
                        <c:v>12</c:v>
                      </c:pt>
                      <c:pt idx="267">
                        <c:v>13</c:v>
                      </c:pt>
                    </c:numCache>
                  </c:numRef>
                </c:yVal>
                <c:smooth val="0"/>
                <c:extLst xmlns:c15="http://schemas.microsoft.com/office/drawing/2012/chart">
                  <c:ext xmlns:c16="http://schemas.microsoft.com/office/drawing/2014/chart" uri="{C3380CC4-5D6E-409C-BE32-E72D297353CC}">
                    <c16:uniqueId val="{0000000C-0483-4853-B316-6FCD90566123}"/>
                  </c:ext>
                </c:extLst>
              </c15:ser>
            </c15:filteredScatterSeries>
            <c15:filteredScatterSeries>
              <c15:ser>
                <c:idx val="13"/>
                <c:order val="11"/>
                <c:tx>
                  <c:strRef>
                    <c:extLst xmlns:c15="http://schemas.microsoft.com/office/drawing/2012/chart">
                      <c:ext xmlns:c15="http://schemas.microsoft.com/office/drawing/2012/chart" uri="{02D57815-91ED-43cb-92C2-25804820EDAC}">
                        <c15:formulaRef>
                          <c15:sqref>Sheet1!$N$1</c15:sqref>
                        </c15:formulaRef>
                      </c:ext>
                    </c:extLst>
                    <c:strCache>
                      <c:ptCount val="1"/>
                      <c:pt idx="0">
                        <c:v>joon 11</c:v>
                      </c:pt>
                    </c:strCache>
                  </c:strRef>
                </c:tx>
                <c:spPr>
                  <a:ln>
                    <a:solidFill>
                      <a:schemeClr val="accent4">
                        <a:lumMod val="40000"/>
                        <a:lumOff val="60000"/>
                      </a:schemeClr>
                    </a:solidFill>
                  </a:ln>
                </c:spPr>
                <c:marker>
                  <c:symbol val="circle"/>
                  <c:size val="10"/>
                  <c:spPr>
                    <a:solidFill>
                      <a:schemeClr val="accent4">
                        <a:lumMod val="40000"/>
                        <a:lumOff val="60000"/>
                      </a:schemeClr>
                    </a:solidFill>
                    <a:ln>
                      <a:solidFill>
                        <a:schemeClr val="accent4">
                          <a:lumMod val="40000"/>
                          <a:lumOff val="60000"/>
                        </a:schemeClr>
                      </a:solidFill>
                    </a:ln>
                  </c:spPr>
                </c:marker>
                <c:dLbls>
                  <c:delete val="1"/>
                </c:dLbls>
                <c:xVal>
                  <c:numRef>
                    <c:extLst xmlns:c15="http://schemas.microsoft.com/office/drawing/2012/chart">
                      <c:ext xmlns:c15="http://schemas.microsoft.com/office/drawing/2012/chart" uri="{02D57815-91ED-43cb-92C2-25804820EDAC}">
                        <c15:formulaRef>
                          <c15:sqref>Sheet1!$B$2:$B$282</c15:sqref>
                        </c15:formulaRef>
                      </c:ext>
                    </c:extLst>
                    <c:numCache>
                      <c:formatCode>General</c:formatCode>
                      <c:ptCount val="281"/>
                      <c:pt idx="0">
                        <c:v>24</c:v>
                      </c:pt>
                      <c:pt idx="2">
                        <c:v>42</c:v>
                      </c:pt>
                      <c:pt idx="3">
                        <c:v>27</c:v>
                      </c:pt>
                      <c:pt idx="4">
                        <c:v>27</c:v>
                      </c:pt>
                      <c:pt idx="5">
                        <c:v>19</c:v>
                      </c:pt>
                      <c:pt idx="6">
                        <c:v>19</c:v>
                      </c:pt>
                      <c:pt idx="7">
                        <c:v>18</c:v>
                      </c:pt>
                      <c:pt idx="9">
                        <c:v>37</c:v>
                      </c:pt>
                      <c:pt idx="10">
                        <c:v>22</c:v>
                      </c:pt>
                      <c:pt idx="12">
                        <c:v>25</c:v>
                      </c:pt>
                      <c:pt idx="13">
                        <c:v>23</c:v>
                      </c:pt>
                      <c:pt idx="15">
                        <c:v>23</c:v>
                      </c:pt>
                      <c:pt idx="16">
                        <c:v>25</c:v>
                      </c:pt>
                      <c:pt idx="18">
                        <c:v>38</c:v>
                      </c:pt>
                      <c:pt idx="19">
                        <c:v>24</c:v>
                      </c:pt>
                      <c:pt idx="20">
                        <c:v>19</c:v>
                      </c:pt>
                      <c:pt idx="21">
                        <c:v>16</c:v>
                      </c:pt>
                      <c:pt idx="23">
                        <c:v>21</c:v>
                      </c:pt>
                      <c:pt idx="24">
                        <c:v>25</c:v>
                      </c:pt>
                      <c:pt idx="25">
                        <c:v>22</c:v>
                      </c:pt>
                      <c:pt idx="26">
                        <c:v>33</c:v>
                      </c:pt>
                      <c:pt idx="27">
                        <c:v>27</c:v>
                      </c:pt>
                      <c:pt idx="29">
                        <c:v>23</c:v>
                      </c:pt>
                      <c:pt idx="30">
                        <c:v>29</c:v>
                      </c:pt>
                      <c:pt idx="31">
                        <c:v>21</c:v>
                      </c:pt>
                      <c:pt idx="32">
                        <c:v>24</c:v>
                      </c:pt>
                      <c:pt idx="33" formatCode="0.00">
                        <c:v>24</c:v>
                      </c:pt>
                      <c:pt idx="34" formatCode="0.00">
                        <c:v>24</c:v>
                      </c:pt>
                      <c:pt idx="35" formatCode="0.00">
                        <c:v>24</c:v>
                      </c:pt>
                      <c:pt idx="36" formatCode="0.00">
                        <c:v>24</c:v>
                      </c:pt>
                      <c:pt idx="37" formatCode="0.00">
                        <c:v>24</c:v>
                      </c:pt>
                      <c:pt idx="38" formatCode="0.00">
                        <c:v>24</c:v>
                      </c:pt>
                      <c:pt idx="39" formatCode="0.00">
                        <c:v>24</c:v>
                      </c:pt>
                      <c:pt idx="40" formatCode="0.00">
                        <c:v>24</c:v>
                      </c:pt>
                      <c:pt idx="41" formatCode="0.00">
                        <c:v>24</c:v>
                      </c:pt>
                      <c:pt idx="42" formatCode="0.00">
                        <c:v>24</c:v>
                      </c:pt>
                      <c:pt idx="43" formatCode="0.00">
                        <c:v>24</c:v>
                      </c:pt>
                      <c:pt idx="44" formatCode="0.00">
                        <c:v>24</c:v>
                      </c:pt>
                      <c:pt idx="45" formatCode="0.00">
                        <c:v>24</c:v>
                      </c:pt>
                      <c:pt idx="46" formatCode="0.00">
                        <c:v>24</c:v>
                      </c:pt>
                      <c:pt idx="47" formatCode="0.00">
                        <c:v>24</c:v>
                      </c:pt>
                      <c:pt idx="48" formatCode="0.00">
                        <c:v>24</c:v>
                      </c:pt>
                      <c:pt idx="49" formatCode="0.00">
                        <c:v>24</c:v>
                      </c:pt>
                      <c:pt idx="50" formatCode="0.00">
                        <c:v>24</c:v>
                      </c:pt>
                      <c:pt idx="51" formatCode="0.00">
                        <c:v>24</c:v>
                      </c:pt>
                      <c:pt idx="52" formatCode="0.00">
                        <c:v>24</c:v>
                      </c:pt>
                      <c:pt idx="53" formatCode="0.00">
                        <c:v>24</c:v>
                      </c:pt>
                      <c:pt idx="54" formatCode="0.00">
                        <c:v>24</c:v>
                      </c:pt>
                      <c:pt idx="55" formatCode="0.00">
                        <c:v>24</c:v>
                      </c:pt>
                      <c:pt idx="56" formatCode="0.00">
                        <c:v>24</c:v>
                      </c:pt>
                      <c:pt idx="57" formatCode="0.00">
                        <c:v>24</c:v>
                      </c:pt>
                      <c:pt idx="58" formatCode="0.00">
                        <c:v>24</c:v>
                      </c:pt>
                      <c:pt idx="59" formatCode="0.00">
                        <c:v>24</c:v>
                      </c:pt>
                      <c:pt idx="60" formatCode="0.00">
                        <c:v>24</c:v>
                      </c:pt>
                      <c:pt idx="61" formatCode="0.00">
                        <c:v>24</c:v>
                      </c:pt>
                      <c:pt idx="62" formatCode="0.00">
                        <c:v>24</c:v>
                      </c:pt>
                      <c:pt idx="63" formatCode="0.00">
                        <c:v>24</c:v>
                      </c:pt>
                      <c:pt idx="64" formatCode="0.00">
                        <c:v>24</c:v>
                      </c:pt>
                      <c:pt idx="65" formatCode="0.00">
                        <c:v>24</c:v>
                      </c:pt>
                      <c:pt idx="66" formatCode="0.00">
                        <c:v>24</c:v>
                      </c:pt>
                      <c:pt idx="67" formatCode="0.00">
                        <c:v>24</c:v>
                      </c:pt>
                      <c:pt idx="68" formatCode="0.00">
                        <c:v>24</c:v>
                      </c:pt>
                      <c:pt idx="69" formatCode="0.00">
                        <c:v>24</c:v>
                      </c:pt>
                      <c:pt idx="70" formatCode="0.00">
                        <c:v>24</c:v>
                      </c:pt>
                      <c:pt idx="71" formatCode="0.00">
                        <c:v>24</c:v>
                      </c:pt>
                      <c:pt idx="72" formatCode="0.00">
                        <c:v>24</c:v>
                      </c:pt>
                      <c:pt idx="73" formatCode="0.00">
                        <c:v>24</c:v>
                      </c:pt>
                      <c:pt idx="74" formatCode="0.00">
                        <c:v>24</c:v>
                      </c:pt>
                      <c:pt idx="75" formatCode="0.00">
                        <c:v>24</c:v>
                      </c:pt>
                      <c:pt idx="76" formatCode="0.00">
                        <c:v>24</c:v>
                      </c:pt>
                      <c:pt idx="77" formatCode="0.00">
                        <c:v>24</c:v>
                      </c:pt>
                    </c:numCache>
                  </c:numRef>
                </c:xVal>
                <c:yVal>
                  <c:numRef>
                    <c:extLst xmlns:c15="http://schemas.microsoft.com/office/drawing/2012/chart">
                      <c:ext xmlns:c15="http://schemas.microsoft.com/office/drawing/2012/chart" uri="{02D57815-91ED-43cb-92C2-25804820EDAC}">
                        <c15:formulaRef>
                          <c15:sqref>Sheet1!$N$2:$N$282</c15:sqref>
                        </c15:formulaRef>
                      </c:ext>
                    </c:extLst>
                    <c:numCache>
                      <c:formatCode>General</c:formatCode>
                      <c:ptCount val="281"/>
                      <c:pt idx="268">
                        <c:v>1</c:v>
                      </c:pt>
                      <c:pt idx="269">
                        <c:v>2</c:v>
                      </c:pt>
                      <c:pt idx="270">
                        <c:v>3</c:v>
                      </c:pt>
                      <c:pt idx="271">
                        <c:v>4</c:v>
                      </c:pt>
                      <c:pt idx="272">
                        <c:v>5</c:v>
                      </c:pt>
                      <c:pt idx="273">
                        <c:v>6</c:v>
                      </c:pt>
                      <c:pt idx="274">
                        <c:v>7</c:v>
                      </c:pt>
                      <c:pt idx="275">
                        <c:v>8</c:v>
                      </c:pt>
                      <c:pt idx="276">
                        <c:v>9</c:v>
                      </c:pt>
                      <c:pt idx="277">
                        <c:v>10</c:v>
                      </c:pt>
                      <c:pt idx="278">
                        <c:v>11</c:v>
                      </c:pt>
                      <c:pt idx="279">
                        <c:v>12</c:v>
                      </c:pt>
                      <c:pt idx="280">
                        <c:v>13</c:v>
                      </c:pt>
                    </c:numCache>
                  </c:numRef>
                </c:yVal>
                <c:smooth val="0"/>
                <c:extLst xmlns:c15="http://schemas.microsoft.com/office/drawing/2012/chart">
                  <c:ext xmlns:c16="http://schemas.microsoft.com/office/drawing/2014/chart" uri="{C3380CC4-5D6E-409C-BE32-E72D297353CC}">
                    <c16:uniqueId val="{0000000D-0483-4853-B316-6FCD90566123}"/>
                  </c:ext>
                </c:extLst>
              </c15:ser>
            </c15:filteredScatterSeries>
          </c:ext>
        </c:extLst>
      </c:scatterChart>
      <c:valAx>
        <c:axId val="1071154416"/>
        <c:scaling>
          <c:orientation val="minMax"/>
          <c:max val="50"/>
          <c:min val="0"/>
        </c:scaling>
        <c:delete val="0"/>
        <c:axPos val="t"/>
        <c:numFmt formatCode="0\%" sourceLinked="0"/>
        <c:majorTickMark val="none"/>
        <c:minorTickMark val="none"/>
        <c:tickLblPos val="none"/>
        <c:spPr>
          <a:ln>
            <a:noFill/>
          </a:ln>
        </c:spPr>
        <c:txPr>
          <a:bodyPr rot="0" vert="horz"/>
          <a:lstStyle/>
          <a:p>
            <a:pPr>
              <a:defRPr/>
            </a:pPr>
            <a:endParaRPr lang="et-EE"/>
          </a:p>
        </c:txPr>
        <c:crossAx val="1071155200"/>
        <c:crossesAt val="0"/>
        <c:crossBetween val="midCat"/>
        <c:majorUnit val="20"/>
        <c:minorUnit val="20"/>
      </c:valAx>
      <c:valAx>
        <c:axId val="1071155200"/>
        <c:scaling>
          <c:orientation val="maxMin"/>
          <c:max val="36.5"/>
          <c:min val="0.5"/>
        </c:scaling>
        <c:delete val="0"/>
        <c:axPos val="l"/>
        <c:numFmt formatCode="General" sourceLinked="1"/>
        <c:majorTickMark val="none"/>
        <c:minorTickMark val="none"/>
        <c:tickLblPos val="none"/>
        <c:spPr>
          <a:ln>
            <a:noFill/>
          </a:ln>
        </c:spPr>
        <c:crossAx val="1071154416"/>
        <c:crosses val="autoZero"/>
        <c:crossBetween val="midCat"/>
        <c:majorUnit val="1"/>
      </c:valAx>
      <c:valAx>
        <c:axId val="1071155592"/>
        <c:scaling>
          <c:orientation val="minMax"/>
        </c:scaling>
        <c:delete val="1"/>
        <c:axPos val="b"/>
        <c:numFmt formatCode="General" sourceLinked="1"/>
        <c:majorTickMark val="out"/>
        <c:minorTickMark val="none"/>
        <c:tickLblPos val="none"/>
        <c:crossAx val="1071160296"/>
        <c:crosses val="max"/>
        <c:crossBetween val="between"/>
      </c:valAx>
      <c:catAx>
        <c:axId val="1071160296"/>
        <c:scaling>
          <c:orientation val="maxMin"/>
        </c:scaling>
        <c:delete val="1"/>
        <c:axPos val="l"/>
        <c:numFmt formatCode="General" sourceLinked="1"/>
        <c:majorTickMark val="out"/>
        <c:minorTickMark val="none"/>
        <c:tickLblPos val="none"/>
        <c:crossAx val="1071155592"/>
        <c:crosses val="autoZero"/>
        <c:auto val="1"/>
        <c:lblAlgn val="ctr"/>
        <c:lblOffset val="100"/>
        <c:noMultiLvlLbl val="0"/>
      </c:catAx>
      <c:spPr>
        <a:ln>
          <a:noFill/>
        </a:ln>
      </c:spPr>
    </c:plotArea>
    <c:plotVisOnly val="1"/>
    <c:dispBlanksAs val="gap"/>
    <c:showDLblsOverMax val="0"/>
  </c:chart>
  <c:txPr>
    <a:bodyPr/>
    <a:lstStyle/>
    <a:p>
      <a:pPr>
        <a:defRPr sz="1000"/>
      </a:pPr>
      <a:endParaRPr lang="et-EE"/>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91447944006993E-2"/>
          <c:y val="2.5629868473247813E-2"/>
          <c:w val="0.57709044181977254"/>
          <c:h val="0.94828225125752363"/>
        </c:manualLayout>
      </c:layout>
      <c:barChart>
        <c:barDir val="bar"/>
        <c:grouping val="clustered"/>
        <c:varyColors val="0"/>
        <c:ser>
          <c:idx val="0"/>
          <c:order val="0"/>
          <c:tx>
            <c:strRef>
              <c:f>Sheet1!$B$1</c:f>
              <c:strCache>
                <c:ptCount val="1"/>
                <c:pt idx="0">
                  <c:v>2021</c:v>
                </c:pt>
              </c:strCache>
            </c:strRef>
          </c:tx>
          <c:spPr>
            <a:solidFill>
              <a:srgbClr val="802AB7"/>
            </a:solidFill>
            <a:ln w="6350">
              <a:noFill/>
            </a:ln>
          </c:spPr>
          <c:invertIfNegative val="0"/>
          <c:dPt>
            <c:idx val="0"/>
            <c:invertIfNegative val="0"/>
            <c:bubble3D val="0"/>
            <c:extLst>
              <c:ext xmlns:c16="http://schemas.microsoft.com/office/drawing/2014/chart" uri="{C3380CC4-5D6E-409C-BE32-E72D297353CC}">
                <c16:uniqueId val="{00000000-033F-449F-B037-C6D4F08396B5}"/>
              </c:ext>
            </c:extLst>
          </c:dPt>
          <c:dPt>
            <c:idx val="1"/>
            <c:invertIfNegative val="0"/>
            <c:bubble3D val="0"/>
            <c:extLst>
              <c:ext xmlns:c16="http://schemas.microsoft.com/office/drawing/2014/chart" uri="{C3380CC4-5D6E-409C-BE32-E72D297353CC}">
                <c16:uniqueId val="{00000001-033F-449F-B037-C6D4F08396B5}"/>
              </c:ext>
            </c:extLst>
          </c:dPt>
          <c:dPt>
            <c:idx val="2"/>
            <c:invertIfNegative val="0"/>
            <c:bubble3D val="0"/>
            <c:extLst>
              <c:ext xmlns:c16="http://schemas.microsoft.com/office/drawing/2014/chart" uri="{C3380CC4-5D6E-409C-BE32-E72D297353CC}">
                <c16:uniqueId val="{00000002-033F-449F-B037-C6D4F08396B5}"/>
              </c:ext>
            </c:extLst>
          </c:dPt>
          <c:dPt>
            <c:idx val="3"/>
            <c:invertIfNegative val="0"/>
            <c:bubble3D val="0"/>
            <c:extLst>
              <c:ext xmlns:c16="http://schemas.microsoft.com/office/drawing/2014/chart" uri="{C3380CC4-5D6E-409C-BE32-E72D297353CC}">
                <c16:uniqueId val="{00000003-033F-449F-B037-C6D4F08396B5}"/>
              </c:ext>
            </c:extLst>
          </c:dPt>
          <c:dLbls>
            <c:numFmt formatCode="0\%" sourceLinked="0"/>
            <c:spPr>
              <a:noFill/>
              <a:ln>
                <a:noFill/>
              </a:ln>
              <a:effectLst/>
            </c:spPr>
            <c:txPr>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KOKKU INTERNETIS</c:v>
                </c:pt>
                <c:pt idx="1">
                  <c:v>Osalenud loteriides </c:v>
                </c:pt>
                <c:pt idx="2">
                  <c:v>Mänginud kasiinomänge </c:v>
                </c:pt>
                <c:pt idx="3">
                  <c:v>Osalenud kihlvedudes või spordiennustustes </c:v>
                </c:pt>
                <c:pt idx="4">
                  <c:v>Mänginud muid mänge raha peale </c:v>
                </c:pt>
                <c:pt idx="5">
                  <c:v>Mänginud pokkerit</c:v>
                </c:pt>
                <c:pt idx="7">
                  <c:v>KOKKU VÄLJASPOOL INTERNETTI</c:v>
                </c:pt>
                <c:pt idx="8">
                  <c:v>Osalenud loteriides</c:v>
                </c:pt>
                <c:pt idx="9">
                  <c:v>Mänginud mänguautomaatidel väljaspool kasiinot</c:v>
                </c:pt>
                <c:pt idx="10">
                  <c:v>Mänginud kasiinos mänguautomaatidel </c:v>
                </c:pt>
                <c:pt idx="11">
                  <c:v>Mänginud muid mänge raha peale </c:v>
                </c:pt>
                <c:pt idx="12">
                  <c:v>Mänginud kasiinos mängulaudadel </c:v>
                </c:pt>
                <c:pt idx="13">
                  <c:v>Osalenud kihlvedudes või spordiennustuses </c:v>
                </c:pt>
                <c:pt idx="14">
                  <c:v>Mänginud kasiinos pokkerit </c:v>
                </c:pt>
              </c:strCache>
            </c:strRef>
          </c:cat>
          <c:val>
            <c:numRef>
              <c:f>Sheet1!$B$2:$B$16</c:f>
              <c:numCache>
                <c:formatCode>General</c:formatCode>
                <c:ptCount val="15"/>
                <c:pt idx="0">
                  <c:v>69</c:v>
                </c:pt>
                <c:pt idx="1">
                  <c:v>58</c:v>
                </c:pt>
                <c:pt idx="2">
                  <c:v>19</c:v>
                </c:pt>
                <c:pt idx="3">
                  <c:v>18</c:v>
                </c:pt>
                <c:pt idx="4">
                  <c:v>13</c:v>
                </c:pt>
                <c:pt idx="5">
                  <c:v>14</c:v>
                </c:pt>
                <c:pt idx="7">
                  <c:v>89</c:v>
                </c:pt>
                <c:pt idx="8">
                  <c:v>81</c:v>
                </c:pt>
                <c:pt idx="9">
                  <c:v>31</c:v>
                </c:pt>
                <c:pt idx="10">
                  <c:v>24</c:v>
                </c:pt>
                <c:pt idx="11">
                  <c:v>21</c:v>
                </c:pt>
                <c:pt idx="12">
                  <c:v>14</c:v>
                </c:pt>
                <c:pt idx="13">
                  <c:v>9</c:v>
                </c:pt>
                <c:pt idx="14">
                  <c:v>6</c:v>
                </c:pt>
              </c:numCache>
            </c:numRef>
          </c:val>
          <c:extLst>
            <c:ext xmlns:c16="http://schemas.microsoft.com/office/drawing/2014/chart" uri="{C3380CC4-5D6E-409C-BE32-E72D297353CC}">
              <c16:uniqueId val="{00000004-033F-449F-B037-C6D4F08396B5}"/>
            </c:ext>
          </c:extLst>
        </c:ser>
        <c:dLbls>
          <c:dLblPos val="outEnd"/>
          <c:showLegendKey val="0"/>
          <c:showVal val="1"/>
          <c:showCatName val="0"/>
          <c:showSerName val="0"/>
          <c:showPercent val="0"/>
          <c:showBubbleSize val="0"/>
        </c:dLbls>
        <c:gapWidth val="5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4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400">
          <a:solidFill>
            <a:schemeClr val="tx1"/>
          </a:solidFill>
        </a:defRPr>
      </a:pPr>
      <a:endParaRPr lang="et-EE"/>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91447944006993E-2"/>
          <c:y val="2.5629868473247813E-2"/>
          <c:w val="0.57709044181977254"/>
          <c:h val="0.94828225125752363"/>
        </c:manualLayout>
      </c:layout>
      <c:barChart>
        <c:barDir val="bar"/>
        <c:grouping val="clustered"/>
        <c:varyColors val="0"/>
        <c:ser>
          <c:idx val="0"/>
          <c:order val="0"/>
          <c:tx>
            <c:strRef>
              <c:f>Sheet1!$B$1</c:f>
              <c:strCache>
                <c:ptCount val="1"/>
                <c:pt idx="0">
                  <c:v>2019</c:v>
                </c:pt>
              </c:strCache>
            </c:strRef>
          </c:tx>
          <c:spPr>
            <a:solidFill>
              <a:srgbClr val="802AB7"/>
            </a:solidFill>
            <a:ln w="6350">
              <a:noFill/>
            </a:ln>
          </c:spPr>
          <c:invertIfNegative val="0"/>
          <c:dPt>
            <c:idx val="0"/>
            <c:invertIfNegative val="0"/>
            <c:bubble3D val="0"/>
            <c:extLst>
              <c:ext xmlns:c16="http://schemas.microsoft.com/office/drawing/2014/chart" uri="{C3380CC4-5D6E-409C-BE32-E72D297353CC}">
                <c16:uniqueId val="{00000000-1C55-4184-84FF-4353A9CE862A}"/>
              </c:ext>
            </c:extLst>
          </c:dPt>
          <c:dPt>
            <c:idx val="1"/>
            <c:invertIfNegative val="0"/>
            <c:bubble3D val="0"/>
            <c:extLst>
              <c:ext xmlns:c16="http://schemas.microsoft.com/office/drawing/2014/chart" uri="{C3380CC4-5D6E-409C-BE32-E72D297353CC}">
                <c16:uniqueId val="{00000001-1C55-4184-84FF-4353A9CE862A}"/>
              </c:ext>
            </c:extLst>
          </c:dPt>
          <c:dPt>
            <c:idx val="2"/>
            <c:invertIfNegative val="0"/>
            <c:bubble3D val="0"/>
            <c:extLst>
              <c:ext xmlns:c16="http://schemas.microsoft.com/office/drawing/2014/chart" uri="{C3380CC4-5D6E-409C-BE32-E72D297353CC}">
                <c16:uniqueId val="{00000002-1C55-4184-84FF-4353A9CE862A}"/>
              </c:ext>
            </c:extLst>
          </c:dPt>
          <c:dPt>
            <c:idx val="3"/>
            <c:invertIfNegative val="0"/>
            <c:bubble3D val="0"/>
            <c:extLst>
              <c:ext xmlns:c16="http://schemas.microsoft.com/office/drawing/2014/chart" uri="{C3380CC4-5D6E-409C-BE32-E72D297353CC}">
                <c16:uniqueId val="{00000003-1C55-4184-84FF-4353A9CE862A}"/>
              </c:ext>
            </c:extLst>
          </c:dPt>
          <c:dLbls>
            <c:numFmt formatCode="0\%" sourceLinked="0"/>
            <c:spPr>
              <a:noFill/>
              <a:ln>
                <a:noFill/>
              </a:ln>
              <a:effectLst/>
            </c:spPr>
            <c:txPr>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KOKKU INTERNETIS</c:v>
                </c:pt>
                <c:pt idx="1">
                  <c:v>Osalenud loteriides </c:v>
                </c:pt>
                <c:pt idx="2">
                  <c:v>Mänginud kasiinomänge </c:v>
                </c:pt>
                <c:pt idx="3">
                  <c:v>Osalenud kihlvedudes või spordiennustustes </c:v>
                </c:pt>
                <c:pt idx="4">
                  <c:v>Mänginud muid mänge raha peale </c:v>
                </c:pt>
                <c:pt idx="5">
                  <c:v>Mänginud pokkerit</c:v>
                </c:pt>
                <c:pt idx="7">
                  <c:v>KOKKU VÄLJASPOOL INTERNETTI</c:v>
                </c:pt>
                <c:pt idx="8">
                  <c:v>Osalenud loteriides</c:v>
                </c:pt>
                <c:pt idx="9">
                  <c:v>Mänginud mänguautomaatidel väljaspool kasiinot</c:v>
                </c:pt>
                <c:pt idx="10">
                  <c:v>Mänginud kasiinos mänguautomaatidel </c:v>
                </c:pt>
                <c:pt idx="11">
                  <c:v>Mänginud muid mänge raha peale </c:v>
                </c:pt>
                <c:pt idx="12">
                  <c:v>Mänginud kasiinos mängulaudadel </c:v>
                </c:pt>
                <c:pt idx="13">
                  <c:v>Osalenud kihlvedudes või spordiennustuses </c:v>
                </c:pt>
                <c:pt idx="14">
                  <c:v>Mänginud kasiinos pokkerit </c:v>
                </c:pt>
              </c:strCache>
            </c:strRef>
          </c:cat>
          <c:val>
            <c:numRef>
              <c:f>Sheet1!$B$2:$B$16</c:f>
              <c:numCache>
                <c:formatCode>General</c:formatCode>
                <c:ptCount val="15"/>
                <c:pt idx="0">
                  <c:v>61</c:v>
                </c:pt>
                <c:pt idx="1">
                  <c:v>49</c:v>
                </c:pt>
                <c:pt idx="2">
                  <c:v>8</c:v>
                </c:pt>
                <c:pt idx="3">
                  <c:v>11</c:v>
                </c:pt>
                <c:pt idx="4">
                  <c:v>10</c:v>
                </c:pt>
                <c:pt idx="5">
                  <c:v>6</c:v>
                </c:pt>
                <c:pt idx="7">
                  <c:v>82</c:v>
                </c:pt>
                <c:pt idx="8">
                  <c:v>71</c:v>
                </c:pt>
                <c:pt idx="9">
                  <c:v>9</c:v>
                </c:pt>
                <c:pt idx="10">
                  <c:v>7</c:v>
                </c:pt>
                <c:pt idx="11">
                  <c:v>16</c:v>
                </c:pt>
                <c:pt idx="12">
                  <c:v>4</c:v>
                </c:pt>
                <c:pt idx="13">
                  <c:v>6</c:v>
                </c:pt>
                <c:pt idx="14">
                  <c:v>2</c:v>
                </c:pt>
              </c:numCache>
            </c:numRef>
          </c:val>
          <c:extLst>
            <c:ext xmlns:c16="http://schemas.microsoft.com/office/drawing/2014/chart" uri="{C3380CC4-5D6E-409C-BE32-E72D297353CC}">
              <c16:uniqueId val="{00000004-1C55-4184-84FF-4353A9CE862A}"/>
            </c:ext>
          </c:extLst>
        </c:ser>
        <c:dLbls>
          <c:dLblPos val="outEnd"/>
          <c:showLegendKey val="0"/>
          <c:showVal val="1"/>
          <c:showCatName val="0"/>
          <c:showSerName val="0"/>
          <c:showPercent val="0"/>
          <c:showBubbleSize val="0"/>
        </c:dLbls>
        <c:gapWidth val="5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4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400">
          <a:solidFill>
            <a:schemeClr val="tx1"/>
          </a:solidFill>
        </a:defRPr>
      </a:pPr>
      <a:endParaRPr lang="et-EE"/>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91447944006993E-2"/>
          <c:y val="2.5629868473247813E-2"/>
          <c:w val="0.57709044181977254"/>
          <c:h val="0.94828225125752363"/>
        </c:manualLayout>
      </c:layout>
      <c:barChart>
        <c:barDir val="bar"/>
        <c:grouping val="clustered"/>
        <c:varyColors val="0"/>
        <c:ser>
          <c:idx val="0"/>
          <c:order val="0"/>
          <c:tx>
            <c:strRef>
              <c:f>Sheet1!$B$1</c:f>
              <c:strCache>
                <c:ptCount val="1"/>
                <c:pt idx="0">
                  <c:v>2017</c:v>
                </c:pt>
              </c:strCache>
            </c:strRef>
          </c:tx>
          <c:spPr>
            <a:solidFill>
              <a:srgbClr val="802AB7"/>
            </a:solidFill>
            <a:ln w="6350">
              <a:noFill/>
            </a:ln>
          </c:spPr>
          <c:invertIfNegative val="0"/>
          <c:dPt>
            <c:idx val="0"/>
            <c:invertIfNegative val="0"/>
            <c:bubble3D val="0"/>
            <c:extLst>
              <c:ext xmlns:c16="http://schemas.microsoft.com/office/drawing/2014/chart" uri="{C3380CC4-5D6E-409C-BE32-E72D297353CC}">
                <c16:uniqueId val="{00000000-981E-4DB4-8023-322339E121CC}"/>
              </c:ext>
            </c:extLst>
          </c:dPt>
          <c:dPt>
            <c:idx val="1"/>
            <c:invertIfNegative val="0"/>
            <c:bubble3D val="0"/>
            <c:extLst>
              <c:ext xmlns:c16="http://schemas.microsoft.com/office/drawing/2014/chart" uri="{C3380CC4-5D6E-409C-BE32-E72D297353CC}">
                <c16:uniqueId val="{00000001-981E-4DB4-8023-322339E121CC}"/>
              </c:ext>
            </c:extLst>
          </c:dPt>
          <c:dPt>
            <c:idx val="2"/>
            <c:invertIfNegative val="0"/>
            <c:bubble3D val="0"/>
            <c:extLst>
              <c:ext xmlns:c16="http://schemas.microsoft.com/office/drawing/2014/chart" uri="{C3380CC4-5D6E-409C-BE32-E72D297353CC}">
                <c16:uniqueId val="{00000002-981E-4DB4-8023-322339E121CC}"/>
              </c:ext>
            </c:extLst>
          </c:dPt>
          <c:dPt>
            <c:idx val="3"/>
            <c:invertIfNegative val="0"/>
            <c:bubble3D val="0"/>
            <c:extLst>
              <c:ext xmlns:c16="http://schemas.microsoft.com/office/drawing/2014/chart" uri="{C3380CC4-5D6E-409C-BE32-E72D297353CC}">
                <c16:uniqueId val="{00000003-981E-4DB4-8023-322339E121CC}"/>
              </c:ext>
            </c:extLst>
          </c:dPt>
          <c:dLbls>
            <c:numFmt formatCode="0\%" sourceLinked="0"/>
            <c:spPr>
              <a:noFill/>
              <a:ln>
                <a:noFill/>
              </a:ln>
              <a:effectLst/>
            </c:spPr>
            <c:txPr>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KOKKU INTERNETIS</c:v>
                </c:pt>
                <c:pt idx="1">
                  <c:v>Osalenud loteriides </c:v>
                </c:pt>
                <c:pt idx="2">
                  <c:v>Mänginud kasiinomänge </c:v>
                </c:pt>
                <c:pt idx="3">
                  <c:v>Osalenud kihlvedudes või spordiennustustes </c:v>
                </c:pt>
                <c:pt idx="4">
                  <c:v>Mänginud muid mänge raha peale </c:v>
                </c:pt>
                <c:pt idx="5">
                  <c:v>Mänginud pokkerit</c:v>
                </c:pt>
                <c:pt idx="7">
                  <c:v>KOKKU VÄLJASPOOL INTERNETTI</c:v>
                </c:pt>
                <c:pt idx="8">
                  <c:v>Osalenud loteriides</c:v>
                </c:pt>
                <c:pt idx="9">
                  <c:v>Mänginud mänguautomaatidel väljaspool kasiinot</c:v>
                </c:pt>
                <c:pt idx="10">
                  <c:v>Mänginud kasiinos mänguautomaatidel </c:v>
                </c:pt>
                <c:pt idx="11">
                  <c:v>Mänginud muid mänge raha peale </c:v>
                </c:pt>
                <c:pt idx="12">
                  <c:v>Mänginud kasiinos mängulaudadel </c:v>
                </c:pt>
                <c:pt idx="13">
                  <c:v>Osalenud kihlvedudes või spordiennustuses </c:v>
                </c:pt>
                <c:pt idx="14">
                  <c:v>Mänginud kasiinos pokkerit </c:v>
                </c:pt>
              </c:strCache>
            </c:strRef>
          </c:cat>
          <c:val>
            <c:numRef>
              <c:f>Sheet1!$B$2:$B$16</c:f>
              <c:numCache>
                <c:formatCode>General</c:formatCode>
                <c:ptCount val="15"/>
                <c:pt idx="0">
                  <c:v>68</c:v>
                </c:pt>
                <c:pt idx="1">
                  <c:v>64</c:v>
                </c:pt>
                <c:pt idx="2">
                  <c:v>8</c:v>
                </c:pt>
                <c:pt idx="3">
                  <c:v>12</c:v>
                </c:pt>
                <c:pt idx="4">
                  <c:v>8</c:v>
                </c:pt>
                <c:pt idx="5">
                  <c:v>9</c:v>
                </c:pt>
                <c:pt idx="7">
                  <c:v>96</c:v>
                </c:pt>
                <c:pt idx="8">
                  <c:v>93</c:v>
                </c:pt>
                <c:pt idx="9">
                  <c:v>27</c:v>
                </c:pt>
                <c:pt idx="10">
                  <c:v>18</c:v>
                </c:pt>
                <c:pt idx="11">
                  <c:v>10</c:v>
                </c:pt>
                <c:pt idx="12">
                  <c:v>10</c:v>
                </c:pt>
                <c:pt idx="13">
                  <c:v>7</c:v>
                </c:pt>
                <c:pt idx="14">
                  <c:v>5</c:v>
                </c:pt>
              </c:numCache>
            </c:numRef>
          </c:val>
          <c:extLst>
            <c:ext xmlns:c16="http://schemas.microsoft.com/office/drawing/2014/chart" uri="{C3380CC4-5D6E-409C-BE32-E72D297353CC}">
              <c16:uniqueId val="{00000004-981E-4DB4-8023-322339E121CC}"/>
            </c:ext>
          </c:extLst>
        </c:ser>
        <c:dLbls>
          <c:dLblPos val="outEnd"/>
          <c:showLegendKey val="0"/>
          <c:showVal val="1"/>
          <c:showCatName val="0"/>
          <c:showSerName val="0"/>
          <c:showPercent val="0"/>
          <c:showBubbleSize val="0"/>
        </c:dLbls>
        <c:gapWidth val="5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4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400">
          <a:solidFill>
            <a:schemeClr val="tx1"/>
          </a:solidFill>
        </a:defRPr>
      </a:pPr>
      <a:endParaRPr lang="et-EE"/>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91447944006993E-2"/>
          <c:y val="2.5629868473247813E-2"/>
          <c:w val="0.57709044181977254"/>
          <c:h val="0.94828225125752363"/>
        </c:manualLayout>
      </c:layout>
      <c:barChart>
        <c:barDir val="bar"/>
        <c:grouping val="clustered"/>
        <c:varyColors val="0"/>
        <c:ser>
          <c:idx val="0"/>
          <c:order val="0"/>
          <c:tx>
            <c:strRef>
              <c:f>Sheet1!$B$1</c:f>
              <c:strCache>
                <c:ptCount val="1"/>
                <c:pt idx="0">
                  <c:v>2023</c:v>
                </c:pt>
              </c:strCache>
            </c:strRef>
          </c:tx>
          <c:spPr>
            <a:solidFill>
              <a:srgbClr val="601F89"/>
            </a:solidFill>
            <a:ln w="6350">
              <a:noFill/>
            </a:ln>
          </c:spPr>
          <c:invertIfNegative val="0"/>
          <c:dPt>
            <c:idx val="0"/>
            <c:invertIfNegative val="0"/>
            <c:bubble3D val="0"/>
            <c:extLst>
              <c:ext xmlns:c16="http://schemas.microsoft.com/office/drawing/2014/chart" uri="{C3380CC4-5D6E-409C-BE32-E72D297353CC}">
                <c16:uniqueId val="{00000000-0F1B-495B-A2CF-F5C68F1B6003}"/>
              </c:ext>
            </c:extLst>
          </c:dPt>
          <c:dPt>
            <c:idx val="1"/>
            <c:invertIfNegative val="0"/>
            <c:bubble3D val="0"/>
            <c:extLst>
              <c:ext xmlns:c16="http://schemas.microsoft.com/office/drawing/2014/chart" uri="{C3380CC4-5D6E-409C-BE32-E72D297353CC}">
                <c16:uniqueId val="{00000001-0F1B-495B-A2CF-F5C68F1B6003}"/>
              </c:ext>
            </c:extLst>
          </c:dPt>
          <c:dPt>
            <c:idx val="2"/>
            <c:invertIfNegative val="0"/>
            <c:bubble3D val="0"/>
            <c:extLst>
              <c:ext xmlns:c16="http://schemas.microsoft.com/office/drawing/2014/chart" uri="{C3380CC4-5D6E-409C-BE32-E72D297353CC}">
                <c16:uniqueId val="{00000002-0F1B-495B-A2CF-F5C68F1B6003}"/>
              </c:ext>
            </c:extLst>
          </c:dPt>
          <c:dPt>
            <c:idx val="3"/>
            <c:invertIfNegative val="0"/>
            <c:bubble3D val="0"/>
            <c:extLst>
              <c:ext xmlns:c16="http://schemas.microsoft.com/office/drawing/2014/chart" uri="{C3380CC4-5D6E-409C-BE32-E72D297353CC}">
                <c16:uniqueId val="{00000003-0F1B-495B-A2CF-F5C68F1B6003}"/>
              </c:ext>
            </c:extLst>
          </c:dPt>
          <c:dLbls>
            <c:numFmt formatCode="0\%" sourceLinked="0"/>
            <c:spPr>
              <a:noFill/>
              <a:ln>
                <a:noFill/>
              </a:ln>
              <a:effectLst/>
            </c:spPr>
            <c:txPr>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KOKKU INTERNETIS</c:v>
                </c:pt>
                <c:pt idx="1">
                  <c:v>Osalenud loteriides </c:v>
                </c:pt>
                <c:pt idx="2">
                  <c:v>Mänginud kasiinomänge </c:v>
                </c:pt>
                <c:pt idx="3">
                  <c:v>Osalenud kihlvedudes või spordiennustustes </c:v>
                </c:pt>
                <c:pt idx="4">
                  <c:v>Mänginud muid mänge raha peale </c:v>
                </c:pt>
                <c:pt idx="5">
                  <c:v>Mänginud pokkerit</c:v>
                </c:pt>
                <c:pt idx="7">
                  <c:v>KOKKU VÄLJASPOOL INTERNETTI</c:v>
                </c:pt>
                <c:pt idx="8">
                  <c:v>Osalenud loteriides</c:v>
                </c:pt>
                <c:pt idx="9">
                  <c:v>Mänginud mänguautomaatidel väljaspool kasiinot</c:v>
                </c:pt>
                <c:pt idx="10">
                  <c:v>Mänginud kasiinos mänguautomaatidel </c:v>
                </c:pt>
                <c:pt idx="11">
                  <c:v>Mänginud muid mänge raha peale </c:v>
                </c:pt>
                <c:pt idx="12">
                  <c:v>Mänginud kasiinos mängulaudadel </c:v>
                </c:pt>
                <c:pt idx="13">
                  <c:v>Osalenud kihlvedudes või spordiennustuses </c:v>
                </c:pt>
                <c:pt idx="14">
                  <c:v>Mänginud kasiinos pokkerit </c:v>
                </c:pt>
              </c:strCache>
            </c:strRef>
          </c:cat>
          <c:val>
            <c:numRef>
              <c:f>Sheet1!$B$2:$B$16</c:f>
              <c:numCache>
                <c:formatCode>General</c:formatCode>
                <c:ptCount val="15"/>
                <c:pt idx="0">
                  <c:v>73</c:v>
                </c:pt>
                <c:pt idx="1">
                  <c:v>62</c:v>
                </c:pt>
                <c:pt idx="2">
                  <c:v>23</c:v>
                </c:pt>
                <c:pt idx="3">
                  <c:v>17</c:v>
                </c:pt>
                <c:pt idx="4">
                  <c:v>14</c:v>
                </c:pt>
                <c:pt idx="5">
                  <c:v>13</c:v>
                </c:pt>
                <c:pt idx="7">
                  <c:v>90</c:v>
                </c:pt>
                <c:pt idx="8">
                  <c:v>80</c:v>
                </c:pt>
                <c:pt idx="9">
                  <c:v>28</c:v>
                </c:pt>
                <c:pt idx="10">
                  <c:v>25</c:v>
                </c:pt>
                <c:pt idx="11">
                  <c:v>20</c:v>
                </c:pt>
                <c:pt idx="12">
                  <c:v>14</c:v>
                </c:pt>
                <c:pt idx="13">
                  <c:v>8</c:v>
                </c:pt>
                <c:pt idx="14">
                  <c:v>6</c:v>
                </c:pt>
              </c:numCache>
            </c:numRef>
          </c:val>
          <c:extLst>
            <c:ext xmlns:c16="http://schemas.microsoft.com/office/drawing/2014/chart" uri="{C3380CC4-5D6E-409C-BE32-E72D297353CC}">
              <c16:uniqueId val="{00000004-0F1B-495B-A2CF-F5C68F1B6003}"/>
            </c:ext>
          </c:extLst>
        </c:ser>
        <c:dLbls>
          <c:dLblPos val="outEnd"/>
          <c:showLegendKey val="0"/>
          <c:showVal val="1"/>
          <c:showCatName val="0"/>
          <c:showSerName val="0"/>
          <c:showPercent val="0"/>
          <c:showBubbleSize val="0"/>
        </c:dLbls>
        <c:gapWidth val="5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4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400">
          <a:solidFill>
            <a:schemeClr val="tx1"/>
          </a:solidFill>
        </a:defRPr>
      </a:pPr>
      <a:endParaRPr lang="et-EE"/>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91447944006993E-2"/>
          <c:y val="2.5629868473247813E-2"/>
          <c:w val="0.57709044181977254"/>
          <c:h val="0.94828225125752363"/>
        </c:manualLayout>
      </c:layout>
      <c:barChart>
        <c:barDir val="bar"/>
        <c:grouping val="clustered"/>
        <c:varyColors val="0"/>
        <c:ser>
          <c:idx val="0"/>
          <c:order val="0"/>
          <c:tx>
            <c:strRef>
              <c:f>Sheet1!$B$1</c:f>
              <c:strCache>
                <c:ptCount val="1"/>
                <c:pt idx="0">
                  <c:v>2021</c:v>
                </c:pt>
              </c:strCache>
            </c:strRef>
          </c:tx>
          <c:spPr>
            <a:solidFill>
              <a:srgbClr val="802AB7"/>
            </a:solidFill>
            <a:ln w="6350">
              <a:noFill/>
            </a:ln>
          </c:spPr>
          <c:invertIfNegative val="0"/>
          <c:dPt>
            <c:idx val="0"/>
            <c:invertIfNegative val="0"/>
            <c:bubble3D val="0"/>
            <c:extLst>
              <c:ext xmlns:c16="http://schemas.microsoft.com/office/drawing/2014/chart" uri="{C3380CC4-5D6E-409C-BE32-E72D297353CC}">
                <c16:uniqueId val="{00000000-2D13-4F5C-8C8F-53669AD8C644}"/>
              </c:ext>
            </c:extLst>
          </c:dPt>
          <c:dPt>
            <c:idx val="1"/>
            <c:invertIfNegative val="0"/>
            <c:bubble3D val="0"/>
            <c:extLst>
              <c:ext xmlns:c16="http://schemas.microsoft.com/office/drawing/2014/chart" uri="{C3380CC4-5D6E-409C-BE32-E72D297353CC}">
                <c16:uniqueId val="{00000001-2D13-4F5C-8C8F-53669AD8C644}"/>
              </c:ext>
            </c:extLst>
          </c:dPt>
          <c:dPt>
            <c:idx val="2"/>
            <c:invertIfNegative val="0"/>
            <c:bubble3D val="0"/>
            <c:extLst>
              <c:ext xmlns:c16="http://schemas.microsoft.com/office/drawing/2014/chart" uri="{C3380CC4-5D6E-409C-BE32-E72D297353CC}">
                <c16:uniqueId val="{00000002-2D13-4F5C-8C8F-53669AD8C644}"/>
              </c:ext>
            </c:extLst>
          </c:dPt>
          <c:dPt>
            <c:idx val="3"/>
            <c:invertIfNegative val="0"/>
            <c:bubble3D val="0"/>
            <c:extLst>
              <c:ext xmlns:c16="http://schemas.microsoft.com/office/drawing/2014/chart" uri="{C3380CC4-5D6E-409C-BE32-E72D297353CC}">
                <c16:uniqueId val="{00000003-2D13-4F5C-8C8F-53669AD8C644}"/>
              </c:ext>
            </c:extLst>
          </c:dPt>
          <c:dLbls>
            <c:numFmt formatCode="0\%" sourceLinked="0"/>
            <c:spPr>
              <a:noFill/>
              <a:ln>
                <a:noFill/>
              </a:ln>
              <a:effectLst/>
            </c:spPr>
            <c:txPr>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KOKKU INTERNETIS</c:v>
                </c:pt>
                <c:pt idx="1">
                  <c:v>Osalenud loteriides </c:v>
                </c:pt>
                <c:pt idx="2">
                  <c:v>Mänginud kasiinomänge </c:v>
                </c:pt>
                <c:pt idx="3">
                  <c:v>Osalenud kihlvedudes või spordiennustustes </c:v>
                </c:pt>
                <c:pt idx="4">
                  <c:v>Mänginud muid mänge raha peale </c:v>
                </c:pt>
                <c:pt idx="5">
                  <c:v>Mänginud pokkerit</c:v>
                </c:pt>
                <c:pt idx="7">
                  <c:v>KOKKU VÄLJASPOOL INTERNETTI</c:v>
                </c:pt>
                <c:pt idx="8">
                  <c:v>Osalenud loteriides</c:v>
                </c:pt>
                <c:pt idx="9">
                  <c:v>Mänginud mänguautomaatidel väljaspool kasiinot</c:v>
                </c:pt>
                <c:pt idx="10">
                  <c:v>Mänginud kasiinos mänguautomaatidel </c:v>
                </c:pt>
                <c:pt idx="11">
                  <c:v>Mänginud muid mänge raha peale </c:v>
                </c:pt>
                <c:pt idx="12">
                  <c:v>Mänginud kasiinos mängulaudadel </c:v>
                </c:pt>
                <c:pt idx="13">
                  <c:v>Osalenud kihlvedudes või spordiennustuses </c:v>
                </c:pt>
                <c:pt idx="14">
                  <c:v>Mänginud kasiinos pokkerit </c:v>
                </c:pt>
              </c:strCache>
            </c:strRef>
          </c:cat>
          <c:val>
            <c:numRef>
              <c:f>Sheet1!$B$2:$B$16</c:f>
              <c:numCache>
                <c:formatCode>General</c:formatCode>
                <c:ptCount val="15"/>
                <c:pt idx="0">
                  <c:v>66</c:v>
                </c:pt>
                <c:pt idx="1">
                  <c:v>55</c:v>
                </c:pt>
                <c:pt idx="2">
                  <c:v>13</c:v>
                </c:pt>
                <c:pt idx="3">
                  <c:v>13</c:v>
                </c:pt>
                <c:pt idx="4">
                  <c:v>10</c:v>
                </c:pt>
                <c:pt idx="5">
                  <c:v>11</c:v>
                </c:pt>
                <c:pt idx="7">
                  <c:v>88</c:v>
                </c:pt>
                <c:pt idx="8">
                  <c:v>80</c:v>
                </c:pt>
                <c:pt idx="9">
                  <c:v>28</c:v>
                </c:pt>
                <c:pt idx="10">
                  <c:v>21</c:v>
                </c:pt>
                <c:pt idx="11">
                  <c:v>18</c:v>
                </c:pt>
                <c:pt idx="12">
                  <c:v>11</c:v>
                </c:pt>
                <c:pt idx="13">
                  <c:v>7</c:v>
                </c:pt>
                <c:pt idx="14">
                  <c:v>5</c:v>
                </c:pt>
              </c:numCache>
            </c:numRef>
          </c:val>
          <c:extLst>
            <c:ext xmlns:c16="http://schemas.microsoft.com/office/drawing/2014/chart" uri="{C3380CC4-5D6E-409C-BE32-E72D297353CC}">
              <c16:uniqueId val="{00000004-2D13-4F5C-8C8F-53669AD8C644}"/>
            </c:ext>
          </c:extLst>
        </c:ser>
        <c:dLbls>
          <c:dLblPos val="outEnd"/>
          <c:showLegendKey val="0"/>
          <c:showVal val="1"/>
          <c:showCatName val="0"/>
          <c:showSerName val="0"/>
          <c:showPercent val="0"/>
          <c:showBubbleSize val="0"/>
        </c:dLbls>
        <c:gapWidth val="5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4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400">
          <a:solidFill>
            <a:schemeClr val="tx1"/>
          </a:solidFill>
        </a:defRPr>
      </a:pPr>
      <a:endParaRPr lang="et-EE"/>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91447944006993E-2"/>
          <c:y val="2.5629868473247813E-2"/>
          <c:w val="0.57709044181977254"/>
          <c:h val="0.94828225125752363"/>
        </c:manualLayout>
      </c:layout>
      <c:barChart>
        <c:barDir val="bar"/>
        <c:grouping val="clustered"/>
        <c:varyColors val="0"/>
        <c:ser>
          <c:idx val="0"/>
          <c:order val="0"/>
          <c:tx>
            <c:strRef>
              <c:f>Sheet1!$B$1</c:f>
              <c:strCache>
                <c:ptCount val="1"/>
                <c:pt idx="0">
                  <c:v>2019</c:v>
                </c:pt>
              </c:strCache>
            </c:strRef>
          </c:tx>
          <c:spPr>
            <a:solidFill>
              <a:srgbClr val="802AB7"/>
            </a:solidFill>
            <a:ln w="6350">
              <a:noFill/>
            </a:ln>
          </c:spPr>
          <c:invertIfNegative val="0"/>
          <c:dPt>
            <c:idx val="0"/>
            <c:invertIfNegative val="0"/>
            <c:bubble3D val="0"/>
            <c:extLst>
              <c:ext xmlns:c16="http://schemas.microsoft.com/office/drawing/2014/chart" uri="{C3380CC4-5D6E-409C-BE32-E72D297353CC}">
                <c16:uniqueId val="{00000000-C0EF-48C8-AD24-E5540758A2C0}"/>
              </c:ext>
            </c:extLst>
          </c:dPt>
          <c:dPt>
            <c:idx val="1"/>
            <c:invertIfNegative val="0"/>
            <c:bubble3D val="0"/>
            <c:extLst>
              <c:ext xmlns:c16="http://schemas.microsoft.com/office/drawing/2014/chart" uri="{C3380CC4-5D6E-409C-BE32-E72D297353CC}">
                <c16:uniqueId val="{00000001-C0EF-48C8-AD24-E5540758A2C0}"/>
              </c:ext>
            </c:extLst>
          </c:dPt>
          <c:dPt>
            <c:idx val="2"/>
            <c:invertIfNegative val="0"/>
            <c:bubble3D val="0"/>
            <c:extLst>
              <c:ext xmlns:c16="http://schemas.microsoft.com/office/drawing/2014/chart" uri="{C3380CC4-5D6E-409C-BE32-E72D297353CC}">
                <c16:uniqueId val="{00000002-C0EF-48C8-AD24-E5540758A2C0}"/>
              </c:ext>
            </c:extLst>
          </c:dPt>
          <c:dPt>
            <c:idx val="3"/>
            <c:invertIfNegative val="0"/>
            <c:bubble3D val="0"/>
            <c:extLst>
              <c:ext xmlns:c16="http://schemas.microsoft.com/office/drawing/2014/chart" uri="{C3380CC4-5D6E-409C-BE32-E72D297353CC}">
                <c16:uniqueId val="{00000003-C0EF-48C8-AD24-E5540758A2C0}"/>
              </c:ext>
            </c:extLst>
          </c:dPt>
          <c:dLbls>
            <c:numFmt formatCode="0\%" sourceLinked="0"/>
            <c:spPr>
              <a:noFill/>
              <a:ln>
                <a:noFill/>
              </a:ln>
              <a:effectLst/>
            </c:spPr>
            <c:txPr>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KOKKU INTERNETIS</c:v>
                </c:pt>
                <c:pt idx="1">
                  <c:v>Osalenud loteriides </c:v>
                </c:pt>
                <c:pt idx="2">
                  <c:v>Mänginud kasiinomänge </c:v>
                </c:pt>
                <c:pt idx="3">
                  <c:v>Osalenud kihlvedudes või spordiennustustes </c:v>
                </c:pt>
                <c:pt idx="4">
                  <c:v>Mänginud muid mänge raha peale </c:v>
                </c:pt>
                <c:pt idx="5">
                  <c:v>Mänginud pokkerit</c:v>
                </c:pt>
                <c:pt idx="7">
                  <c:v>KOKKU VÄLJASPOOL INTERNETTI</c:v>
                </c:pt>
                <c:pt idx="8">
                  <c:v>Osalenud loteriides</c:v>
                </c:pt>
                <c:pt idx="9">
                  <c:v>Mänginud mänguautomaatidel väljaspool kasiinot</c:v>
                </c:pt>
                <c:pt idx="10">
                  <c:v>Mänginud kasiinos mänguautomaatidel </c:v>
                </c:pt>
                <c:pt idx="11">
                  <c:v>Mänginud muid mänge raha peale </c:v>
                </c:pt>
                <c:pt idx="12">
                  <c:v>Mänginud kasiinos mängulaudadel </c:v>
                </c:pt>
                <c:pt idx="13">
                  <c:v>Osalenud kihlvedudes või spordiennustuses </c:v>
                </c:pt>
                <c:pt idx="14">
                  <c:v>Mänginud kasiinos pokkerit </c:v>
                </c:pt>
              </c:strCache>
            </c:strRef>
          </c:cat>
          <c:val>
            <c:numRef>
              <c:f>Sheet1!$B$2:$B$16</c:f>
              <c:numCache>
                <c:formatCode>0</c:formatCode>
                <c:ptCount val="15"/>
                <c:pt idx="0">
                  <c:v>58.97</c:v>
                </c:pt>
                <c:pt idx="1">
                  <c:v>50</c:v>
                </c:pt>
                <c:pt idx="2">
                  <c:v>5.66</c:v>
                </c:pt>
                <c:pt idx="3">
                  <c:v>8.5</c:v>
                </c:pt>
                <c:pt idx="4">
                  <c:v>6.13</c:v>
                </c:pt>
                <c:pt idx="5">
                  <c:v>4.99</c:v>
                </c:pt>
                <c:pt idx="7">
                  <c:v>82.71</c:v>
                </c:pt>
                <c:pt idx="8">
                  <c:v>73.39</c:v>
                </c:pt>
                <c:pt idx="9">
                  <c:v>6.99</c:v>
                </c:pt>
                <c:pt idx="10">
                  <c:v>5.0199999999999996</c:v>
                </c:pt>
                <c:pt idx="11">
                  <c:v>13.75</c:v>
                </c:pt>
                <c:pt idx="12">
                  <c:v>2.79</c:v>
                </c:pt>
                <c:pt idx="13">
                  <c:v>3.95</c:v>
                </c:pt>
                <c:pt idx="14">
                  <c:v>1.41</c:v>
                </c:pt>
              </c:numCache>
            </c:numRef>
          </c:val>
          <c:extLst>
            <c:ext xmlns:c16="http://schemas.microsoft.com/office/drawing/2014/chart" uri="{C3380CC4-5D6E-409C-BE32-E72D297353CC}">
              <c16:uniqueId val="{00000004-C0EF-48C8-AD24-E5540758A2C0}"/>
            </c:ext>
          </c:extLst>
        </c:ser>
        <c:dLbls>
          <c:dLblPos val="outEnd"/>
          <c:showLegendKey val="0"/>
          <c:showVal val="1"/>
          <c:showCatName val="0"/>
          <c:showSerName val="0"/>
          <c:showPercent val="0"/>
          <c:showBubbleSize val="0"/>
        </c:dLbls>
        <c:gapWidth val="5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40"/>
          <c:min val="0"/>
        </c:scaling>
        <c:delete val="0"/>
        <c:axPos val="t"/>
        <c:numFmt formatCode="0"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400">
          <a:solidFill>
            <a:schemeClr val="tx1"/>
          </a:solidFill>
        </a:defRPr>
      </a:pPr>
      <a:endParaRPr lang="et-EE"/>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91447944006993E-2"/>
          <c:y val="2.5629868473247813E-2"/>
          <c:w val="0.57709044181977254"/>
          <c:h val="0.94828225125752363"/>
        </c:manualLayout>
      </c:layout>
      <c:barChart>
        <c:barDir val="bar"/>
        <c:grouping val="clustered"/>
        <c:varyColors val="0"/>
        <c:ser>
          <c:idx val="0"/>
          <c:order val="0"/>
          <c:tx>
            <c:strRef>
              <c:f>Sheet1!$B$1</c:f>
              <c:strCache>
                <c:ptCount val="1"/>
                <c:pt idx="0">
                  <c:v>2017</c:v>
                </c:pt>
              </c:strCache>
            </c:strRef>
          </c:tx>
          <c:spPr>
            <a:solidFill>
              <a:srgbClr val="802AB7"/>
            </a:solidFill>
            <a:ln w="6350">
              <a:noFill/>
            </a:ln>
          </c:spPr>
          <c:invertIfNegative val="0"/>
          <c:dPt>
            <c:idx val="0"/>
            <c:invertIfNegative val="0"/>
            <c:bubble3D val="0"/>
            <c:extLst>
              <c:ext xmlns:c16="http://schemas.microsoft.com/office/drawing/2014/chart" uri="{C3380CC4-5D6E-409C-BE32-E72D297353CC}">
                <c16:uniqueId val="{00000000-5A07-4CBC-8646-837C699D4BC2}"/>
              </c:ext>
            </c:extLst>
          </c:dPt>
          <c:dPt>
            <c:idx val="1"/>
            <c:invertIfNegative val="0"/>
            <c:bubble3D val="0"/>
            <c:extLst>
              <c:ext xmlns:c16="http://schemas.microsoft.com/office/drawing/2014/chart" uri="{C3380CC4-5D6E-409C-BE32-E72D297353CC}">
                <c16:uniqueId val="{00000001-5A07-4CBC-8646-837C699D4BC2}"/>
              </c:ext>
            </c:extLst>
          </c:dPt>
          <c:dPt>
            <c:idx val="2"/>
            <c:invertIfNegative val="0"/>
            <c:bubble3D val="0"/>
            <c:extLst>
              <c:ext xmlns:c16="http://schemas.microsoft.com/office/drawing/2014/chart" uri="{C3380CC4-5D6E-409C-BE32-E72D297353CC}">
                <c16:uniqueId val="{00000002-5A07-4CBC-8646-837C699D4BC2}"/>
              </c:ext>
            </c:extLst>
          </c:dPt>
          <c:dPt>
            <c:idx val="3"/>
            <c:invertIfNegative val="0"/>
            <c:bubble3D val="0"/>
            <c:extLst>
              <c:ext xmlns:c16="http://schemas.microsoft.com/office/drawing/2014/chart" uri="{C3380CC4-5D6E-409C-BE32-E72D297353CC}">
                <c16:uniqueId val="{00000003-5A07-4CBC-8646-837C699D4BC2}"/>
              </c:ext>
            </c:extLst>
          </c:dPt>
          <c:dLbls>
            <c:numFmt formatCode="0\%" sourceLinked="0"/>
            <c:spPr>
              <a:noFill/>
              <a:ln>
                <a:noFill/>
              </a:ln>
              <a:effectLst/>
            </c:spPr>
            <c:txPr>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KOKKU INTERNETIS</c:v>
                </c:pt>
                <c:pt idx="1">
                  <c:v>Osalenud loteriides </c:v>
                </c:pt>
                <c:pt idx="2">
                  <c:v>Mänginud kasiinomänge </c:v>
                </c:pt>
                <c:pt idx="3">
                  <c:v>Osalenud kihlvedudes või spordiennustustes </c:v>
                </c:pt>
                <c:pt idx="4">
                  <c:v>Mänginud muid mänge raha peale </c:v>
                </c:pt>
                <c:pt idx="5">
                  <c:v>Mänginud pokkerit</c:v>
                </c:pt>
                <c:pt idx="7">
                  <c:v>KOKKU VÄLJASPOOL INTERNETTI</c:v>
                </c:pt>
                <c:pt idx="8">
                  <c:v>Osalenud loteriides</c:v>
                </c:pt>
                <c:pt idx="9">
                  <c:v>Mänginud mänguautomaatidel väljaspool kasiinot</c:v>
                </c:pt>
                <c:pt idx="10">
                  <c:v>Mänginud kasiinos mänguautomaatidel </c:v>
                </c:pt>
                <c:pt idx="11">
                  <c:v>Mänginud muid mänge raha peale </c:v>
                </c:pt>
                <c:pt idx="12">
                  <c:v>Mänginud kasiinos mängulaudadel </c:v>
                </c:pt>
                <c:pt idx="13">
                  <c:v>Osalenud kihlvedudes või spordiennustuses </c:v>
                </c:pt>
                <c:pt idx="14">
                  <c:v>Mänginud kasiinos pokkerit </c:v>
                </c:pt>
              </c:strCache>
            </c:strRef>
          </c:cat>
          <c:val>
            <c:numRef>
              <c:f>Sheet1!$B$2:$B$16</c:f>
              <c:numCache>
                <c:formatCode>General</c:formatCode>
                <c:ptCount val="15"/>
                <c:pt idx="0">
                  <c:v>65</c:v>
                </c:pt>
                <c:pt idx="1">
                  <c:v>62</c:v>
                </c:pt>
                <c:pt idx="2">
                  <c:v>5</c:v>
                </c:pt>
                <c:pt idx="3">
                  <c:v>9</c:v>
                </c:pt>
                <c:pt idx="4">
                  <c:v>5</c:v>
                </c:pt>
                <c:pt idx="5">
                  <c:v>6</c:v>
                </c:pt>
                <c:pt idx="7">
                  <c:v>95</c:v>
                </c:pt>
                <c:pt idx="8">
                  <c:v>93</c:v>
                </c:pt>
                <c:pt idx="9">
                  <c:v>23</c:v>
                </c:pt>
                <c:pt idx="10">
                  <c:v>15</c:v>
                </c:pt>
                <c:pt idx="11">
                  <c:v>8</c:v>
                </c:pt>
                <c:pt idx="12">
                  <c:v>7</c:v>
                </c:pt>
                <c:pt idx="13">
                  <c:v>5</c:v>
                </c:pt>
                <c:pt idx="14">
                  <c:v>3</c:v>
                </c:pt>
              </c:numCache>
            </c:numRef>
          </c:val>
          <c:extLst>
            <c:ext xmlns:c16="http://schemas.microsoft.com/office/drawing/2014/chart" uri="{C3380CC4-5D6E-409C-BE32-E72D297353CC}">
              <c16:uniqueId val="{00000004-5A07-4CBC-8646-837C699D4BC2}"/>
            </c:ext>
          </c:extLst>
        </c:ser>
        <c:dLbls>
          <c:dLblPos val="outEnd"/>
          <c:showLegendKey val="0"/>
          <c:showVal val="1"/>
          <c:showCatName val="0"/>
          <c:showSerName val="0"/>
          <c:showPercent val="0"/>
          <c:showBubbleSize val="0"/>
        </c:dLbls>
        <c:gapWidth val="5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4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400">
          <a:solidFill>
            <a:schemeClr val="tx1"/>
          </a:solidFill>
        </a:defRPr>
      </a:pPr>
      <a:endParaRPr lang="et-EE"/>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91447944006993E-2"/>
          <c:y val="2.5629868473247813E-2"/>
          <c:w val="0.57709044181977254"/>
          <c:h val="0.94828225125752363"/>
        </c:manualLayout>
      </c:layout>
      <c:barChart>
        <c:barDir val="bar"/>
        <c:grouping val="clustered"/>
        <c:varyColors val="0"/>
        <c:ser>
          <c:idx val="0"/>
          <c:order val="0"/>
          <c:tx>
            <c:strRef>
              <c:f>Sheet1!$B$1</c:f>
              <c:strCache>
                <c:ptCount val="1"/>
                <c:pt idx="0">
                  <c:v>2023</c:v>
                </c:pt>
              </c:strCache>
            </c:strRef>
          </c:tx>
          <c:spPr>
            <a:solidFill>
              <a:srgbClr val="601F89"/>
            </a:solidFill>
            <a:ln w="6350">
              <a:noFill/>
            </a:ln>
          </c:spPr>
          <c:invertIfNegative val="0"/>
          <c:dPt>
            <c:idx val="0"/>
            <c:invertIfNegative val="0"/>
            <c:bubble3D val="0"/>
            <c:extLst>
              <c:ext xmlns:c16="http://schemas.microsoft.com/office/drawing/2014/chart" uri="{C3380CC4-5D6E-409C-BE32-E72D297353CC}">
                <c16:uniqueId val="{00000000-75F5-442C-BCDB-D20CD75D9C33}"/>
              </c:ext>
            </c:extLst>
          </c:dPt>
          <c:dPt>
            <c:idx val="1"/>
            <c:invertIfNegative val="0"/>
            <c:bubble3D val="0"/>
            <c:extLst>
              <c:ext xmlns:c16="http://schemas.microsoft.com/office/drawing/2014/chart" uri="{C3380CC4-5D6E-409C-BE32-E72D297353CC}">
                <c16:uniqueId val="{00000001-75F5-442C-BCDB-D20CD75D9C33}"/>
              </c:ext>
            </c:extLst>
          </c:dPt>
          <c:dPt>
            <c:idx val="2"/>
            <c:invertIfNegative val="0"/>
            <c:bubble3D val="0"/>
            <c:extLst>
              <c:ext xmlns:c16="http://schemas.microsoft.com/office/drawing/2014/chart" uri="{C3380CC4-5D6E-409C-BE32-E72D297353CC}">
                <c16:uniqueId val="{00000002-75F5-442C-BCDB-D20CD75D9C33}"/>
              </c:ext>
            </c:extLst>
          </c:dPt>
          <c:dPt>
            <c:idx val="3"/>
            <c:invertIfNegative val="0"/>
            <c:bubble3D val="0"/>
            <c:extLst>
              <c:ext xmlns:c16="http://schemas.microsoft.com/office/drawing/2014/chart" uri="{C3380CC4-5D6E-409C-BE32-E72D297353CC}">
                <c16:uniqueId val="{00000003-75F5-442C-BCDB-D20CD75D9C33}"/>
              </c:ext>
            </c:extLst>
          </c:dPt>
          <c:dLbls>
            <c:numFmt formatCode="0\%" sourceLinked="0"/>
            <c:spPr>
              <a:noFill/>
              <a:ln>
                <a:noFill/>
              </a:ln>
              <a:effectLst/>
            </c:spPr>
            <c:txPr>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KOKKU INTERNETIS</c:v>
                </c:pt>
                <c:pt idx="1">
                  <c:v>Osalenud loteriides </c:v>
                </c:pt>
                <c:pt idx="2">
                  <c:v>Mänginud kasiinomänge </c:v>
                </c:pt>
                <c:pt idx="3">
                  <c:v>Osalenud kihlvedudes või spordiennustustes </c:v>
                </c:pt>
                <c:pt idx="4">
                  <c:v>Mänginud muid mänge raha peale </c:v>
                </c:pt>
                <c:pt idx="5">
                  <c:v>Mänginud pokkerit</c:v>
                </c:pt>
                <c:pt idx="7">
                  <c:v>KOKKU VÄLJASPOOL INTERNETTI</c:v>
                </c:pt>
                <c:pt idx="8">
                  <c:v>Osalenud loteriides</c:v>
                </c:pt>
                <c:pt idx="9">
                  <c:v>Mänginud mänguautomaatidel väljaspool kasiinot</c:v>
                </c:pt>
                <c:pt idx="10">
                  <c:v>Mänginud kasiinos mänguautomaatidel </c:v>
                </c:pt>
                <c:pt idx="11">
                  <c:v>Mänginud muid mänge raha peale </c:v>
                </c:pt>
                <c:pt idx="12">
                  <c:v>Mänginud kasiinos mängulaudadel </c:v>
                </c:pt>
                <c:pt idx="13">
                  <c:v>Osalenud kihlvedudes või spordiennustuses </c:v>
                </c:pt>
                <c:pt idx="14">
                  <c:v>Mänginud kasiinos pokkerit </c:v>
                </c:pt>
              </c:strCache>
            </c:strRef>
          </c:cat>
          <c:val>
            <c:numRef>
              <c:f>Sheet1!$B$2:$B$16</c:f>
              <c:numCache>
                <c:formatCode>General</c:formatCode>
                <c:ptCount val="15"/>
                <c:pt idx="0">
                  <c:v>68</c:v>
                </c:pt>
                <c:pt idx="1">
                  <c:v>60</c:v>
                </c:pt>
                <c:pt idx="2">
                  <c:v>14</c:v>
                </c:pt>
                <c:pt idx="3">
                  <c:v>12</c:v>
                </c:pt>
                <c:pt idx="4">
                  <c:v>10</c:v>
                </c:pt>
                <c:pt idx="5">
                  <c:v>8</c:v>
                </c:pt>
                <c:pt idx="7">
                  <c:v>89</c:v>
                </c:pt>
                <c:pt idx="8">
                  <c:v>81</c:v>
                </c:pt>
                <c:pt idx="9">
                  <c:v>25</c:v>
                </c:pt>
                <c:pt idx="10">
                  <c:v>21</c:v>
                </c:pt>
                <c:pt idx="11">
                  <c:v>15</c:v>
                </c:pt>
                <c:pt idx="12">
                  <c:v>11</c:v>
                </c:pt>
                <c:pt idx="13">
                  <c:v>6</c:v>
                </c:pt>
                <c:pt idx="14">
                  <c:v>4</c:v>
                </c:pt>
              </c:numCache>
            </c:numRef>
          </c:val>
          <c:extLst>
            <c:ext xmlns:c16="http://schemas.microsoft.com/office/drawing/2014/chart" uri="{C3380CC4-5D6E-409C-BE32-E72D297353CC}">
              <c16:uniqueId val="{00000004-75F5-442C-BCDB-D20CD75D9C33}"/>
            </c:ext>
          </c:extLst>
        </c:ser>
        <c:dLbls>
          <c:dLblPos val="outEnd"/>
          <c:showLegendKey val="0"/>
          <c:showVal val="1"/>
          <c:showCatName val="0"/>
          <c:showSerName val="0"/>
          <c:showPercent val="0"/>
          <c:showBubbleSize val="0"/>
        </c:dLbls>
        <c:gapWidth val="5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4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400">
          <a:solidFill>
            <a:schemeClr val="tx1"/>
          </a:solidFill>
        </a:defRPr>
      </a:pPr>
      <a:endParaRPr lang="et-EE"/>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00347915967372"/>
          <c:y val="0.16090412328573839"/>
          <c:w val="0.57077106096694197"/>
          <c:h val="0.72595193550336001"/>
        </c:manualLayout>
      </c:layout>
      <c:doughnutChart>
        <c:varyColors val="1"/>
        <c:ser>
          <c:idx val="0"/>
          <c:order val="0"/>
          <c:tx>
            <c:strRef>
              <c:f>Sheet1!$B$1</c:f>
              <c:strCache>
                <c:ptCount val="1"/>
                <c:pt idx="0">
                  <c:v>Sales</c:v>
                </c:pt>
              </c:strCache>
            </c:strRef>
          </c:tx>
          <c:spPr>
            <a:solidFill>
              <a:schemeClr val="bg2"/>
            </a:solidFill>
            <a:ln w="38100">
              <a:noFill/>
            </a:ln>
          </c:spPr>
          <c:dPt>
            <c:idx val="0"/>
            <c:bubble3D val="0"/>
            <c:spPr>
              <a:solidFill>
                <a:srgbClr val="802AB7">
                  <a:lumMod val="75000"/>
                </a:srgbClr>
              </a:solidFill>
              <a:ln w="38100">
                <a:noFill/>
              </a:ln>
            </c:spPr>
            <c:extLst>
              <c:ext xmlns:c16="http://schemas.microsoft.com/office/drawing/2014/chart" uri="{C3380CC4-5D6E-409C-BE32-E72D297353CC}">
                <c16:uniqueId val="{00000001-5A80-49D6-AFBE-374037B2C60D}"/>
              </c:ext>
            </c:extLst>
          </c:dPt>
          <c:dPt>
            <c:idx val="1"/>
            <c:bubble3D val="0"/>
            <c:spPr>
              <a:solidFill>
                <a:srgbClr val="CBCBCB"/>
              </a:solidFill>
              <a:ln w="38100">
                <a:noFill/>
              </a:ln>
            </c:spPr>
            <c:extLst>
              <c:ext xmlns:c16="http://schemas.microsoft.com/office/drawing/2014/chart" uri="{C3380CC4-5D6E-409C-BE32-E72D297353CC}">
                <c16:uniqueId val="{00000003-5A80-49D6-AFBE-374037B2C60D}"/>
              </c:ext>
            </c:extLst>
          </c:dPt>
          <c:dLbls>
            <c:delete val="1"/>
          </c:dLbls>
          <c:cat>
            <c:strRef>
              <c:f>Sheet1!$A$2:$A$3</c:f>
              <c:strCache>
                <c:ptCount val="2"/>
                <c:pt idx="0">
                  <c:v>1st Qtr</c:v>
                </c:pt>
                <c:pt idx="1">
                  <c:v>2nd Qtr</c:v>
                </c:pt>
              </c:strCache>
            </c:strRef>
          </c:cat>
          <c:val>
            <c:numRef>
              <c:f>Sheet1!$B$2:$B$3</c:f>
              <c:numCache>
                <c:formatCode>General</c:formatCode>
                <c:ptCount val="2"/>
                <c:pt idx="0">
                  <c:v>35</c:v>
                </c:pt>
                <c:pt idx="1">
                  <c:v>65</c:v>
                </c:pt>
              </c:numCache>
            </c:numRef>
          </c:val>
          <c:extLst>
            <c:ext xmlns:c16="http://schemas.microsoft.com/office/drawing/2014/chart" uri="{C3380CC4-5D6E-409C-BE32-E72D297353CC}">
              <c16:uniqueId val="{00000004-5A80-49D6-AFBE-374037B2C60D}"/>
            </c:ext>
          </c:extLst>
        </c:ser>
        <c:dLbls>
          <c:showLegendKey val="0"/>
          <c:showVal val="1"/>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et-EE"/>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91447944006993E-2"/>
          <c:y val="2.5629868473247813E-2"/>
          <c:w val="0.57709044181977254"/>
          <c:h val="0.94828225125752363"/>
        </c:manualLayout>
      </c:layout>
      <c:barChart>
        <c:barDir val="bar"/>
        <c:grouping val="clustered"/>
        <c:varyColors val="0"/>
        <c:ser>
          <c:idx val="0"/>
          <c:order val="0"/>
          <c:tx>
            <c:strRef>
              <c:f>Sheet1!$B$1</c:f>
              <c:strCache>
                <c:ptCount val="1"/>
                <c:pt idx="0">
                  <c:v>2021</c:v>
                </c:pt>
              </c:strCache>
            </c:strRef>
          </c:tx>
          <c:spPr>
            <a:solidFill>
              <a:srgbClr val="802AB7"/>
            </a:solidFill>
            <a:ln w="6350">
              <a:noFill/>
            </a:ln>
          </c:spPr>
          <c:invertIfNegative val="0"/>
          <c:dPt>
            <c:idx val="0"/>
            <c:invertIfNegative val="0"/>
            <c:bubble3D val="0"/>
            <c:extLst>
              <c:ext xmlns:c16="http://schemas.microsoft.com/office/drawing/2014/chart" uri="{C3380CC4-5D6E-409C-BE32-E72D297353CC}">
                <c16:uniqueId val="{00000000-E012-4C85-BC8F-C07B82E24BE9}"/>
              </c:ext>
            </c:extLst>
          </c:dPt>
          <c:dPt>
            <c:idx val="1"/>
            <c:invertIfNegative val="0"/>
            <c:bubble3D val="0"/>
            <c:extLst>
              <c:ext xmlns:c16="http://schemas.microsoft.com/office/drawing/2014/chart" uri="{C3380CC4-5D6E-409C-BE32-E72D297353CC}">
                <c16:uniqueId val="{00000001-E012-4C85-BC8F-C07B82E24BE9}"/>
              </c:ext>
            </c:extLst>
          </c:dPt>
          <c:dPt>
            <c:idx val="2"/>
            <c:invertIfNegative val="0"/>
            <c:bubble3D val="0"/>
            <c:extLst>
              <c:ext xmlns:c16="http://schemas.microsoft.com/office/drawing/2014/chart" uri="{C3380CC4-5D6E-409C-BE32-E72D297353CC}">
                <c16:uniqueId val="{00000002-E012-4C85-BC8F-C07B82E24BE9}"/>
              </c:ext>
            </c:extLst>
          </c:dPt>
          <c:dPt>
            <c:idx val="3"/>
            <c:invertIfNegative val="0"/>
            <c:bubble3D val="0"/>
            <c:extLst>
              <c:ext xmlns:c16="http://schemas.microsoft.com/office/drawing/2014/chart" uri="{C3380CC4-5D6E-409C-BE32-E72D297353CC}">
                <c16:uniqueId val="{00000003-E012-4C85-BC8F-C07B82E24BE9}"/>
              </c:ext>
            </c:extLst>
          </c:dPt>
          <c:dLbls>
            <c:numFmt formatCode="0\%" sourceLinked="0"/>
            <c:spPr>
              <a:noFill/>
              <a:ln>
                <a:noFill/>
              </a:ln>
              <a:effectLst/>
            </c:spPr>
            <c:txPr>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KOKKU INTERNETIS</c:v>
                </c:pt>
                <c:pt idx="1">
                  <c:v>Osalenud loteriides </c:v>
                </c:pt>
                <c:pt idx="2">
                  <c:v>Mänginud kasiinomänge </c:v>
                </c:pt>
                <c:pt idx="3">
                  <c:v>Osalenud kihlvedudes või spordiennustustes </c:v>
                </c:pt>
                <c:pt idx="4">
                  <c:v>Mänginud muid mänge raha peale </c:v>
                </c:pt>
                <c:pt idx="5">
                  <c:v>Mänginud pokkerit</c:v>
                </c:pt>
                <c:pt idx="7">
                  <c:v>KOKKU VÄLJASPOOL INTERNETTI</c:v>
                </c:pt>
                <c:pt idx="8">
                  <c:v>Osalenud loteriides</c:v>
                </c:pt>
                <c:pt idx="9">
                  <c:v>Mänginud mänguautomaatidel väljaspool kasiinot</c:v>
                </c:pt>
                <c:pt idx="10">
                  <c:v>Mänginud kasiinos mänguautomaatidel </c:v>
                </c:pt>
                <c:pt idx="11">
                  <c:v>Mänginud muid mänge raha peale </c:v>
                </c:pt>
                <c:pt idx="12">
                  <c:v>Mänginud kasiinos mängulaudadel </c:v>
                </c:pt>
                <c:pt idx="13">
                  <c:v>Osalenud kihlvedudes või spordiennustuses </c:v>
                </c:pt>
                <c:pt idx="14">
                  <c:v>Mänginud kasiinos pokkerit </c:v>
                </c:pt>
              </c:strCache>
            </c:strRef>
          </c:cat>
          <c:val>
            <c:numRef>
              <c:f>Sheet1!$B$2:$B$16</c:f>
              <c:numCache>
                <c:formatCode>General</c:formatCode>
                <c:ptCount val="15"/>
                <c:pt idx="0">
                  <c:v>81</c:v>
                </c:pt>
                <c:pt idx="1">
                  <c:v>67</c:v>
                </c:pt>
                <c:pt idx="2">
                  <c:v>39</c:v>
                </c:pt>
                <c:pt idx="3">
                  <c:v>35</c:v>
                </c:pt>
                <c:pt idx="4">
                  <c:v>24</c:v>
                </c:pt>
                <c:pt idx="5">
                  <c:v>24</c:v>
                </c:pt>
                <c:pt idx="7">
                  <c:v>94</c:v>
                </c:pt>
                <c:pt idx="8">
                  <c:v>84</c:v>
                </c:pt>
                <c:pt idx="9">
                  <c:v>43</c:v>
                </c:pt>
                <c:pt idx="10">
                  <c:v>34</c:v>
                </c:pt>
                <c:pt idx="11">
                  <c:v>27</c:v>
                </c:pt>
                <c:pt idx="12">
                  <c:v>22</c:v>
                </c:pt>
                <c:pt idx="13">
                  <c:v>17</c:v>
                </c:pt>
                <c:pt idx="14">
                  <c:v>11</c:v>
                </c:pt>
              </c:numCache>
            </c:numRef>
          </c:val>
          <c:extLst>
            <c:ext xmlns:c16="http://schemas.microsoft.com/office/drawing/2014/chart" uri="{C3380CC4-5D6E-409C-BE32-E72D297353CC}">
              <c16:uniqueId val="{00000004-E012-4C85-BC8F-C07B82E24BE9}"/>
            </c:ext>
          </c:extLst>
        </c:ser>
        <c:dLbls>
          <c:dLblPos val="outEnd"/>
          <c:showLegendKey val="0"/>
          <c:showVal val="1"/>
          <c:showCatName val="0"/>
          <c:showSerName val="0"/>
          <c:showPercent val="0"/>
          <c:showBubbleSize val="0"/>
        </c:dLbls>
        <c:gapWidth val="5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4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400">
          <a:solidFill>
            <a:schemeClr val="tx1"/>
          </a:solidFill>
        </a:defRPr>
      </a:pPr>
      <a:endParaRPr lang="et-EE"/>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91447944006993E-2"/>
          <c:y val="2.5629868473247813E-2"/>
          <c:w val="0.57709044181977254"/>
          <c:h val="0.94828225125752363"/>
        </c:manualLayout>
      </c:layout>
      <c:barChart>
        <c:barDir val="bar"/>
        <c:grouping val="clustered"/>
        <c:varyColors val="0"/>
        <c:ser>
          <c:idx val="0"/>
          <c:order val="0"/>
          <c:tx>
            <c:strRef>
              <c:f>Sheet1!$B$1</c:f>
              <c:strCache>
                <c:ptCount val="1"/>
                <c:pt idx="0">
                  <c:v>2019</c:v>
                </c:pt>
              </c:strCache>
            </c:strRef>
          </c:tx>
          <c:spPr>
            <a:solidFill>
              <a:srgbClr val="802AB7"/>
            </a:solidFill>
            <a:ln w="6350">
              <a:noFill/>
            </a:ln>
          </c:spPr>
          <c:invertIfNegative val="0"/>
          <c:dPt>
            <c:idx val="0"/>
            <c:invertIfNegative val="0"/>
            <c:bubble3D val="0"/>
            <c:extLst>
              <c:ext xmlns:c16="http://schemas.microsoft.com/office/drawing/2014/chart" uri="{C3380CC4-5D6E-409C-BE32-E72D297353CC}">
                <c16:uniqueId val="{00000000-14F5-4276-9BAC-59E576348BB8}"/>
              </c:ext>
            </c:extLst>
          </c:dPt>
          <c:dPt>
            <c:idx val="1"/>
            <c:invertIfNegative val="0"/>
            <c:bubble3D val="0"/>
            <c:extLst>
              <c:ext xmlns:c16="http://schemas.microsoft.com/office/drawing/2014/chart" uri="{C3380CC4-5D6E-409C-BE32-E72D297353CC}">
                <c16:uniqueId val="{00000001-14F5-4276-9BAC-59E576348BB8}"/>
              </c:ext>
            </c:extLst>
          </c:dPt>
          <c:dPt>
            <c:idx val="2"/>
            <c:invertIfNegative val="0"/>
            <c:bubble3D val="0"/>
            <c:extLst>
              <c:ext xmlns:c16="http://schemas.microsoft.com/office/drawing/2014/chart" uri="{C3380CC4-5D6E-409C-BE32-E72D297353CC}">
                <c16:uniqueId val="{00000002-14F5-4276-9BAC-59E576348BB8}"/>
              </c:ext>
            </c:extLst>
          </c:dPt>
          <c:dPt>
            <c:idx val="3"/>
            <c:invertIfNegative val="0"/>
            <c:bubble3D val="0"/>
            <c:extLst>
              <c:ext xmlns:c16="http://schemas.microsoft.com/office/drawing/2014/chart" uri="{C3380CC4-5D6E-409C-BE32-E72D297353CC}">
                <c16:uniqueId val="{00000003-14F5-4276-9BAC-59E576348BB8}"/>
              </c:ext>
            </c:extLst>
          </c:dPt>
          <c:dLbls>
            <c:numFmt formatCode="0\%" sourceLinked="0"/>
            <c:spPr>
              <a:noFill/>
              <a:ln>
                <a:noFill/>
              </a:ln>
              <a:effectLst/>
            </c:spPr>
            <c:txPr>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KOKKU INTERNETIS</c:v>
                </c:pt>
                <c:pt idx="1">
                  <c:v>Osalenud loteriides </c:v>
                </c:pt>
                <c:pt idx="2">
                  <c:v>Mänginud kasiinomänge </c:v>
                </c:pt>
                <c:pt idx="3">
                  <c:v>Osalenud kihlvedudes või spordiennustustes </c:v>
                </c:pt>
                <c:pt idx="4">
                  <c:v>Mänginud muid mänge raha peale </c:v>
                </c:pt>
                <c:pt idx="5">
                  <c:v>Mänginud pokkerit</c:v>
                </c:pt>
                <c:pt idx="7">
                  <c:v>KOKKU VÄLJASPOOL INTERNETTI</c:v>
                </c:pt>
                <c:pt idx="8">
                  <c:v>Osalenud loteriides</c:v>
                </c:pt>
                <c:pt idx="9">
                  <c:v>Mänginud mänguautomaatidel väljaspool kasiinot</c:v>
                </c:pt>
                <c:pt idx="10">
                  <c:v>Mänginud kasiinos mänguautomaatidel </c:v>
                </c:pt>
                <c:pt idx="11">
                  <c:v>Mänginud muid mänge raha peale </c:v>
                </c:pt>
                <c:pt idx="12">
                  <c:v>Mänginud kasiinos mängulaudadel </c:v>
                </c:pt>
                <c:pt idx="13">
                  <c:v>Osalenud kihlvedudes või spordiennustuses </c:v>
                </c:pt>
                <c:pt idx="14">
                  <c:v>Mänginud kasiinos pokkerit </c:v>
                </c:pt>
              </c:strCache>
            </c:strRef>
          </c:cat>
          <c:val>
            <c:numRef>
              <c:f>Sheet1!$B$2:$B$16</c:f>
              <c:numCache>
                <c:formatCode>General</c:formatCode>
                <c:ptCount val="15"/>
                <c:pt idx="0">
                  <c:v>74</c:v>
                </c:pt>
                <c:pt idx="1">
                  <c:v>41</c:v>
                </c:pt>
                <c:pt idx="2">
                  <c:v>20</c:v>
                </c:pt>
                <c:pt idx="3">
                  <c:v>21</c:v>
                </c:pt>
                <c:pt idx="4">
                  <c:v>12</c:v>
                </c:pt>
                <c:pt idx="5">
                  <c:v>27</c:v>
                </c:pt>
                <c:pt idx="7">
                  <c:v>80</c:v>
                </c:pt>
                <c:pt idx="8">
                  <c:v>56</c:v>
                </c:pt>
                <c:pt idx="9">
                  <c:v>24</c:v>
                </c:pt>
                <c:pt idx="10">
                  <c:v>17</c:v>
                </c:pt>
                <c:pt idx="11">
                  <c:v>23</c:v>
                </c:pt>
                <c:pt idx="12">
                  <c:v>8</c:v>
                </c:pt>
                <c:pt idx="13">
                  <c:v>13</c:v>
                </c:pt>
                <c:pt idx="14">
                  <c:v>5</c:v>
                </c:pt>
              </c:numCache>
            </c:numRef>
          </c:val>
          <c:extLst>
            <c:ext xmlns:c16="http://schemas.microsoft.com/office/drawing/2014/chart" uri="{C3380CC4-5D6E-409C-BE32-E72D297353CC}">
              <c16:uniqueId val="{00000004-14F5-4276-9BAC-59E576348BB8}"/>
            </c:ext>
          </c:extLst>
        </c:ser>
        <c:dLbls>
          <c:dLblPos val="outEnd"/>
          <c:showLegendKey val="0"/>
          <c:showVal val="1"/>
          <c:showCatName val="0"/>
          <c:showSerName val="0"/>
          <c:showPercent val="0"/>
          <c:showBubbleSize val="0"/>
        </c:dLbls>
        <c:gapWidth val="5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4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400">
          <a:solidFill>
            <a:schemeClr val="tx1"/>
          </a:solidFill>
        </a:defRPr>
      </a:pPr>
      <a:endParaRPr lang="et-EE"/>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91447944006993E-2"/>
          <c:y val="2.5629868473247813E-2"/>
          <c:w val="0.57709044181977254"/>
          <c:h val="0.94828225125752363"/>
        </c:manualLayout>
      </c:layout>
      <c:barChart>
        <c:barDir val="bar"/>
        <c:grouping val="clustered"/>
        <c:varyColors val="0"/>
        <c:ser>
          <c:idx val="0"/>
          <c:order val="0"/>
          <c:tx>
            <c:strRef>
              <c:f>Sheet1!$B$1</c:f>
              <c:strCache>
                <c:ptCount val="1"/>
                <c:pt idx="0">
                  <c:v>2017</c:v>
                </c:pt>
              </c:strCache>
            </c:strRef>
          </c:tx>
          <c:spPr>
            <a:solidFill>
              <a:srgbClr val="802AB7"/>
            </a:solidFill>
            <a:ln w="6350">
              <a:noFill/>
            </a:ln>
          </c:spPr>
          <c:invertIfNegative val="0"/>
          <c:dPt>
            <c:idx val="0"/>
            <c:invertIfNegative val="0"/>
            <c:bubble3D val="0"/>
            <c:extLst>
              <c:ext xmlns:c16="http://schemas.microsoft.com/office/drawing/2014/chart" uri="{C3380CC4-5D6E-409C-BE32-E72D297353CC}">
                <c16:uniqueId val="{00000000-B5DC-403C-93D5-7EDDF01AB08B}"/>
              </c:ext>
            </c:extLst>
          </c:dPt>
          <c:dPt>
            <c:idx val="1"/>
            <c:invertIfNegative val="0"/>
            <c:bubble3D val="0"/>
            <c:extLst>
              <c:ext xmlns:c16="http://schemas.microsoft.com/office/drawing/2014/chart" uri="{C3380CC4-5D6E-409C-BE32-E72D297353CC}">
                <c16:uniqueId val="{00000001-B5DC-403C-93D5-7EDDF01AB08B}"/>
              </c:ext>
            </c:extLst>
          </c:dPt>
          <c:dPt>
            <c:idx val="2"/>
            <c:invertIfNegative val="0"/>
            <c:bubble3D val="0"/>
            <c:extLst>
              <c:ext xmlns:c16="http://schemas.microsoft.com/office/drawing/2014/chart" uri="{C3380CC4-5D6E-409C-BE32-E72D297353CC}">
                <c16:uniqueId val="{00000002-B5DC-403C-93D5-7EDDF01AB08B}"/>
              </c:ext>
            </c:extLst>
          </c:dPt>
          <c:dPt>
            <c:idx val="3"/>
            <c:invertIfNegative val="0"/>
            <c:bubble3D val="0"/>
            <c:extLst>
              <c:ext xmlns:c16="http://schemas.microsoft.com/office/drawing/2014/chart" uri="{C3380CC4-5D6E-409C-BE32-E72D297353CC}">
                <c16:uniqueId val="{00000003-B5DC-403C-93D5-7EDDF01AB08B}"/>
              </c:ext>
            </c:extLst>
          </c:dPt>
          <c:dLbls>
            <c:numFmt formatCode="0\%" sourceLinked="0"/>
            <c:spPr>
              <a:noFill/>
              <a:ln>
                <a:noFill/>
              </a:ln>
              <a:effectLst/>
            </c:spPr>
            <c:txPr>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KOKKU INTERNETIS</c:v>
                </c:pt>
                <c:pt idx="1">
                  <c:v>Osalenud loteriides </c:v>
                </c:pt>
                <c:pt idx="2">
                  <c:v>Mänginud kasiinomänge </c:v>
                </c:pt>
                <c:pt idx="3">
                  <c:v>Osalenud kihlvedudes või spordiennustustes </c:v>
                </c:pt>
                <c:pt idx="4">
                  <c:v>Mänginud muid mänge raha peale </c:v>
                </c:pt>
                <c:pt idx="5">
                  <c:v>Mänginud pokkerit</c:v>
                </c:pt>
                <c:pt idx="7">
                  <c:v>KOKKU VÄLJASPOOL INTERNETTI</c:v>
                </c:pt>
                <c:pt idx="8">
                  <c:v>Osalenud loteriides</c:v>
                </c:pt>
                <c:pt idx="9">
                  <c:v>Mänginud mänguautomaatidel väljaspool kasiinot</c:v>
                </c:pt>
                <c:pt idx="10">
                  <c:v>Mänginud kasiinos mänguautomaatidel </c:v>
                </c:pt>
                <c:pt idx="11">
                  <c:v>Mänginud muid mänge raha peale </c:v>
                </c:pt>
                <c:pt idx="12">
                  <c:v>Mänginud kasiinos mängulaudadel </c:v>
                </c:pt>
                <c:pt idx="13">
                  <c:v>Osalenud kihlvedudes või spordiennustuses </c:v>
                </c:pt>
                <c:pt idx="14">
                  <c:v>Mänginud kasiinos pokkerit </c:v>
                </c:pt>
              </c:strCache>
            </c:strRef>
          </c:cat>
          <c:val>
            <c:numRef>
              <c:f>Sheet1!$B$2:$B$16</c:f>
              <c:numCache>
                <c:formatCode>General</c:formatCode>
                <c:ptCount val="15"/>
                <c:pt idx="0">
                  <c:v>82</c:v>
                </c:pt>
                <c:pt idx="1">
                  <c:v>75</c:v>
                </c:pt>
                <c:pt idx="2">
                  <c:v>24</c:v>
                </c:pt>
                <c:pt idx="3">
                  <c:v>29</c:v>
                </c:pt>
                <c:pt idx="4">
                  <c:v>25</c:v>
                </c:pt>
                <c:pt idx="5">
                  <c:v>26</c:v>
                </c:pt>
                <c:pt idx="7">
                  <c:v>98</c:v>
                </c:pt>
                <c:pt idx="8">
                  <c:v>93</c:v>
                </c:pt>
                <c:pt idx="9">
                  <c:v>51</c:v>
                </c:pt>
                <c:pt idx="10">
                  <c:v>38</c:v>
                </c:pt>
                <c:pt idx="11">
                  <c:v>31</c:v>
                </c:pt>
                <c:pt idx="12">
                  <c:v>25</c:v>
                </c:pt>
                <c:pt idx="13">
                  <c:v>15</c:v>
                </c:pt>
                <c:pt idx="14">
                  <c:v>14</c:v>
                </c:pt>
              </c:numCache>
            </c:numRef>
          </c:val>
          <c:extLst>
            <c:ext xmlns:c16="http://schemas.microsoft.com/office/drawing/2014/chart" uri="{C3380CC4-5D6E-409C-BE32-E72D297353CC}">
              <c16:uniqueId val="{00000004-B5DC-403C-93D5-7EDDF01AB08B}"/>
            </c:ext>
          </c:extLst>
        </c:ser>
        <c:dLbls>
          <c:dLblPos val="outEnd"/>
          <c:showLegendKey val="0"/>
          <c:showVal val="1"/>
          <c:showCatName val="0"/>
          <c:showSerName val="0"/>
          <c:showPercent val="0"/>
          <c:showBubbleSize val="0"/>
        </c:dLbls>
        <c:gapWidth val="5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4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400">
          <a:solidFill>
            <a:schemeClr val="tx1"/>
          </a:solidFill>
        </a:defRPr>
      </a:pPr>
      <a:endParaRPr lang="et-EE"/>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91447944006993E-2"/>
          <c:y val="2.5629868473247813E-2"/>
          <c:w val="0.57709044181977254"/>
          <c:h val="0.94828225125752363"/>
        </c:manualLayout>
      </c:layout>
      <c:barChart>
        <c:barDir val="bar"/>
        <c:grouping val="clustered"/>
        <c:varyColors val="0"/>
        <c:ser>
          <c:idx val="0"/>
          <c:order val="0"/>
          <c:tx>
            <c:strRef>
              <c:f>Sheet1!$B$1</c:f>
              <c:strCache>
                <c:ptCount val="1"/>
                <c:pt idx="0">
                  <c:v>2023</c:v>
                </c:pt>
              </c:strCache>
            </c:strRef>
          </c:tx>
          <c:spPr>
            <a:solidFill>
              <a:srgbClr val="601F89"/>
            </a:solidFill>
            <a:ln w="6350">
              <a:noFill/>
            </a:ln>
          </c:spPr>
          <c:invertIfNegative val="0"/>
          <c:dPt>
            <c:idx val="0"/>
            <c:invertIfNegative val="0"/>
            <c:bubble3D val="0"/>
            <c:extLst>
              <c:ext xmlns:c16="http://schemas.microsoft.com/office/drawing/2014/chart" uri="{C3380CC4-5D6E-409C-BE32-E72D297353CC}">
                <c16:uniqueId val="{00000000-81CA-4418-9554-706F7ECD1AED}"/>
              </c:ext>
            </c:extLst>
          </c:dPt>
          <c:dPt>
            <c:idx val="1"/>
            <c:invertIfNegative val="0"/>
            <c:bubble3D val="0"/>
            <c:extLst>
              <c:ext xmlns:c16="http://schemas.microsoft.com/office/drawing/2014/chart" uri="{C3380CC4-5D6E-409C-BE32-E72D297353CC}">
                <c16:uniqueId val="{00000001-81CA-4418-9554-706F7ECD1AED}"/>
              </c:ext>
            </c:extLst>
          </c:dPt>
          <c:dPt>
            <c:idx val="2"/>
            <c:invertIfNegative val="0"/>
            <c:bubble3D val="0"/>
            <c:extLst>
              <c:ext xmlns:c16="http://schemas.microsoft.com/office/drawing/2014/chart" uri="{C3380CC4-5D6E-409C-BE32-E72D297353CC}">
                <c16:uniqueId val="{00000002-81CA-4418-9554-706F7ECD1AED}"/>
              </c:ext>
            </c:extLst>
          </c:dPt>
          <c:dPt>
            <c:idx val="3"/>
            <c:invertIfNegative val="0"/>
            <c:bubble3D val="0"/>
            <c:extLst>
              <c:ext xmlns:c16="http://schemas.microsoft.com/office/drawing/2014/chart" uri="{C3380CC4-5D6E-409C-BE32-E72D297353CC}">
                <c16:uniqueId val="{00000003-81CA-4418-9554-706F7ECD1AED}"/>
              </c:ext>
            </c:extLst>
          </c:dPt>
          <c:dLbls>
            <c:numFmt formatCode="0\%" sourceLinked="0"/>
            <c:spPr>
              <a:noFill/>
              <a:ln>
                <a:noFill/>
              </a:ln>
              <a:effectLst/>
            </c:spPr>
            <c:txPr>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KOKKU INTERNETIS</c:v>
                </c:pt>
                <c:pt idx="1">
                  <c:v>Osalenud loteriides </c:v>
                </c:pt>
                <c:pt idx="2">
                  <c:v>Mänginud kasiinomänge </c:v>
                </c:pt>
                <c:pt idx="3">
                  <c:v>Osalenud kihlvedudes või spordiennustustes </c:v>
                </c:pt>
                <c:pt idx="4">
                  <c:v>Mänginud muid mänge raha peale </c:v>
                </c:pt>
                <c:pt idx="5">
                  <c:v>Mänginud pokkerit</c:v>
                </c:pt>
                <c:pt idx="7">
                  <c:v>KOKKU VÄLJASPOOL INTERNETTI</c:v>
                </c:pt>
                <c:pt idx="8">
                  <c:v>Osalenud loteriides</c:v>
                </c:pt>
                <c:pt idx="9">
                  <c:v>Mänginud mänguautomaatidel väljaspool kasiinot</c:v>
                </c:pt>
                <c:pt idx="10">
                  <c:v>Mänginud kasiinos mänguautomaatidel </c:v>
                </c:pt>
                <c:pt idx="11">
                  <c:v>Mänginud muid mänge raha peale </c:v>
                </c:pt>
                <c:pt idx="12">
                  <c:v>Mänginud kasiinos mängulaudadel </c:v>
                </c:pt>
                <c:pt idx="13">
                  <c:v>Osalenud kihlvedudes või spordiennustuses </c:v>
                </c:pt>
                <c:pt idx="14">
                  <c:v>Mänginud kasiinos pokkerit </c:v>
                </c:pt>
              </c:strCache>
            </c:strRef>
          </c:cat>
          <c:val>
            <c:numRef>
              <c:f>Sheet1!$B$2:$B$16</c:f>
              <c:numCache>
                <c:formatCode>General</c:formatCode>
                <c:ptCount val="15"/>
                <c:pt idx="0">
                  <c:v>87</c:v>
                </c:pt>
                <c:pt idx="1">
                  <c:v>69</c:v>
                </c:pt>
                <c:pt idx="2">
                  <c:v>45</c:v>
                </c:pt>
                <c:pt idx="3">
                  <c:v>31</c:v>
                </c:pt>
                <c:pt idx="4">
                  <c:v>25</c:v>
                </c:pt>
                <c:pt idx="5">
                  <c:v>24</c:v>
                </c:pt>
                <c:pt idx="7">
                  <c:v>91</c:v>
                </c:pt>
                <c:pt idx="8">
                  <c:v>78</c:v>
                </c:pt>
                <c:pt idx="9">
                  <c:v>37</c:v>
                </c:pt>
                <c:pt idx="10">
                  <c:v>32</c:v>
                </c:pt>
                <c:pt idx="11">
                  <c:v>32</c:v>
                </c:pt>
                <c:pt idx="12">
                  <c:v>17</c:v>
                </c:pt>
                <c:pt idx="13">
                  <c:v>14</c:v>
                </c:pt>
                <c:pt idx="14">
                  <c:v>9</c:v>
                </c:pt>
              </c:numCache>
            </c:numRef>
          </c:val>
          <c:extLst>
            <c:ext xmlns:c16="http://schemas.microsoft.com/office/drawing/2014/chart" uri="{C3380CC4-5D6E-409C-BE32-E72D297353CC}">
              <c16:uniqueId val="{00000004-81CA-4418-9554-706F7ECD1AED}"/>
            </c:ext>
          </c:extLst>
        </c:ser>
        <c:dLbls>
          <c:dLblPos val="outEnd"/>
          <c:showLegendKey val="0"/>
          <c:showVal val="1"/>
          <c:showCatName val="0"/>
          <c:showSerName val="0"/>
          <c:showPercent val="0"/>
          <c:showBubbleSize val="0"/>
        </c:dLbls>
        <c:gapWidth val="5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4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400">
          <a:solidFill>
            <a:schemeClr val="tx1"/>
          </a:solidFill>
        </a:defRPr>
      </a:pPr>
      <a:endParaRPr lang="et-EE"/>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91447944006993E-2"/>
          <c:y val="2.5629868473247813E-2"/>
          <c:w val="0.57709044181977254"/>
          <c:h val="0.94828225125752363"/>
        </c:manualLayout>
      </c:layout>
      <c:barChart>
        <c:barDir val="bar"/>
        <c:grouping val="clustered"/>
        <c:varyColors val="0"/>
        <c:ser>
          <c:idx val="0"/>
          <c:order val="0"/>
          <c:tx>
            <c:strRef>
              <c:f>Sheet1!$B$1</c:f>
              <c:strCache>
                <c:ptCount val="1"/>
                <c:pt idx="0">
                  <c:v>2021</c:v>
                </c:pt>
              </c:strCache>
            </c:strRef>
          </c:tx>
          <c:spPr>
            <a:solidFill>
              <a:srgbClr val="802AB7"/>
            </a:solidFill>
            <a:ln w="6350">
              <a:noFill/>
            </a:ln>
          </c:spPr>
          <c:invertIfNegative val="0"/>
          <c:dPt>
            <c:idx val="0"/>
            <c:invertIfNegative val="0"/>
            <c:bubble3D val="0"/>
            <c:extLst>
              <c:ext xmlns:c16="http://schemas.microsoft.com/office/drawing/2014/chart" uri="{C3380CC4-5D6E-409C-BE32-E72D297353CC}">
                <c16:uniqueId val="{00000000-F906-4209-843B-219441DCF55F}"/>
              </c:ext>
            </c:extLst>
          </c:dPt>
          <c:dPt>
            <c:idx val="1"/>
            <c:invertIfNegative val="0"/>
            <c:bubble3D val="0"/>
            <c:extLst>
              <c:ext xmlns:c16="http://schemas.microsoft.com/office/drawing/2014/chart" uri="{C3380CC4-5D6E-409C-BE32-E72D297353CC}">
                <c16:uniqueId val="{00000001-F906-4209-843B-219441DCF55F}"/>
              </c:ext>
            </c:extLst>
          </c:dPt>
          <c:dPt>
            <c:idx val="2"/>
            <c:invertIfNegative val="0"/>
            <c:bubble3D val="0"/>
            <c:extLst>
              <c:ext xmlns:c16="http://schemas.microsoft.com/office/drawing/2014/chart" uri="{C3380CC4-5D6E-409C-BE32-E72D297353CC}">
                <c16:uniqueId val="{00000002-F906-4209-843B-219441DCF55F}"/>
              </c:ext>
            </c:extLst>
          </c:dPt>
          <c:dPt>
            <c:idx val="3"/>
            <c:invertIfNegative val="0"/>
            <c:bubble3D val="0"/>
            <c:extLst>
              <c:ext xmlns:c16="http://schemas.microsoft.com/office/drawing/2014/chart" uri="{C3380CC4-5D6E-409C-BE32-E72D297353CC}">
                <c16:uniqueId val="{00000003-F906-4209-843B-219441DCF55F}"/>
              </c:ext>
            </c:extLst>
          </c:dPt>
          <c:dLbls>
            <c:numFmt formatCode="0\%" sourceLinked="0"/>
            <c:spPr>
              <a:noFill/>
              <a:ln>
                <a:noFill/>
              </a:ln>
              <a:effectLst/>
            </c:spPr>
            <c:txPr>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KOKKU INTERNETIS</c:v>
                </c:pt>
                <c:pt idx="1">
                  <c:v>Osalenud loteriides </c:v>
                </c:pt>
                <c:pt idx="2">
                  <c:v>Mänginud kasiinomänge </c:v>
                </c:pt>
                <c:pt idx="3">
                  <c:v>Osalenud kihlvedudes või spordiennustustes </c:v>
                </c:pt>
                <c:pt idx="4">
                  <c:v>Mänginud muid mänge raha peale </c:v>
                </c:pt>
                <c:pt idx="5">
                  <c:v>Mänginud pokkerit</c:v>
                </c:pt>
                <c:pt idx="7">
                  <c:v>KOKKU VÄLJASPOOL INTERNETTI</c:v>
                </c:pt>
                <c:pt idx="8">
                  <c:v>Osalenud loteriides</c:v>
                </c:pt>
                <c:pt idx="9">
                  <c:v>Mänginud mänguautomaatidel väljaspool kasiinot</c:v>
                </c:pt>
                <c:pt idx="10">
                  <c:v>Mänginud kasiinos mänguautomaatidel </c:v>
                </c:pt>
                <c:pt idx="11">
                  <c:v>Mänginud muid mänge raha peale </c:v>
                </c:pt>
                <c:pt idx="12">
                  <c:v>Mänginud kasiinos mängulaudadel </c:v>
                </c:pt>
                <c:pt idx="13">
                  <c:v>Osalenud kihlvedudes või spordiennustuses </c:v>
                </c:pt>
                <c:pt idx="14">
                  <c:v>Mänginud kasiinos pokkerit </c:v>
                </c:pt>
              </c:strCache>
            </c:strRef>
          </c:cat>
          <c:val>
            <c:numRef>
              <c:f>Sheet1!$B$2:$B$16</c:f>
              <c:numCache>
                <c:formatCode>General</c:formatCode>
                <c:ptCount val="15"/>
                <c:pt idx="0">
                  <c:v>81</c:v>
                </c:pt>
                <c:pt idx="1">
                  <c:v>68</c:v>
                </c:pt>
                <c:pt idx="2">
                  <c:v>43</c:v>
                </c:pt>
                <c:pt idx="3">
                  <c:v>38</c:v>
                </c:pt>
                <c:pt idx="4">
                  <c:v>26</c:v>
                </c:pt>
                <c:pt idx="5">
                  <c:v>27</c:v>
                </c:pt>
                <c:pt idx="7">
                  <c:v>94</c:v>
                </c:pt>
                <c:pt idx="8">
                  <c:v>83</c:v>
                </c:pt>
                <c:pt idx="9">
                  <c:v>44</c:v>
                </c:pt>
                <c:pt idx="10">
                  <c:v>37</c:v>
                </c:pt>
                <c:pt idx="11">
                  <c:v>30</c:v>
                </c:pt>
                <c:pt idx="12">
                  <c:v>26</c:v>
                </c:pt>
                <c:pt idx="13">
                  <c:v>18</c:v>
                </c:pt>
                <c:pt idx="14">
                  <c:v>13</c:v>
                </c:pt>
              </c:numCache>
            </c:numRef>
          </c:val>
          <c:extLst>
            <c:ext xmlns:c16="http://schemas.microsoft.com/office/drawing/2014/chart" uri="{C3380CC4-5D6E-409C-BE32-E72D297353CC}">
              <c16:uniqueId val="{00000004-F906-4209-843B-219441DCF55F}"/>
            </c:ext>
          </c:extLst>
        </c:ser>
        <c:dLbls>
          <c:dLblPos val="outEnd"/>
          <c:showLegendKey val="0"/>
          <c:showVal val="1"/>
          <c:showCatName val="0"/>
          <c:showSerName val="0"/>
          <c:showPercent val="0"/>
          <c:showBubbleSize val="0"/>
        </c:dLbls>
        <c:gapWidth val="5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4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400">
          <a:solidFill>
            <a:schemeClr val="tx1"/>
          </a:solidFill>
        </a:defRPr>
      </a:pPr>
      <a:endParaRPr lang="et-EE"/>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91447944006993E-2"/>
          <c:y val="2.5629868473247813E-2"/>
          <c:w val="0.57709044181977254"/>
          <c:h val="0.94828225125752363"/>
        </c:manualLayout>
      </c:layout>
      <c:barChart>
        <c:barDir val="bar"/>
        <c:grouping val="clustered"/>
        <c:varyColors val="0"/>
        <c:ser>
          <c:idx val="0"/>
          <c:order val="0"/>
          <c:tx>
            <c:strRef>
              <c:f>Sheet1!$B$1</c:f>
              <c:strCache>
                <c:ptCount val="1"/>
                <c:pt idx="0">
                  <c:v>2019</c:v>
                </c:pt>
              </c:strCache>
            </c:strRef>
          </c:tx>
          <c:spPr>
            <a:solidFill>
              <a:srgbClr val="802AB7"/>
            </a:solidFill>
            <a:ln w="6350">
              <a:noFill/>
            </a:ln>
          </c:spPr>
          <c:invertIfNegative val="0"/>
          <c:dPt>
            <c:idx val="0"/>
            <c:invertIfNegative val="0"/>
            <c:bubble3D val="0"/>
            <c:extLst>
              <c:ext xmlns:c16="http://schemas.microsoft.com/office/drawing/2014/chart" uri="{C3380CC4-5D6E-409C-BE32-E72D297353CC}">
                <c16:uniqueId val="{00000000-9269-48FC-A390-0636D6FF35B4}"/>
              </c:ext>
            </c:extLst>
          </c:dPt>
          <c:dPt>
            <c:idx val="1"/>
            <c:invertIfNegative val="0"/>
            <c:bubble3D val="0"/>
            <c:extLst>
              <c:ext xmlns:c16="http://schemas.microsoft.com/office/drawing/2014/chart" uri="{C3380CC4-5D6E-409C-BE32-E72D297353CC}">
                <c16:uniqueId val="{00000001-9269-48FC-A390-0636D6FF35B4}"/>
              </c:ext>
            </c:extLst>
          </c:dPt>
          <c:dPt>
            <c:idx val="2"/>
            <c:invertIfNegative val="0"/>
            <c:bubble3D val="0"/>
            <c:extLst>
              <c:ext xmlns:c16="http://schemas.microsoft.com/office/drawing/2014/chart" uri="{C3380CC4-5D6E-409C-BE32-E72D297353CC}">
                <c16:uniqueId val="{00000002-9269-48FC-A390-0636D6FF35B4}"/>
              </c:ext>
            </c:extLst>
          </c:dPt>
          <c:dPt>
            <c:idx val="3"/>
            <c:invertIfNegative val="0"/>
            <c:bubble3D val="0"/>
            <c:extLst>
              <c:ext xmlns:c16="http://schemas.microsoft.com/office/drawing/2014/chart" uri="{C3380CC4-5D6E-409C-BE32-E72D297353CC}">
                <c16:uniqueId val="{00000003-9269-48FC-A390-0636D6FF35B4}"/>
              </c:ext>
            </c:extLst>
          </c:dPt>
          <c:dLbls>
            <c:numFmt formatCode="0\%" sourceLinked="0"/>
            <c:spPr>
              <a:noFill/>
              <a:ln>
                <a:noFill/>
              </a:ln>
              <a:effectLst/>
            </c:spPr>
            <c:txPr>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KOKKU INTERNETIS</c:v>
                </c:pt>
                <c:pt idx="1">
                  <c:v>Osalenud loteriides </c:v>
                </c:pt>
                <c:pt idx="2">
                  <c:v>Mänginud kasiinomänge </c:v>
                </c:pt>
                <c:pt idx="3">
                  <c:v>Osalenud kihlvedudes või spordiennustustes </c:v>
                </c:pt>
                <c:pt idx="4">
                  <c:v>Mänginud muid mänge raha peale </c:v>
                </c:pt>
                <c:pt idx="5">
                  <c:v>Mänginud pokkerit</c:v>
                </c:pt>
                <c:pt idx="7">
                  <c:v>KOKKU VÄLJASPOOL INTERNETTI</c:v>
                </c:pt>
                <c:pt idx="8">
                  <c:v>Osalenud loteriides</c:v>
                </c:pt>
                <c:pt idx="9">
                  <c:v>Mänginud mänguautomaatidel väljaspool kasiinot</c:v>
                </c:pt>
                <c:pt idx="10">
                  <c:v>Mänginud kasiinos mänguautomaatidel </c:v>
                </c:pt>
                <c:pt idx="11">
                  <c:v>Mänginud muid mänge raha peale </c:v>
                </c:pt>
                <c:pt idx="12">
                  <c:v>Mänginud kasiinos mängulaudadel </c:v>
                </c:pt>
                <c:pt idx="13">
                  <c:v>Osalenud kihlvedudes või spordiennustuses </c:v>
                </c:pt>
                <c:pt idx="14">
                  <c:v>Mänginud kasiinos pokkerit </c:v>
                </c:pt>
              </c:strCache>
            </c:strRef>
          </c:cat>
          <c:val>
            <c:numRef>
              <c:f>Sheet1!$B$2:$B$16</c:f>
              <c:numCache>
                <c:formatCode>General</c:formatCode>
                <c:ptCount val="15"/>
                <c:pt idx="0">
                  <c:v>76</c:v>
                </c:pt>
                <c:pt idx="1">
                  <c:v>44</c:v>
                </c:pt>
                <c:pt idx="2">
                  <c:v>20</c:v>
                </c:pt>
                <c:pt idx="3">
                  <c:v>25</c:v>
                </c:pt>
                <c:pt idx="4">
                  <c:v>12</c:v>
                </c:pt>
                <c:pt idx="5">
                  <c:v>32</c:v>
                </c:pt>
                <c:pt idx="7">
                  <c:v>81</c:v>
                </c:pt>
                <c:pt idx="8">
                  <c:v>56</c:v>
                </c:pt>
                <c:pt idx="9">
                  <c:v>23</c:v>
                </c:pt>
                <c:pt idx="10">
                  <c:v>19</c:v>
                </c:pt>
                <c:pt idx="11">
                  <c:v>28</c:v>
                </c:pt>
                <c:pt idx="12">
                  <c:v>8</c:v>
                </c:pt>
                <c:pt idx="13">
                  <c:v>16</c:v>
                </c:pt>
                <c:pt idx="14">
                  <c:v>7</c:v>
                </c:pt>
              </c:numCache>
            </c:numRef>
          </c:val>
          <c:extLst>
            <c:ext xmlns:c16="http://schemas.microsoft.com/office/drawing/2014/chart" uri="{C3380CC4-5D6E-409C-BE32-E72D297353CC}">
              <c16:uniqueId val="{00000004-9269-48FC-A390-0636D6FF35B4}"/>
            </c:ext>
          </c:extLst>
        </c:ser>
        <c:dLbls>
          <c:dLblPos val="outEnd"/>
          <c:showLegendKey val="0"/>
          <c:showVal val="1"/>
          <c:showCatName val="0"/>
          <c:showSerName val="0"/>
          <c:showPercent val="0"/>
          <c:showBubbleSize val="0"/>
        </c:dLbls>
        <c:gapWidth val="5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4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400">
          <a:solidFill>
            <a:schemeClr val="tx1"/>
          </a:solidFill>
        </a:defRPr>
      </a:pPr>
      <a:endParaRPr lang="et-EE"/>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91447944006993E-2"/>
          <c:y val="2.5629868473247813E-2"/>
          <c:w val="0.57709044181977254"/>
          <c:h val="0.94828225125752363"/>
        </c:manualLayout>
      </c:layout>
      <c:barChart>
        <c:barDir val="bar"/>
        <c:grouping val="clustered"/>
        <c:varyColors val="0"/>
        <c:ser>
          <c:idx val="0"/>
          <c:order val="0"/>
          <c:tx>
            <c:strRef>
              <c:f>Sheet1!$B$1</c:f>
              <c:strCache>
                <c:ptCount val="1"/>
                <c:pt idx="0">
                  <c:v>2023</c:v>
                </c:pt>
              </c:strCache>
            </c:strRef>
          </c:tx>
          <c:spPr>
            <a:solidFill>
              <a:srgbClr val="601F89"/>
            </a:solidFill>
            <a:ln w="6350">
              <a:noFill/>
            </a:ln>
          </c:spPr>
          <c:invertIfNegative val="0"/>
          <c:dPt>
            <c:idx val="0"/>
            <c:invertIfNegative val="0"/>
            <c:bubble3D val="0"/>
            <c:extLst>
              <c:ext xmlns:c16="http://schemas.microsoft.com/office/drawing/2014/chart" uri="{C3380CC4-5D6E-409C-BE32-E72D297353CC}">
                <c16:uniqueId val="{00000000-B604-4140-A67D-61B644DE0111}"/>
              </c:ext>
            </c:extLst>
          </c:dPt>
          <c:dPt>
            <c:idx val="1"/>
            <c:invertIfNegative val="0"/>
            <c:bubble3D val="0"/>
            <c:extLst>
              <c:ext xmlns:c16="http://schemas.microsoft.com/office/drawing/2014/chart" uri="{C3380CC4-5D6E-409C-BE32-E72D297353CC}">
                <c16:uniqueId val="{00000001-B604-4140-A67D-61B644DE0111}"/>
              </c:ext>
            </c:extLst>
          </c:dPt>
          <c:dPt>
            <c:idx val="2"/>
            <c:invertIfNegative val="0"/>
            <c:bubble3D val="0"/>
            <c:extLst>
              <c:ext xmlns:c16="http://schemas.microsoft.com/office/drawing/2014/chart" uri="{C3380CC4-5D6E-409C-BE32-E72D297353CC}">
                <c16:uniqueId val="{00000002-B604-4140-A67D-61B644DE0111}"/>
              </c:ext>
            </c:extLst>
          </c:dPt>
          <c:dPt>
            <c:idx val="3"/>
            <c:invertIfNegative val="0"/>
            <c:bubble3D val="0"/>
            <c:extLst>
              <c:ext xmlns:c16="http://schemas.microsoft.com/office/drawing/2014/chart" uri="{C3380CC4-5D6E-409C-BE32-E72D297353CC}">
                <c16:uniqueId val="{00000003-B604-4140-A67D-61B644DE0111}"/>
              </c:ext>
            </c:extLst>
          </c:dPt>
          <c:dLbls>
            <c:numFmt formatCode="0\%" sourceLinked="0"/>
            <c:spPr>
              <a:noFill/>
              <a:ln>
                <a:noFill/>
              </a:ln>
              <a:effectLst/>
            </c:spPr>
            <c:txPr>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KOKKU INTERNETIS</c:v>
                </c:pt>
                <c:pt idx="1">
                  <c:v>Osalenud loteriides </c:v>
                </c:pt>
                <c:pt idx="2">
                  <c:v>Mänginud kasiinomänge </c:v>
                </c:pt>
                <c:pt idx="3">
                  <c:v>Osalenud kihlvedudes või spordiennustustes </c:v>
                </c:pt>
                <c:pt idx="4">
                  <c:v>Mänginud muid mänge raha peale </c:v>
                </c:pt>
                <c:pt idx="5">
                  <c:v>Mänginud pokkerit</c:v>
                </c:pt>
                <c:pt idx="7">
                  <c:v>KOKKU VÄLJASPOOL INTERNETTI</c:v>
                </c:pt>
                <c:pt idx="8">
                  <c:v>Osalenud loteriides</c:v>
                </c:pt>
                <c:pt idx="9">
                  <c:v>Mänginud mänguautomaatidel väljaspool kasiinot</c:v>
                </c:pt>
                <c:pt idx="10">
                  <c:v>Mänginud kasiinos mänguautomaatidel </c:v>
                </c:pt>
                <c:pt idx="11">
                  <c:v>Mänginud muid mänge raha peale </c:v>
                </c:pt>
                <c:pt idx="12">
                  <c:v>Mänginud kasiinos mängulaudadel </c:v>
                </c:pt>
                <c:pt idx="13">
                  <c:v>Osalenud kihlvedudes või spordiennustuses </c:v>
                </c:pt>
                <c:pt idx="14">
                  <c:v>Mänginud kasiinos pokkerit </c:v>
                </c:pt>
              </c:strCache>
            </c:strRef>
          </c:cat>
          <c:val>
            <c:numRef>
              <c:f>Sheet1!$B$2:$B$16</c:f>
              <c:numCache>
                <c:formatCode>General</c:formatCode>
                <c:ptCount val="15"/>
                <c:pt idx="0">
                  <c:v>88</c:v>
                </c:pt>
                <c:pt idx="1">
                  <c:v>69</c:v>
                </c:pt>
                <c:pt idx="2">
                  <c:v>50</c:v>
                </c:pt>
                <c:pt idx="3">
                  <c:v>34</c:v>
                </c:pt>
                <c:pt idx="4">
                  <c:v>28</c:v>
                </c:pt>
                <c:pt idx="5">
                  <c:v>28</c:v>
                </c:pt>
                <c:pt idx="7">
                  <c:v>92</c:v>
                </c:pt>
                <c:pt idx="8">
                  <c:v>78</c:v>
                </c:pt>
                <c:pt idx="9">
                  <c:v>40</c:v>
                </c:pt>
                <c:pt idx="10">
                  <c:v>37</c:v>
                </c:pt>
                <c:pt idx="11">
                  <c:v>36</c:v>
                </c:pt>
                <c:pt idx="12">
                  <c:v>24</c:v>
                </c:pt>
                <c:pt idx="13">
                  <c:v>17</c:v>
                </c:pt>
                <c:pt idx="14">
                  <c:v>12</c:v>
                </c:pt>
              </c:numCache>
            </c:numRef>
          </c:val>
          <c:extLst>
            <c:ext xmlns:c16="http://schemas.microsoft.com/office/drawing/2014/chart" uri="{C3380CC4-5D6E-409C-BE32-E72D297353CC}">
              <c16:uniqueId val="{00000004-B604-4140-A67D-61B644DE0111}"/>
            </c:ext>
          </c:extLst>
        </c:ser>
        <c:dLbls>
          <c:dLblPos val="outEnd"/>
          <c:showLegendKey val="0"/>
          <c:showVal val="1"/>
          <c:showCatName val="0"/>
          <c:showSerName val="0"/>
          <c:showPercent val="0"/>
          <c:showBubbleSize val="0"/>
        </c:dLbls>
        <c:gapWidth val="5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4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400">
          <a:solidFill>
            <a:schemeClr val="tx1"/>
          </a:solidFill>
        </a:defRPr>
      </a:pPr>
      <a:endParaRPr lang="et-EE"/>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91447944006993E-2"/>
          <c:y val="2.5629868473247813E-2"/>
          <c:w val="0.57709044181977254"/>
          <c:h val="0.94828225125752363"/>
        </c:manualLayout>
      </c:layout>
      <c:barChart>
        <c:barDir val="bar"/>
        <c:grouping val="clustered"/>
        <c:varyColors val="0"/>
        <c:ser>
          <c:idx val="0"/>
          <c:order val="0"/>
          <c:tx>
            <c:strRef>
              <c:f>Sheet1!$B$1</c:f>
              <c:strCache>
                <c:ptCount val="1"/>
                <c:pt idx="0">
                  <c:v>2017</c:v>
                </c:pt>
              </c:strCache>
            </c:strRef>
          </c:tx>
          <c:spPr>
            <a:solidFill>
              <a:srgbClr val="802AB7"/>
            </a:solidFill>
            <a:ln w="6350">
              <a:noFill/>
            </a:ln>
          </c:spPr>
          <c:invertIfNegative val="0"/>
          <c:dPt>
            <c:idx val="0"/>
            <c:invertIfNegative val="0"/>
            <c:bubble3D val="0"/>
            <c:extLst>
              <c:ext xmlns:c16="http://schemas.microsoft.com/office/drawing/2014/chart" uri="{C3380CC4-5D6E-409C-BE32-E72D297353CC}">
                <c16:uniqueId val="{00000000-5C5E-4607-BFEB-93BCA6C3BAC0}"/>
              </c:ext>
            </c:extLst>
          </c:dPt>
          <c:dPt>
            <c:idx val="1"/>
            <c:invertIfNegative val="0"/>
            <c:bubble3D val="0"/>
            <c:extLst>
              <c:ext xmlns:c16="http://schemas.microsoft.com/office/drawing/2014/chart" uri="{C3380CC4-5D6E-409C-BE32-E72D297353CC}">
                <c16:uniqueId val="{00000001-5C5E-4607-BFEB-93BCA6C3BAC0}"/>
              </c:ext>
            </c:extLst>
          </c:dPt>
          <c:dPt>
            <c:idx val="2"/>
            <c:invertIfNegative val="0"/>
            <c:bubble3D val="0"/>
            <c:extLst>
              <c:ext xmlns:c16="http://schemas.microsoft.com/office/drawing/2014/chart" uri="{C3380CC4-5D6E-409C-BE32-E72D297353CC}">
                <c16:uniqueId val="{00000002-5C5E-4607-BFEB-93BCA6C3BAC0}"/>
              </c:ext>
            </c:extLst>
          </c:dPt>
          <c:dPt>
            <c:idx val="3"/>
            <c:invertIfNegative val="0"/>
            <c:bubble3D val="0"/>
            <c:extLst>
              <c:ext xmlns:c16="http://schemas.microsoft.com/office/drawing/2014/chart" uri="{C3380CC4-5D6E-409C-BE32-E72D297353CC}">
                <c16:uniqueId val="{00000003-5C5E-4607-BFEB-93BCA6C3BAC0}"/>
              </c:ext>
            </c:extLst>
          </c:dPt>
          <c:dLbls>
            <c:numFmt formatCode="0\%" sourceLinked="0"/>
            <c:spPr>
              <a:noFill/>
              <a:ln>
                <a:noFill/>
              </a:ln>
              <a:effectLst/>
            </c:spPr>
            <c:txPr>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KOKKU INTERNETIS</c:v>
                </c:pt>
                <c:pt idx="1">
                  <c:v>Osalenud loteriides </c:v>
                </c:pt>
                <c:pt idx="2">
                  <c:v>Mänginud kasiinomänge </c:v>
                </c:pt>
                <c:pt idx="3">
                  <c:v>Osalenud kihlvedudes või spordiennustustes </c:v>
                </c:pt>
                <c:pt idx="4">
                  <c:v>Mänginud muid mänge raha peale </c:v>
                </c:pt>
                <c:pt idx="5">
                  <c:v>Mänginud pokkerit</c:v>
                </c:pt>
                <c:pt idx="7">
                  <c:v>KOKKU VÄLJASPOOL INTERNETTI</c:v>
                </c:pt>
                <c:pt idx="8">
                  <c:v>Osalenud loteriides</c:v>
                </c:pt>
                <c:pt idx="9">
                  <c:v>Mänginud mänguautomaatidel väljaspool kasiinot</c:v>
                </c:pt>
                <c:pt idx="10">
                  <c:v>Mänginud kasiinos mänguautomaatidel </c:v>
                </c:pt>
                <c:pt idx="11">
                  <c:v>Mänginud muid mänge raha peale </c:v>
                </c:pt>
                <c:pt idx="12">
                  <c:v>Mänginud kasiinos mängulaudadel </c:v>
                </c:pt>
                <c:pt idx="13">
                  <c:v>Osalenud kihlvedudes või spordiennustuses </c:v>
                </c:pt>
                <c:pt idx="14">
                  <c:v>Mänginud kasiinos pokkerit </c:v>
                </c:pt>
              </c:strCache>
            </c:strRef>
          </c:cat>
          <c:val>
            <c:numRef>
              <c:f>Sheet1!$B$2:$B$16</c:f>
              <c:numCache>
                <c:formatCode>General</c:formatCode>
                <c:ptCount val="15"/>
                <c:pt idx="0">
                  <c:v>79</c:v>
                </c:pt>
                <c:pt idx="1">
                  <c:v>78</c:v>
                </c:pt>
                <c:pt idx="2">
                  <c:v>29</c:v>
                </c:pt>
                <c:pt idx="3">
                  <c:v>33</c:v>
                </c:pt>
                <c:pt idx="4">
                  <c:v>28</c:v>
                </c:pt>
                <c:pt idx="5">
                  <c:v>28</c:v>
                </c:pt>
                <c:pt idx="7">
                  <c:v>98</c:v>
                </c:pt>
                <c:pt idx="8">
                  <c:v>92</c:v>
                </c:pt>
                <c:pt idx="9">
                  <c:v>52</c:v>
                </c:pt>
                <c:pt idx="10">
                  <c:v>41</c:v>
                </c:pt>
                <c:pt idx="11">
                  <c:v>32</c:v>
                </c:pt>
                <c:pt idx="12">
                  <c:v>26</c:v>
                </c:pt>
                <c:pt idx="13">
                  <c:v>18</c:v>
                </c:pt>
                <c:pt idx="14">
                  <c:v>16</c:v>
                </c:pt>
              </c:numCache>
            </c:numRef>
          </c:val>
          <c:extLst>
            <c:ext xmlns:c16="http://schemas.microsoft.com/office/drawing/2014/chart" uri="{C3380CC4-5D6E-409C-BE32-E72D297353CC}">
              <c16:uniqueId val="{00000004-5C5E-4607-BFEB-93BCA6C3BAC0}"/>
            </c:ext>
          </c:extLst>
        </c:ser>
        <c:dLbls>
          <c:dLblPos val="outEnd"/>
          <c:showLegendKey val="0"/>
          <c:showVal val="1"/>
          <c:showCatName val="0"/>
          <c:showSerName val="0"/>
          <c:showPercent val="0"/>
          <c:showBubbleSize val="0"/>
        </c:dLbls>
        <c:gapWidth val="5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140"/>
          <c:min val="0"/>
        </c:scaling>
        <c:delete val="0"/>
        <c:axPos val="t"/>
        <c:numFmt formatCode="General" sourceLinked="1"/>
        <c:majorTickMark val="none"/>
        <c:minorTickMark val="none"/>
        <c:tickLblPos val="none"/>
        <c:spPr>
          <a:ln>
            <a:noFill/>
          </a:ln>
        </c:spPr>
        <c:crossAx val="352427984"/>
        <c:crosses val="autoZero"/>
        <c:crossBetween val="between"/>
      </c:valAx>
    </c:plotArea>
    <c:plotVisOnly val="1"/>
    <c:dispBlanksAs val="gap"/>
    <c:showDLblsOverMax val="0"/>
  </c:chart>
  <c:txPr>
    <a:bodyPr/>
    <a:lstStyle/>
    <a:p>
      <a:pPr>
        <a:defRPr sz="1400">
          <a:solidFill>
            <a:schemeClr val="tx1"/>
          </a:solidFill>
        </a:defRPr>
      </a:pPr>
      <a:endParaRPr lang="et-EE"/>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997598345993351E-2"/>
          <c:y val="0.16254254788117337"/>
          <c:w val="0.94992930922964192"/>
          <c:h val="0.70652788353147689"/>
        </c:manualLayout>
      </c:layout>
      <c:barChart>
        <c:barDir val="col"/>
        <c:grouping val="percentStacked"/>
        <c:varyColors val="0"/>
        <c:ser>
          <c:idx val="0"/>
          <c:order val="0"/>
          <c:tx>
            <c:strRef>
              <c:f>Sheet1!$C$1</c:f>
              <c:strCache>
                <c:ptCount val="1"/>
                <c:pt idx="0">
                  <c:v>vähemalt kord päevas</c:v>
                </c:pt>
              </c:strCache>
            </c:strRef>
          </c:tx>
          <c:spPr>
            <a:solidFill>
              <a:schemeClr val="accent6">
                <a:lumMod val="75000"/>
              </a:schemeClr>
            </a:solidFill>
          </c:spPr>
          <c:invertIfNegative val="0"/>
          <c:dLbls>
            <c:numFmt formatCode="#,##0" sourceLinked="0"/>
            <c:spPr>
              <a:noFill/>
              <a:ln>
                <a:noFill/>
              </a:ln>
              <a:effectLst/>
            </c:spPr>
            <c:txPr>
              <a:bodyPr rot="0"/>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Sheet1!$B$2:$B$25</c:f>
              <c:numCache>
                <c:formatCode>General</c:formatCode>
                <c:ptCount val="24"/>
                <c:pt idx="0">
                  <c:v>2017</c:v>
                </c:pt>
                <c:pt idx="1">
                  <c:v>2019</c:v>
                </c:pt>
                <c:pt idx="2">
                  <c:v>2021</c:v>
                </c:pt>
                <c:pt idx="3">
                  <c:v>2023</c:v>
                </c:pt>
                <c:pt idx="5">
                  <c:v>2017</c:v>
                </c:pt>
                <c:pt idx="6">
                  <c:v>2019</c:v>
                </c:pt>
                <c:pt idx="7">
                  <c:v>2021</c:v>
                </c:pt>
                <c:pt idx="8">
                  <c:v>2023</c:v>
                </c:pt>
                <c:pt idx="10">
                  <c:v>2017</c:v>
                </c:pt>
                <c:pt idx="11">
                  <c:v>2019</c:v>
                </c:pt>
                <c:pt idx="12">
                  <c:v>2021</c:v>
                </c:pt>
                <c:pt idx="13">
                  <c:v>2023</c:v>
                </c:pt>
                <c:pt idx="15">
                  <c:v>2017</c:v>
                </c:pt>
                <c:pt idx="16">
                  <c:v>2019</c:v>
                </c:pt>
                <c:pt idx="17">
                  <c:v>2021</c:v>
                </c:pt>
                <c:pt idx="18">
                  <c:v>2023</c:v>
                </c:pt>
                <c:pt idx="20">
                  <c:v>2017</c:v>
                </c:pt>
                <c:pt idx="21">
                  <c:v>2019</c:v>
                </c:pt>
                <c:pt idx="22">
                  <c:v>2021</c:v>
                </c:pt>
                <c:pt idx="23">
                  <c:v>2023</c:v>
                </c:pt>
              </c:numCache>
            </c:numRef>
          </c:cat>
          <c:val>
            <c:numRef>
              <c:f>Sheet1!$C$2:$C$25</c:f>
              <c:numCache>
                <c:formatCode>General</c:formatCode>
                <c:ptCount val="24"/>
                <c:pt idx="1">
                  <c:v>1</c:v>
                </c:pt>
                <c:pt idx="3">
                  <c:v>1</c:v>
                </c:pt>
                <c:pt idx="5">
                  <c:v>1</c:v>
                </c:pt>
                <c:pt idx="6">
                  <c:v>1</c:v>
                </c:pt>
                <c:pt idx="7">
                  <c:v>4</c:v>
                </c:pt>
                <c:pt idx="8">
                  <c:v>0</c:v>
                </c:pt>
                <c:pt idx="10">
                  <c:v>2</c:v>
                </c:pt>
                <c:pt idx="11">
                  <c:v>0</c:v>
                </c:pt>
                <c:pt idx="12">
                  <c:v>5</c:v>
                </c:pt>
                <c:pt idx="13">
                  <c:v>5</c:v>
                </c:pt>
                <c:pt idx="15">
                  <c:v>4</c:v>
                </c:pt>
                <c:pt idx="16">
                  <c:v>0</c:v>
                </c:pt>
                <c:pt idx="17">
                  <c:v>1</c:v>
                </c:pt>
                <c:pt idx="18">
                  <c:v>0</c:v>
                </c:pt>
                <c:pt idx="20">
                  <c:v>3</c:v>
                </c:pt>
                <c:pt idx="21">
                  <c:v>0</c:v>
                </c:pt>
                <c:pt idx="22">
                  <c:v>3</c:v>
                </c:pt>
                <c:pt idx="23">
                  <c:v>0</c:v>
                </c:pt>
              </c:numCache>
            </c:numRef>
          </c:val>
          <c:extLst>
            <c:ext xmlns:c16="http://schemas.microsoft.com/office/drawing/2014/chart" uri="{C3380CC4-5D6E-409C-BE32-E72D297353CC}">
              <c16:uniqueId val="{00000000-B970-4EE6-878F-E353CC8F0572}"/>
            </c:ext>
          </c:extLst>
        </c:ser>
        <c:ser>
          <c:idx val="1"/>
          <c:order val="1"/>
          <c:tx>
            <c:strRef>
              <c:f>Sheet1!$D$1</c:f>
              <c:strCache>
                <c:ptCount val="1"/>
                <c:pt idx="0">
                  <c:v>vähemalt kord nädalas</c:v>
                </c:pt>
              </c:strCache>
            </c:strRef>
          </c:tx>
          <c:spPr>
            <a:solidFill>
              <a:schemeClr val="accent5"/>
            </a:solidFill>
          </c:spPr>
          <c:invertIfNegative val="0"/>
          <c:dLbls>
            <c:numFmt formatCode="#,##0" sourceLinked="0"/>
            <c:spPr>
              <a:noFill/>
              <a:ln>
                <a:noFill/>
              </a:ln>
              <a:effectLst/>
            </c:spPr>
            <c:txPr>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Sheet1!$B$2:$B$25</c:f>
              <c:numCache>
                <c:formatCode>General</c:formatCode>
                <c:ptCount val="24"/>
                <c:pt idx="0">
                  <c:v>2017</c:v>
                </c:pt>
                <c:pt idx="1">
                  <c:v>2019</c:v>
                </c:pt>
                <c:pt idx="2">
                  <c:v>2021</c:v>
                </c:pt>
                <c:pt idx="3">
                  <c:v>2023</c:v>
                </c:pt>
                <c:pt idx="5">
                  <c:v>2017</c:v>
                </c:pt>
                <c:pt idx="6">
                  <c:v>2019</c:v>
                </c:pt>
                <c:pt idx="7">
                  <c:v>2021</c:v>
                </c:pt>
                <c:pt idx="8">
                  <c:v>2023</c:v>
                </c:pt>
                <c:pt idx="10">
                  <c:v>2017</c:v>
                </c:pt>
                <c:pt idx="11">
                  <c:v>2019</c:v>
                </c:pt>
                <c:pt idx="12">
                  <c:v>2021</c:v>
                </c:pt>
                <c:pt idx="13">
                  <c:v>2023</c:v>
                </c:pt>
                <c:pt idx="15">
                  <c:v>2017</c:v>
                </c:pt>
                <c:pt idx="16">
                  <c:v>2019</c:v>
                </c:pt>
                <c:pt idx="17">
                  <c:v>2021</c:v>
                </c:pt>
                <c:pt idx="18">
                  <c:v>2023</c:v>
                </c:pt>
                <c:pt idx="20">
                  <c:v>2017</c:v>
                </c:pt>
                <c:pt idx="21">
                  <c:v>2019</c:v>
                </c:pt>
                <c:pt idx="22">
                  <c:v>2021</c:v>
                </c:pt>
                <c:pt idx="23">
                  <c:v>2023</c:v>
                </c:pt>
              </c:numCache>
            </c:numRef>
          </c:cat>
          <c:val>
            <c:numRef>
              <c:f>Sheet1!$D$2:$D$25</c:f>
              <c:numCache>
                <c:formatCode>General</c:formatCode>
                <c:ptCount val="24"/>
                <c:pt idx="0">
                  <c:v>23</c:v>
                </c:pt>
                <c:pt idx="1">
                  <c:v>25</c:v>
                </c:pt>
                <c:pt idx="2">
                  <c:v>20</c:v>
                </c:pt>
                <c:pt idx="3">
                  <c:v>18</c:v>
                </c:pt>
                <c:pt idx="5">
                  <c:v>12</c:v>
                </c:pt>
                <c:pt idx="6">
                  <c:v>9</c:v>
                </c:pt>
                <c:pt idx="7">
                  <c:v>4</c:v>
                </c:pt>
                <c:pt idx="8">
                  <c:v>10</c:v>
                </c:pt>
                <c:pt idx="10">
                  <c:v>15</c:v>
                </c:pt>
                <c:pt idx="11">
                  <c:v>8</c:v>
                </c:pt>
                <c:pt idx="12">
                  <c:v>6</c:v>
                </c:pt>
                <c:pt idx="13">
                  <c:v>11</c:v>
                </c:pt>
                <c:pt idx="15">
                  <c:v>9</c:v>
                </c:pt>
                <c:pt idx="16">
                  <c:v>6</c:v>
                </c:pt>
                <c:pt idx="17">
                  <c:v>8</c:v>
                </c:pt>
                <c:pt idx="18">
                  <c:v>14</c:v>
                </c:pt>
                <c:pt idx="20">
                  <c:v>3</c:v>
                </c:pt>
                <c:pt idx="21">
                  <c:v>5</c:v>
                </c:pt>
                <c:pt idx="22">
                  <c:v>6</c:v>
                </c:pt>
                <c:pt idx="23">
                  <c:v>7</c:v>
                </c:pt>
              </c:numCache>
            </c:numRef>
          </c:val>
          <c:extLst>
            <c:ext xmlns:c16="http://schemas.microsoft.com/office/drawing/2014/chart" uri="{C3380CC4-5D6E-409C-BE32-E72D297353CC}">
              <c16:uniqueId val="{00000001-B970-4EE6-878F-E353CC8F0572}"/>
            </c:ext>
          </c:extLst>
        </c:ser>
        <c:ser>
          <c:idx val="2"/>
          <c:order val="2"/>
          <c:tx>
            <c:strRef>
              <c:f>Sheet1!$E$1</c:f>
              <c:strCache>
                <c:ptCount val="1"/>
                <c:pt idx="0">
                  <c:v>vähemalt kord kuus</c:v>
                </c:pt>
              </c:strCache>
            </c:strRef>
          </c:tx>
          <c:spPr>
            <a:solidFill>
              <a:srgbClr val="FFC000"/>
            </a:solidFill>
          </c:spPr>
          <c:invertIfNegative val="0"/>
          <c:dLbls>
            <c:numFmt formatCode="#,##0" sourceLinked="0"/>
            <c:spPr>
              <a:noFill/>
              <a:ln>
                <a:noFill/>
              </a:ln>
              <a:effectLst/>
            </c:spPr>
            <c:txPr>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Sheet1!$B$2:$B$25</c:f>
              <c:numCache>
                <c:formatCode>General</c:formatCode>
                <c:ptCount val="24"/>
                <c:pt idx="0">
                  <c:v>2017</c:v>
                </c:pt>
                <c:pt idx="1">
                  <c:v>2019</c:v>
                </c:pt>
                <c:pt idx="2">
                  <c:v>2021</c:v>
                </c:pt>
                <c:pt idx="3">
                  <c:v>2023</c:v>
                </c:pt>
                <c:pt idx="5">
                  <c:v>2017</c:v>
                </c:pt>
                <c:pt idx="6">
                  <c:v>2019</c:v>
                </c:pt>
                <c:pt idx="7">
                  <c:v>2021</c:v>
                </c:pt>
                <c:pt idx="8">
                  <c:v>2023</c:v>
                </c:pt>
                <c:pt idx="10">
                  <c:v>2017</c:v>
                </c:pt>
                <c:pt idx="11">
                  <c:v>2019</c:v>
                </c:pt>
                <c:pt idx="12">
                  <c:v>2021</c:v>
                </c:pt>
                <c:pt idx="13">
                  <c:v>2023</c:v>
                </c:pt>
                <c:pt idx="15">
                  <c:v>2017</c:v>
                </c:pt>
                <c:pt idx="16">
                  <c:v>2019</c:v>
                </c:pt>
                <c:pt idx="17">
                  <c:v>2021</c:v>
                </c:pt>
                <c:pt idx="18">
                  <c:v>2023</c:v>
                </c:pt>
                <c:pt idx="20">
                  <c:v>2017</c:v>
                </c:pt>
                <c:pt idx="21">
                  <c:v>2019</c:v>
                </c:pt>
                <c:pt idx="22">
                  <c:v>2021</c:v>
                </c:pt>
                <c:pt idx="23">
                  <c:v>2023</c:v>
                </c:pt>
              </c:numCache>
            </c:numRef>
          </c:cat>
          <c:val>
            <c:numRef>
              <c:f>Sheet1!$E$2:$E$25</c:f>
              <c:numCache>
                <c:formatCode>General</c:formatCode>
                <c:ptCount val="24"/>
                <c:pt idx="0">
                  <c:v>31</c:v>
                </c:pt>
                <c:pt idx="1">
                  <c:v>27</c:v>
                </c:pt>
                <c:pt idx="2">
                  <c:v>29</c:v>
                </c:pt>
                <c:pt idx="3">
                  <c:v>29</c:v>
                </c:pt>
                <c:pt idx="5">
                  <c:v>12</c:v>
                </c:pt>
                <c:pt idx="6">
                  <c:v>8</c:v>
                </c:pt>
                <c:pt idx="7">
                  <c:v>9</c:v>
                </c:pt>
                <c:pt idx="8">
                  <c:v>11</c:v>
                </c:pt>
                <c:pt idx="10">
                  <c:v>15</c:v>
                </c:pt>
                <c:pt idx="11">
                  <c:v>15</c:v>
                </c:pt>
                <c:pt idx="12">
                  <c:v>8</c:v>
                </c:pt>
                <c:pt idx="13">
                  <c:v>20</c:v>
                </c:pt>
                <c:pt idx="15">
                  <c:v>3</c:v>
                </c:pt>
                <c:pt idx="16">
                  <c:v>13</c:v>
                </c:pt>
                <c:pt idx="17">
                  <c:v>9</c:v>
                </c:pt>
                <c:pt idx="18">
                  <c:v>8</c:v>
                </c:pt>
                <c:pt idx="20">
                  <c:v>3</c:v>
                </c:pt>
                <c:pt idx="21">
                  <c:v>17</c:v>
                </c:pt>
                <c:pt idx="22">
                  <c:v>9</c:v>
                </c:pt>
                <c:pt idx="23">
                  <c:v>17</c:v>
                </c:pt>
              </c:numCache>
            </c:numRef>
          </c:val>
          <c:extLst>
            <c:ext xmlns:c16="http://schemas.microsoft.com/office/drawing/2014/chart" uri="{C3380CC4-5D6E-409C-BE32-E72D297353CC}">
              <c16:uniqueId val="{00000002-B970-4EE6-878F-E353CC8F0572}"/>
            </c:ext>
          </c:extLst>
        </c:ser>
        <c:ser>
          <c:idx val="3"/>
          <c:order val="3"/>
          <c:tx>
            <c:strRef>
              <c:f>Sheet1!$F$1</c:f>
              <c:strCache>
                <c:ptCount val="1"/>
                <c:pt idx="0">
                  <c:v>harvemini kui kord kuus</c:v>
                </c:pt>
              </c:strCache>
            </c:strRef>
          </c:tx>
          <c:spPr>
            <a:solidFill>
              <a:schemeClr val="bg1">
                <a:lumMod val="65000"/>
              </a:schemeClr>
            </a:solidFill>
          </c:spPr>
          <c:invertIfNegative val="0"/>
          <c:dLbls>
            <c:numFmt formatCode="#,##0" sourceLinked="0"/>
            <c:spPr>
              <a:noFill/>
              <a:ln>
                <a:noFill/>
              </a:ln>
              <a:effectLst/>
            </c:spPr>
            <c:txPr>
              <a:bodyPr wrap="square" lIns="38100" tIns="19050" rIns="38100" bIns="19050" anchor="ctr">
                <a:spAutoFit/>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Sheet1!$B$2:$B$25</c:f>
              <c:numCache>
                <c:formatCode>General</c:formatCode>
                <c:ptCount val="24"/>
                <c:pt idx="0">
                  <c:v>2017</c:v>
                </c:pt>
                <c:pt idx="1">
                  <c:v>2019</c:v>
                </c:pt>
                <c:pt idx="2">
                  <c:v>2021</c:v>
                </c:pt>
                <c:pt idx="3">
                  <c:v>2023</c:v>
                </c:pt>
                <c:pt idx="5">
                  <c:v>2017</c:v>
                </c:pt>
                <c:pt idx="6">
                  <c:v>2019</c:v>
                </c:pt>
                <c:pt idx="7">
                  <c:v>2021</c:v>
                </c:pt>
                <c:pt idx="8">
                  <c:v>2023</c:v>
                </c:pt>
                <c:pt idx="10">
                  <c:v>2017</c:v>
                </c:pt>
                <c:pt idx="11">
                  <c:v>2019</c:v>
                </c:pt>
                <c:pt idx="12">
                  <c:v>2021</c:v>
                </c:pt>
                <c:pt idx="13">
                  <c:v>2023</c:v>
                </c:pt>
                <c:pt idx="15">
                  <c:v>2017</c:v>
                </c:pt>
                <c:pt idx="16">
                  <c:v>2019</c:v>
                </c:pt>
                <c:pt idx="17">
                  <c:v>2021</c:v>
                </c:pt>
                <c:pt idx="18">
                  <c:v>2023</c:v>
                </c:pt>
                <c:pt idx="20">
                  <c:v>2017</c:v>
                </c:pt>
                <c:pt idx="21">
                  <c:v>2019</c:v>
                </c:pt>
                <c:pt idx="22">
                  <c:v>2021</c:v>
                </c:pt>
                <c:pt idx="23">
                  <c:v>2023</c:v>
                </c:pt>
              </c:numCache>
            </c:numRef>
          </c:cat>
          <c:val>
            <c:numRef>
              <c:f>Sheet1!$F$2:$F$25</c:f>
              <c:numCache>
                <c:formatCode>General</c:formatCode>
                <c:ptCount val="24"/>
                <c:pt idx="0">
                  <c:v>47</c:v>
                </c:pt>
                <c:pt idx="1">
                  <c:v>47</c:v>
                </c:pt>
                <c:pt idx="2">
                  <c:v>51</c:v>
                </c:pt>
                <c:pt idx="3">
                  <c:v>52</c:v>
                </c:pt>
                <c:pt idx="5">
                  <c:v>75</c:v>
                </c:pt>
                <c:pt idx="6">
                  <c:v>82</c:v>
                </c:pt>
                <c:pt idx="7">
                  <c:v>83</c:v>
                </c:pt>
                <c:pt idx="8">
                  <c:v>80</c:v>
                </c:pt>
                <c:pt idx="10">
                  <c:v>68</c:v>
                </c:pt>
                <c:pt idx="11">
                  <c:v>76</c:v>
                </c:pt>
                <c:pt idx="12">
                  <c:v>81</c:v>
                </c:pt>
                <c:pt idx="13">
                  <c:v>64</c:v>
                </c:pt>
                <c:pt idx="15">
                  <c:v>85</c:v>
                </c:pt>
                <c:pt idx="16">
                  <c:v>81</c:v>
                </c:pt>
                <c:pt idx="17">
                  <c:v>82</c:v>
                </c:pt>
                <c:pt idx="18">
                  <c:v>78</c:v>
                </c:pt>
                <c:pt idx="20">
                  <c:v>90</c:v>
                </c:pt>
                <c:pt idx="21">
                  <c:v>78</c:v>
                </c:pt>
                <c:pt idx="22">
                  <c:v>81</c:v>
                </c:pt>
                <c:pt idx="23">
                  <c:v>76</c:v>
                </c:pt>
              </c:numCache>
            </c:numRef>
          </c:val>
          <c:extLst>
            <c:ext xmlns:c16="http://schemas.microsoft.com/office/drawing/2014/chart" uri="{C3380CC4-5D6E-409C-BE32-E72D297353CC}">
              <c16:uniqueId val="{00000003-B970-4EE6-878F-E353CC8F0572}"/>
            </c:ext>
          </c:extLst>
        </c:ser>
        <c:dLbls>
          <c:showLegendKey val="0"/>
          <c:showVal val="0"/>
          <c:showCatName val="0"/>
          <c:showSerName val="0"/>
          <c:showPercent val="0"/>
          <c:showBubbleSize val="0"/>
        </c:dLbls>
        <c:gapWidth val="30"/>
        <c:overlap val="100"/>
        <c:axId val="1009474680"/>
        <c:axId val="1009478208"/>
      </c:barChart>
      <c:catAx>
        <c:axId val="1009474680"/>
        <c:scaling>
          <c:orientation val="minMax"/>
        </c:scaling>
        <c:delete val="0"/>
        <c:axPos val="b"/>
        <c:numFmt formatCode="General" sourceLinked="1"/>
        <c:majorTickMark val="none"/>
        <c:minorTickMark val="none"/>
        <c:tickLblPos val="nextTo"/>
        <c:spPr>
          <a:ln>
            <a:noFill/>
          </a:ln>
        </c:spPr>
        <c:txPr>
          <a:bodyPr rot="0"/>
          <a:lstStyle/>
          <a:p>
            <a:pPr>
              <a:defRPr sz="1000"/>
            </a:pPr>
            <a:endParaRPr lang="et-EE"/>
          </a:p>
        </c:txPr>
        <c:crossAx val="1009478208"/>
        <c:crosses val="autoZero"/>
        <c:auto val="1"/>
        <c:lblAlgn val="ctr"/>
        <c:lblOffset val="100"/>
        <c:noMultiLvlLbl val="0"/>
      </c:catAx>
      <c:valAx>
        <c:axId val="1009478208"/>
        <c:scaling>
          <c:orientation val="minMax"/>
          <c:max val="1"/>
          <c:min val="0"/>
        </c:scaling>
        <c:delete val="0"/>
        <c:axPos val="l"/>
        <c:numFmt formatCode="0%" sourceLinked="1"/>
        <c:majorTickMark val="none"/>
        <c:minorTickMark val="none"/>
        <c:tickLblPos val="low"/>
        <c:spPr>
          <a:ln>
            <a:noFill/>
          </a:ln>
        </c:spPr>
        <c:txPr>
          <a:bodyPr/>
          <a:lstStyle/>
          <a:p>
            <a:pPr>
              <a:defRPr sz="1000"/>
            </a:pPr>
            <a:endParaRPr lang="et-EE"/>
          </a:p>
        </c:txPr>
        <c:crossAx val="1009474680"/>
        <c:crosses val="autoZero"/>
        <c:crossBetween val="between"/>
      </c:valAx>
      <c:spPr>
        <a:ln>
          <a:noFill/>
        </a:ln>
      </c:spPr>
    </c:plotArea>
    <c:legend>
      <c:legendPos val="r"/>
      <c:layout>
        <c:manualLayout>
          <c:xMode val="edge"/>
          <c:yMode val="edge"/>
          <c:x val="3.6502998698394989E-2"/>
          <c:y val="1.0937628175330181E-2"/>
          <c:w val="0.75065203086347076"/>
          <c:h val="0.15639714073830835"/>
        </c:manualLayout>
      </c:layout>
      <c:overlay val="0"/>
      <c:txPr>
        <a:bodyPr/>
        <a:lstStyle/>
        <a:p>
          <a:pPr>
            <a:defRPr sz="1000"/>
          </a:pPr>
          <a:endParaRPr lang="et-EE"/>
        </a:p>
      </c:txPr>
    </c:legend>
    <c:plotVisOnly val="1"/>
    <c:dispBlanksAs val="gap"/>
    <c:showDLblsOverMax val="0"/>
  </c:chart>
  <c:txPr>
    <a:bodyPr/>
    <a:lstStyle/>
    <a:p>
      <a:pPr>
        <a:defRPr sz="1200"/>
      </a:pPr>
      <a:endParaRPr lang="et-EE"/>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997598345993351E-2"/>
          <c:y val="0.16254254788117337"/>
          <c:w val="0.94992930922964192"/>
          <c:h val="0.70652788353147689"/>
        </c:manualLayout>
      </c:layout>
      <c:barChart>
        <c:barDir val="col"/>
        <c:grouping val="percentStacked"/>
        <c:varyColors val="0"/>
        <c:ser>
          <c:idx val="0"/>
          <c:order val="0"/>
          <c:tx>
            <c:strRef>
              <c:f>Sheet1!$C$1</c:f>
              <c:strCache>
                <c:ptCount val="1"/>
                <c:pt idx="0">
                  <c:v>vähemalt kord päevas</c:v>
                </c:pt>
              </c:strCache>
            </c:strRef>
          </c:tx>
          <c:spPr>
            <a:solidFill>
              <a:schemeClr val="accent6">
                <a:lumMod val="75000"/>
              </a:schemeClr>
            </a:solidFill>
          </c:spPr>
          <c:invertIfNegative val="0"/>
          <c:dLbls>
            <c:numFmt formatCode="#,##0" sourceLinked="0"/>
            <c:spPr>
              <a:noFill/>
              <a:ln>
                <a:noFill/>
              </a:ln>
              <a:effectLst/>
            </c:spPr>
            <c:txPr>
              <a:bodyPr rot="0"/>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Sheet1!$B$2:$B$25</c:f>
              <c:numCache>
                <c:formatCode>General</c:formatCode>
                <c:ptCount val="24"/>
                <c:pt idx="0">
                  <c:v>2017</c:v>
                </c:pt>
                <c:pt idx="1">
                  <c:v>2019</c:v>
                </c:pt>
                <c:pt idx="2">
                  <c:v>2021</c:v>
                </c:pt>
                <c:pt idx="3">
                  <c:v>2023</c:v>
                </c:pt>
                <c:pt idx="5">
                  <c:v>2017</c:v>
                </c:pt>
                <c:pt idx="6">
                  <c:v>2019</c:v>
                </c:pt>
                <c:pt idx="7">
                  <c:v>2021</c:v>
                </c:pt>
                <c:pt idx="8">
                  <c:v>2023</c:v>
                </c:pt>
                <c:pt idx="10">
                  <c:v>2017</c:v>
                </c:pt>
                <c:pt idx="11">
                  <c:v>2019</c:v>
                </c:pt>
                <c:pt idx="12">
                  <c:v>2021</c:v>
                </c:pt>
                <c:pt idx="13">
                  <c:v>2023</c:v>
                </c:pt>
                <c:pt idx="15">
                  <c:v>2017</c:v>
                </c:pt>
                <c:pt idx="16">
                  <c:v>2019</c:v>
                </c:pt>
                <c:pt idx="17">
                  <c:v>2021</c:v>
                </c:pt>
                <c:pt idx="18">
                  <c:v>2023</c:v>
                </c:pt>
                <c:pt idx="20">
                  <c:v>2017</c:v>
                </c:pt>
                <c:pt idx="21">
                  <c:v>2019</c:v>
                </c:pt>
                <c:pt idx="22">
                  <c:v>2021</c:v>
                </c:pt>
                <c:pt idx="23">
                  <c:v>2023</c:v>
                </c:pt>
              </c:numCache>
            </c:numRef>
          </c:cat>
          <c:val>
            <c:numRef>
              <c:f>Sheet1!$C$2:$C$25</c:f>
              <c:numCache>
                <c:formatCode>General</c:formatCode>
                <c:ptCount val="24"/>
                <c:pt idx="0">
                  <c:v>1</c:v>
                </c:pt>
                <c:pt idx="1">
                  <c:v>0</c:v>
                </c:pt>
                <c:pt idx="2">
                  <c:v>3</c:v>
                </c:pt>
                <c:pt idx="3">
                  <c:v>2</c:v>
                </c:pt>
                <c:pt idx="5">
                  <c:v>6</c:v>
                </c:pt>
                <c:pt idx="6">
                  <c:v>7</c:v>
                </c:pt>
                <c:pt idx="7">
                  <c:v>8</c:v>
                </c:pt>
                <c:pt idx="8">
                  <c:v>4</c:v>
                </c:pt>
                <c:pt idx="11">
                  <c:v>3</c:v>
                </c:pt>
                <c:pt idx="12">
                  <c:v>8</c:v>
                </c:pt>
                <c:pt idx="13">
                  <c:v>3</c:v>
                </c:pt>
                <c:pt idx="15">
                  <c:v>3</c:v>
                </c:pt>
                <c:pt idx="16">
                  <c:v>1</c:v>
                </c:pt>
                <c:pt idx="17">
                  <c:v>8</c:v>
                </c:pt>
                <c:pt idx="18">
                  <c:v>4</c:v>
                </c:pt>
                <c:pt idx="20">
                  <c:v>5</c:v>
                </c:pt>
                <c:pt idx="21">
                  <c:v>2</c:v>
                </c:pt>
                <c:pt idx="22">
                  <c:v>9</c:v>
                </c:pt>
                <c:pt idx="23">
                  <c:v>4</c:v>
                </c:pt>
              </c:numCache>
            </c:numRef>
          </c:val>
          <c:extLst>
            <c:ext xmlns:c16="http://schemas.microsoft.com/office/drawing/2014/chart" uri="{C3380CC4-5D6E-409C-BE32-E72D297353CC}">
              <c16:uniqueId val="{00000000-6D3E-4B10-A35A-9BC650CE4B9E}"/>
            </c:ext>
          </c:extLst>
        </c:ser>
        <c:ser>
          <c:idx val="1"/>
          <c:order val="1"/>
          <c:tx>
            <c:strRef>
              <c:f>Sheet1!$D$1</c:f>
              <c:strCache>
                <c:ptCount val="1"/>
                <c:pt idx="0">
                  <c:v>vähemalt kord nädalas</c:v>
                </c:pt>
              </c:strCache>
            </c:strRef>
          </c:tx>
          <c:spPr>
            <a:solidFill>
              <a:schemeClr val="accent5"/>
            </a:solidFill>
          </c:spPr>
          <c:invertIfNegative val="0"/>
          <c:dLbls>
            <c:numFmt formatCode="#,##0" sourceLinked="0"/>
            <c:spPr>
              <a:noFill/>
              <a:ln>
                <a:noFill/>
              </a:ln>
              <a:effectLst/>
            </c:spPr>
            <c:txPr>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Sheet1!$B$2:$B$25</c:f>
              <c:numCache>
                <c:formatCode>General</c:formatCode>
                <c:ptCount val="24"/>
                <c:pt idx="0">
                  <c:v>2017</c:v>
                </c:pt>
                <c:pt idx="1">
                  <c:v>2019</c:v>
                </c:pt>
                <c:pt idx="2">
                  <c:v>2021</c:v>
                </c:pt>
                <c:pt idx="3">
                  <c:v>2023</c:v>
                </c:pt>
                <c:pt idx="5">
                  <c:v>2017</c:v>
                </c:pt>
                <c:pt idx="6">
                  <c:v>2019</c:v>
                </c:pt>
                <c:pt idx="7">
                  <c:v>2021</c:v>
                </c:pt>
                <c:pt idx="8">
                  <c:v>2023</c:v>
                </c:pt>
                <c:pt idx="10">
                  <c:v>2017</c:v>
                </c:pt>
                <c:pt idx="11">
                  <c:v>2019</c:v>
                </c:pt>
                <c:pt idx="12">
                  <c:v>2021</c:v>
                </c:pt>
                <c:pt idx="13">
                  <c:v>2023</c:v>
                </c:pt>
                <c:pt idx="15">
                  <c:v>2017</c:v>
                </c:pt>
                <c:pt idx="16">
                  <c:v>2019</c:v>
                </c:pt>
                <c:pt idx="17">
                  <c:v>2021</c:v>
                </c:pt>
                <c:pt idx="18">
                  <c:v>2023</c:v>
                </c:pt>
                <c:pt idx="20">
                  <c:v>2017</c:v>
                </c:pt>
                <c:pt idx="21">
                  <c:v>2019</c:v>
                </c:pt>
                <c:pt idx="22">
                  <c:v>2021</c:v>
                </c:pt>
                <c:pt idx="23">
                  <c:v>2023</c:v>
                </c:pt>
              </c:numCache>
            </c:numRef>
          </c:cat>
          <c:val>
            <c:numRef>
              <c:f>Sheet1!$D$2:$D$25</c:f>
              <c:numCache>
                <c:formatCode>General</c:formatCode>
                <c:ptCount val="24"/>
                <c:pt idx="0">
                  <c:v>26</c:v>
                </c:pt>
                <c:pt idx="1">
                  <c:v>21</c:v>
                </c:pt>
                <c:pt idx="2">
                  <c:v>33</c:v>
                </c:pt>
                <c:pt idx="3">
                  <c:v>33</c:v>
                </c:pt>
                <c:pt idx="5">
                  <c:v>11</c:v>
                </c:pt>
                <c:pt idx="6">
                  <c:v>7</c:v>
                </c:pt>
                <c:pt idx="7">
                  <c:v>13</c:v>
                </c:pt>
                <c:pt idx="8">
                  <c:v>21</c:v>
                </c:pt>
                <c:pt idx="10">
                  <c:v>11</c:v>
                </c:pt>
                <c:pt idx="11">
                  <c:v>25</c:v>
                </c:pt>
                <c:pt idx="12">
                  <c:v>18</c:v>
                </c:pt>
                <c:pt idx="13">
                  <c:v>27</c:v>
                </c:pt>
                <c:pt idx="15">
                  <c:v>8</c:v>
                </c:pt>
                <c:pt idx="16">
                  <c:v>8</c:v>
                </c:pt>
                <c:pt idx="17">
                  <c:v>10</c:v>
                </c:pt>
                <c:pt idx="18">
                  <c:v>18</c:v>
                </c:pt>
                <c:pt idx="20">
                  <c:v>10</c:v>
                </c:pt>
                <c:pt idx="21">
                  <c:v>19</c:v>
                </c:pt>
                <c:pt idx="22">
                  <c:v>19</c:v>
                </c:pt>
                <c:pt idx="23">
                  <c:v>28</c:v>
                </c:pt>
              </c:numCache>
            </c:numRef>
          </c:val>
          <c:extLst>
            <c:ext xmlns:c16="http://schemas.microsoft.com/office/drawing/2014/chart" uri="{C3380CC4-5D6E-409C-BE32-E72D297353CC}">
              <c16:uniqueId val="{00000001-6D3E-4B10-A35A-9BC650CE4B9E}"/>
            </c:ext>
          </c:extLst>
        </c:ser>
        <c:ser>
          <c:idx val="2"/>
          <c:order val="2"/>
          <c:tx>
            <c:strRef>
              <c:f>Sheet1!$E$1</c:f>
              <c:strCache>
                <c:ptCount val="1"/>
                <c:pt idx="0">
                  <c:v>vähemalt kord kuus</c:v>
                </c:pt>
              </c:strCache>
            </c:strRef>
          </c:tx>
          <c:spPr>
            <a:solidFill>
              <a:srgbClr val="FFC000"/>
            </a:solidFill>
          </c:spPr>
          <c:invertIfNegative val="0"/>
          <c:dLbls>
            <c:numFmt formatCode="#,##0" sourceLinked="0"/>
            <c:spPr>
              <a:noFill/>
              <a:ln>
                <a:noFill/>
              </a:ln>
              <a:effectLst/>
            </c:spPr>
            <c:txPr>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Sheet1!$B$2:$B$25</c:f>
              <c:numCache>
                <c:formatCode>General</c:formatCode>
                <c:ptCount val="24"/>
                <c:pt idx="0">
                  <c:v>2017</c:v>
                </c:pt>
                <c:pt idx="1">
                  <c:v>2019</c:v>
                </c:pt>
                <c:pt idx="2">
                  <c:v>2021</c:v>
                </c:pt>
                <c:pt idx="3">
                  <c:v>2023</c:v>
                </c:pt>
                <c:pt idx="5">
                  <c:v>2017</c:v>
                </c:pt>
                <c:pt idx="6">
                  <c:v>2019</c:v>
                </c:pt>
                <c:pt idx="7">
                  <c:v>2021</c:v>
                </c:pt>
                <c:pt idx="8">
                  <c:v>2023</c:v>
                </c:pt>
                <c:pt idx="10">
                  <c:v>2017</c:v>
                </c:pt>
                <c:pt idx="11">
                  <c:v>2019</c:v>
                </c:pt>
                <c:pt idx="12">
                  <c:v>2021</c:v>
                </c:pt>
                <c:pt idx="13">
                  <c:v>2023</c:v>
                </c:pt>
                <c:pt idx="15">
                  <c:v>2017</c:v>
                </c:pt>
                <c:pt idx="16">
                  <c:v>2019</c:v>
                </c:pt>
                <c:pt idx="17">
                  <c:v>2021</c:v>
                </c:pt>
                <c:pt idx="18">
                  <c:v>2023</c:v>
                </c:pt>
                <c:pt idx="20">
                  <c:v>2017</c:v>
                </c:pt>
                <c:pt idx="21">
                  <c:v>2019</c:v>
                </c:pt>
                <c:pt idx="22">
                  <c:v>2021</c:v>
                </c:pt>
                <c:pt idx="23">
                  <c:v>2023</c:v>
                </c:pt>
              </c:numCache>
            </c:numRef>
          </c:cat>
          <c:val>
            <c:numRef>
              <c:f>Sheet1!$E$2:$E$25</c:f>
              <c:numCache>
                <c:formatCode>General</c:formatCode>
                <c:ptCount val="24"/>
                <c:pt idx="0">
                  <c:v>31</c:v>
                </c:pt>
                <c:pt idx="1">
                  <c:v>31</c:v>
                </c:pt>
                <c:pt idx="2">
                  <c:v>22</c:v>
                </c:pt>
                <c:pt idx="3">
                  <c:v>30</c:v>
                </c:pt>
                <c:pt idx="5">
                  <c:v>19</c:v>
                </c:pt>
                <c:pt idx="6">
                  <c:v>11</c:v>
                </c:pt>
                <c:pt idx="7">
                  <c:v>31</c:v>
                </c:pt>
                <c:pt idx="8">
                  <c:v>15</c:v>
                </c:pt>
                <c:pt idx="10">
                  <c:v>18</c:v>
                </c:pt>
                <c:pt idx="11">
                  <c:v>22</c:v>
                </c:pt>
                <c:pt idx="12">
                  <c:v>19</c:v>
                </c:pt>
                <c:pt idx="13">
                  <c:v>20</c:v>
                </c:pt>
                <c:pt idx="15">
                  <c:v>15</c:v>
                </c:pt>
                <c:pt idx="16">
                  <c:v>18</c:v>
                </c:pt>
                <c:pt idx="17">
                  <c:v>24</c:v>
                </c:pt>
                <c:pt idx="18">
                  <c:v>15</c:v>
                </c:pt>
                <c:pt idx="20">
                  <c:v>22</c:v>
                </c:pt>
                <c:pt idx="21">
                  <c:v>19</c:v>
                </c:pt>
                <c:pt idx="22">
                  <c:v>14</c:v>
                </c:pt>
                <c:pt idx="23">
                  <c:v>27</c:v>
                </c:pt>
              </c:numCache>
            </c:numRef>
          </c:val>
          <c:extLst>
            <c:ext xmlns:c16="http://schemas.microsoft.com/office/drawing/2014/chart" uri="{C3380CC4-5D6E-409C-BE32-E72D297353CC}">
              <c16:uniqueId val="{00000002-6D3E-4B10-A35A-9BC650CE4B9E}"/>
            </c:ext>
          </c:extLst>
        </c:ser>
        <c:ser>
          <c:idx val="3"/>
          <c:order val="3"/>
          <c:tx>
            <c:strRef>
              <c:f>Sheet1!$F$1</c:f>
              <c:strCache>
                <c:ptCount val="1"/>
                <c:pt idx="0">
                  <c:v>harvemini kui kord kuus</c:v>
                </c:pt>
              </c:strCache>
            </c:strRef>
          </c:tx>
          <c:spPr>
            <a:solidFill>
              <a:schemeClr val="bg1">
                <a:lumMod val="65000"/>
              </a:schemeClr>
            </a:solidFill>
          </c:spPr>
          <c:invertIfNegative val="0"/>
          <c:dLbls>
            <c:numFmt formatCode="#,##0" sourceLinked="0"/>
            <c:spPr>
              <a:noFill/>
              <a:ln>
                <a:noFill/>
              </a:ln>
              <a:effectLst/>
            </c:spPr>
            <c:txPr>
              <a:bodyPr wrap="square" lIns="38100" tIns="19050" rIns="38100" bIns="19050" anchor="ctr">
                <a:spAutoFit/>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Sheet1!$B$2:$B$25</c:f>
              <c:numCache>
                <c:formatCode>General</c:formatCode>
                <c:ptCount val="24"/>
                <c:pt idx="0">
                  <c:v>2017</c:v>
                </c:pt>
                <c:pt idx="1">
                  <c:v>2019</c:v>
                </c:pt>
                <c:pt idx="2">
                  <c:v>2021</c:v>
                </c:pt>
                <c:pt idx="3">
                  <c:v>2023</c:v>
                </c:pt>
                <c:pt idx="5">
                  <c:v>2017</c:v>
                </c:pt>
                <c:pt idx="6">
                  <c:v>2019</c:v>
                </c:pt>
                <c:pt idx="7">
                  <c:v>2021</c:v>
                </c:pt>
                <c:pt idx="8">
                  <c:v>2023</c:v>
                </c:pt>
                <c:pt idx="10">
                  <c:v>2017</c:v>
                </c:pt>
                <c:pt idx="11">
                  <c:v>2019</c:v>
                </c:pt>
                <c:pt idx="12">
                  <c:v>2021</c:v>
                </c:pt>
                <c:pt idx="13">
                  <c:v>2023</c:v>
                </c:pt>
                <c:pt idx="15">
                  <c:v>2017</c:v>
                </c:pt>
                <c:pt idx="16">
                  <c:v>2019</c:v>
                </c:pt>
                <c:pt idx="17">
                  <c:v>2021</c:v>
                </c:pt>
                <c:pt idx="18">
                  <c:v>2023</c:v>
                </c:pt>
                <c:pt idx="20">
                  <c:v>2017</c:v>
                </c:pt>
                <c:pt idx="21">
                  <c:v>2019</c:v>
                </c:pt>
                <c:pt idx="22">
                  <c:v>2021</c:v>
                </c:pt>
                <c:pt idx="23">
                  <c:v>2023</c:v>
                </c:pt>
              </c:numCache>
            </c:numRef>
          </c:cat>
          <c:val>
            <c:numRef>
              <c:f>Sheet1!$F$2:$F$25</c:f>
              <c:numCache>
                <c:formatCode>General</c:formatCode>
                <c:ptCount val="24"/>
                <c:pt idx="0">
                  <c:v>42</c:v>
                </c:pt>
                <c:pt idx="1">
                  <c:v>47</c:v>
                </c:pt>
                <c:pt idx="2">
                  <c:v>43</c:v>
                </c:pt>
                <c:pt idx="3">
                  <c:v>36</c:v>
                </c:pt>
                <c:pt idx="5">
                  <c:v>64</c:v>
                </c:pt>
                <c:pt idx="6">
                  <c:v>75</c:v>
                </c:pt>
                <c:pt idx="7">
                  <c:v>47</c:v>
                </c:pt>
                <c:pt idx="8">
                  <c:v>60</c:v>
                </c:pt>
                <c:pt idx="10">
                  <c:v>72</c:v>
                </c:pt>
                <c:pt idx="11">
                  <c:v>50</c:v>
                </c:pt>
                <c:pt idx="12">
                  <c:v>54</c:v>
                </c:pt>
                <c:pt idx="13">
                  <c:v>50</c:v>
                </c:pt>
                <c:pt idx="15">
                  <c:v>75</c:v>
                </c:pt>
                <c:pt idx="16">
                  <c:v>72</c:v>
                </c:pt>
                <c:pt idx="17">
                  <c:v>58</c:v>
                </c:pt>
                <c:pt idx="18">
                  <c:v>64</c:v>
                </c:pt>
                <c:pt idx="20">
                  <c:v>63</c:v>
                </c:pt>
                <c:pt idx="21">
                  <c:v>60</c:v>
                </c:pt>
                <c:pt idx="22">
                  <c:v>58</c:v>
                </c:pt>
                <c:pt idx="23">
                  <c:v>41</c:v>
                </c:pt>
              </c:numCache>
            </c:numRef>
          </c:val>
          <c:extLst>
            <c:ext xmlns:c16="http://schemas.microsoft.com/office/drawing/2014/chart" uri="{C3380CC4-5D6E-409C-BE32-E72D297353CC}">
              <c16:uniqueId val="{00000003-6D3E-4B10-A35A-9BC650CE4B9E}"/>
            </c:ext>
          </c:extLst>
        </c:ser>
        <c:dLbls>
          <c:showLegendKey val="0"/>
          <c:showVal val="0"/>
          <c:showCatName val="0"/>
          <c:showSerName val="0"/>
          <c:showPercent val="0"/>
          <c:showBubbleSize val="0"/>
        </c:dLbls>
        <c:gapWidth val="30"/>
        <c:overlap val="100"/>
        <c:axId val="1009474680"/>
        <c:axId val="1009478208"/>
      </c:barChart>
      <c:catAx>
        <c:axId val="1009474680"/>
        <c:scaling>
          <c:orientation val="minMax"/>
        </c:scaling>
        <c:delete val="0"/>
        <c:axPos val="b"/>
        <c:numFmt formatCode="General" sourceLinked="1"/>
        <c:majorTickMark val="none"/>
        <c:minorTickMark val="none"/>
        <c:tickLblPos val="nextTo"/>
        <c:spPr>
          <a:ln>
            <a:noFill/>
          </a:ln>
        </c:spPr>
        <c:txPr>
          <a:bodyPr rot="0"/>
          <a:lstStyle/>
          <a:p>
            <a:pPr>
              <a:defRPr sz="1000"/>
            </a:pPr>
            <a:endParaRPr lang="et-EE"/>
          </a:p>
        </c:txPr>
        <c:crossAx val="1009478208"/>
        <c:crosses val="autoZero"/>
        <c:auto val="1"/>
        <c:lblAlgn val="ctr"/>
        <c:lblOffset val="100"/>
        <c:noMultiLvlLbl val="0"/>
      </c:catAx>
      <c:valAx>
        <c:axId val="1009478208"/>
        <c:scaling>
          <c:orientation val="minMax"/>
          <c:max val="1"/>
          <c:min val="0"/>
        </c:scaling>
        <c:delete val="0"/>
        <c:axPos val="l"/>
        <c:numFmt formatCode="0%" sourceLinked="1"/>
        <c:majorTickMark val="none"/>
        <c:minorTickMark val="none"/>
        <c:tickLblPos val="low"/>
        <c:spPr>
          <a:ln>
            <a:noFill/>
          </a:ln>
        </c:spPr>
        <c:txPr>
          <a:bodyPr/>
          <a:lstStyle/>
          <a:p>
            <a:pPr>
              <a:defRPr sz="1000"/>
            </a:pPr>
            <a:endParaRPr lang="et-EE"/>
          </a:p>
        </c:txPr>
        <c:crossAx val="1009474680"/>
        <c:crosses val="autoZero"/>
        <c:crossBetween val="between"/>
      </c:valAx>
      <c:spPr>
        <a:ln>
          <a:noFill/>
        </a:ln>
      </c:spPr>
    </c:plotArea>
    <c:legend>
      <c:legendPos val="r"/>
      <c:layout>
        <c:manualLayout>
          <c:xMode val="edge"/>
          <c:yMode val="edge"/>
          <c:x val="3.6502998698394989E-2"/>
          <c:y val="1.0937628175330181E-2"/>
          <c:w val="0.75065203086347076"/>
          <c:h val="0.15639714073830835"/>
        </c:manualLayout>
      </c:layout>
      <c:overlay val="0"/>
      <c:txPr>
        <a:bodyPr/>
        <a:lstStyle/>
        <a:p>
          <a:pPr>
            <a:defRPr sz="1000"/>
          </a:pPr>
          <a:endParaRPr lang="et-EE"/>
        </a:p>
      </c:txPr>
    </c:legend>
    <c:plotVisOnly val="1"/>
    <c:dispBlanksAs val="gap"/>
    <c:showDLblsOverMax val="0"/>
  </c:chart>
  <c:txPr>
    <a:bodyPr/>
    <a:lstStyle/>
    <a:p>
      <a:pPr>
        <a:defRPr sz="1200"/>
      </a:pPr>
      <a:endParaRPr lang="et-E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735717898608532E-2"/>
          <c:y val="5.7965494240093285E-2"/>
          <c:w val="0.86875712053155374"/>
          <c:h val="0.90514440260485285"/>
        </c:manualLayout>
      </c:layout>
      <c:barChart>
        <c:barDir val="bar"/>
        <c:grouping val="clustered"/>
        <c:varyColors val="0"/>
        <c:ser>
          <c:idx val="0"/>
          <c:order val="0"/>
          <c:tx>
            <c:strRef>
              <c:f>Sheet1!$B$1</c:f>
              <c:strCache>
                <c:ptCount val="1"/>
                <c:pt idx="0">
                  <c:v>2023</c:v>
                </c:pt>
              </c:strCache>
            </c:strRef>
          </c:tx>
          <c:spPr>
            <a:solidFill>
              <a:srgbClr val="802AB7">
                <a:lumMod val="75000"/>
              </a:srgbClr>
            </a:solidFill>
            <a:ln w="6350">
              <a:noFill/>
            </a:ln>
          </c:spPr>
          <c:invertIfNegative val="0"/>
          <c:dPt>
            <c:idx val="0"/>
            <c:invertIfNegative val="0"/>
            <c:bubble3D val="0"/>
            <c:extLst>
              <c:ext xmlns:c16="http://schemas.microsoft.com/office/drawing/2014/chart" uri="{C3380CC4-5D6E-409C-BE32-E72D297353CC}">
                <c16:uniqueId val="{00000000-491C-44D0-8BEA-00C19E0728D1}"/>
              </c:ext>
            </c:extLst>
          </c:dPt>
          <c:dPt>
            <c:idx val="1"/>
            <c:invertIfNegative val="0"/>
            <c:bubble3D val="0"/>
            <c:extLst>
              <c:ext xmlns:c16="http://schemas.microsoft.com/office/drawing/2014/chart" uri="{C3380CC4-5D6E-409C-BE32-E72D297353CC}">
                <c16:uniqueId val="{00000001-491C-44D0-8BEA-00C19E0728D1}"/>
              </c:ext>
            </c:extLst>
          </c:dPt>
          <c:dPt>
            <c:idx val="2"/>
            <c:invertIfNegative val="0"/>
            <c:bubble3D val="0"/>
            <c:extLst>
              <c:ext xmlns:c16="http://schemas.microsoft.com/office/drawing/2014/chart" uri="{C3380CC4-5D6E-409C-BE32-E72D297353CC}">
                <c16:uniqueId val="{00000002-491C-44D0-8BEA-00C19E0728D1}"/>
              </c:ext>
            </c:extLst>
          </c:dPt>
          <c:dPt>
            <c:idx val="3"/>
            <c:invertIfNegative val="0"/>
            <c:bubble3D val="0"/>
            <c:extLst>
              <c:ext xmlns:c16="http://schemas.microsoft.com/office/drawing/2014/chart" uri="{C3380CC4-5D6E-409C-BE32-E72D297353CC}">
                <c16:uniqueId val="{00000003-491C-44D0-8BEA-00C19E0728D1}"/>
              </c:ext>
            </c:extLst>
          </c:dPt>
          <c:dLbls>
            <c:numFmt formatCode="0\%" sourceLinked="0"/>
            <c:spPr>
              <a:noFill/>
              <a:ln>
                <a:noFill/>
              </a:ln>
              <a:effectLst/>
            </c:spPr>
            <c:txPr>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mänginud arv- või kiirloteriid</c:v>
                </c:pt>
                <c:pt idx="1">
                  <c:v>mänginud muid mänge</c:v>
                </c:pt>
                <c:pt idx="2">
                  <c:v>mänginud kasiinomänge</c:v>
                </c:pt>
                <c:pt idx="3">
                  <c:v>osalenud kihlvedudes või spordiennustustes</c:v>
                </c:pt>
                <c:pt idx="4">
                  <c:v>mänginud mänguautomaatidel</c:v>
                </c:pt>
                <c:pt idx="5">
                  <c:v>mänginud pokkerit</c:v>
                </c:pt>
              </c:strCache>
            </c:strRef>
          </c:cat>
          <c:val>
            <c:numRef>
              <c:f>Sheet1!$B$2:$B$7</c:f>
              <c:numCache>
                <c:formatCode>General</c:formatCode>
                <c:ptCount val="6"/>
                <c:pt idx="0">
                  <c:v>41</c:v>
                </c:pt>
                <c:pt idx="1">
                  <c:v>8</c:v>
                </c:pt>
                <c:pt idx="2">
                  <c:v>7</c:v>
                </c:pt>
                <c:pt idx="3">
                  <c:v>6</c:v>
                </c:pt>
                <c:pt idx="4">
                  <c:v>5</c:v>
                </c:pt>
                <c:pt idx="5">
                  <c:v>4</c:v>
                </c:pt>
              </c:numCache>
            </c:numRef>
          </c:val>
          <c:extLst>
            <c:ext xmlns:c16="http://schemas.microsoft.com/office/drawing/2014/chart" uri="{C3380CC4-5D6E-409C-BE32-E72D297353CC}">
              <c16:uniqueId val="{00000004-491C-44D0-8BEA-00C19E0728D1}"/>
            </c:ext>
          </c:extLst>
        </c:ser>
        <c:ser>
          <c:idx val="1"/>
          <c:order val="1"/>
          <c:tx>
            <c:strRef>
              <c:f>Sheet1!$C$1</c:f>
              <c:strCache>
                <c:ptCount val="1"/>
                <c:pt idx="0">
                  <c:v>2021</c:v>
                </c:pt>
              </c:strCache>
            </c:strRef>
          </c:tx>
          <c:spPr>
            <a:solidFill>
              <a:srgbClr val="A1A1A1"/>
            </a:solidFill>
          </c:spPr>
          <c:invertIfNegative val="0"/>
          <c:dLbls>
            <c:numFmt formatCode="0\%" sourceLinked="0"/>
            <c:spPr>
              <a:noFill/>
              <a:ln>
                <a:noFill/>
              </a:ln>
              <a:effectLst/>
            </c:spPr>
            <c:txPr>
              <a:bodyPr wrap="square" lIns="38100" tIns="19050" rIns="38100" bIns="19050" anchor="ctr">
                <a:spAutoFit/>
              </a:bodyPr>
              <a:lstStyle/>
              <a:p>
                <a:pPr>
                  <a:defRPr sz="1000"/>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mänginud arv- või kiirloteriid</c:v>
                </c:pt>
                <c:pt idx="1">
                  <c:v>mänginud muid mänge</c:v>
                </c:pt>
                <c:pt idx="2">
                  <c:v>mänginud kasiinomänge</c:v>
                </c:pt>
                <c:pt idx="3">
                  <c:v>osalenud kihlvedudes või spordiennustustes</c:v>
                </c:pt>
                <c:pt idx="4">
                  <c:v>mänginud mänguautomaatidel</c:v>
                </c:pt>
                <c:pt idx="5">
                  <c:v>mänginud pokkerit</c:v>
                </c:pt>
              </c:strCache>
            </c:strRef>
          </c:cat>
          <c:val>
            <c:numRef>
              <c:f>Sheet1!$C$2:$C$7</c:f>
              <c:numCache>
                <c:formatCode>General</c:formatCode>
                <c:ptCount val="6"/>
                <c:pt idx="0">
                  <c:v>43</c:v>
                </c:pt>
                <c:pt idx="1">
                  <c:v>10</c:v>
                </c:pt>
                <c:pt idx="2">
                  <c:v>7</c:v>
                </c:pt>
                <c:pt idx="3">
                  <c:v>7</c:v>
                </c:pt>
                <c:pt idx="4">
                  <c:v>4</c:v>
                </c:pt>
                <c:pt idx="5">
                  <c:v>4</c:v>
                </c:pt>
              </c:numCache>
            </c:numRef>
          </c:val>
          <c:extLst>
            <c:ext xmlns:c16="http://schemas.microsoft.com/office/drawing/2014/chart" uri="{C3380CC4-5D6E-409C-BE32-E72D297353CC}">
              <c16:uniqueId val="{00000005-A9E4-420F-915E-BE09E1B8AF99}"/>
            </c:ext>
          </c:extLst>
        </c:ser>
        <c:ser>
          <c:idx val="2"/>
          <c:order val="2"/>
          <c:tx>
            <c:strRef>
              <c:f>Sheet1!$D$1</c:f>
              <c:strCache>
                <c:ptCount val="1"/>
                <c:pt idx="0">
                  <c:v>2019</c:v>
                </c:pt>
              </c:strCache>
            </c:strRef>
          </c:tx>
          <c:spPr>
            <a:solidFill>
              <a:srgbClr val="FFFFFF">
                <a:lumMod val="75000"/>
              </a:srgbClr>
            </a:solidFill>
          </c:spPr>
          <c:invertIfNegative val="0"/>
          <c:dLbls>
            <c:numFmt formatCode="0\%" sourceLinked="0"/>
            <c:spPr>
              <a:noFill/>
              <a:ln>
                <a:noFill/>
              </a:ln>
              <a:effectLst/>
            </c:spPr>
            <c:txPr>
              <a:bodyPr wrap="square" lIns="38100" tIns="19050" rIns="38100" bIns="19050" anchor="ctr">
                <a:spAutoFit/>
              </a:bodyPr>
              <a:lstStyle/>
              <a:p>
                <a:pPr>
                  <a:defRPr sz="1000"/>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mänginud arv- või kiirloteriid</c:v>
                </c:pt>
                <c:pt idx="1">
                  <c:v>mänginud muid mänge</c:v>
                </c:pt>
                <c:pt idx="2">
                  <c:v>mänginud kasiinomänge</c:v>
                </c:pt>
                <c:pt idx="3">
                  <c:v>osalenud kihlvedudes või spordiennustustes</c:v>
                </c:pt>
                <c:pt idx="4">
                  <c:v>mänginud mänguautomaatidel</c:v>
                </c:pt>
                <c:pt idx="5">
                  <c:v>mänginud pokkerit</c:v>
                </c:pt>
              </c:strCache>
            </c:strRef>
          </c:cat>
          <c:val>
            <c:numRef>
              <c:f>Sheet1!$D$2:$D$7</c:f>
              <c:numCache>
                <c:formatCode>General</c:formatCode>
                <c:ptCount val="6"/>
                <c:pt idx="0">
                  <c:v>43</c:v>
                </c:pt>
                <c:pt idx="1">
                  <c:v>11</c:v>
                </c:pt>
                <c:pt idx="2">
                  <c:v>5</c:v>
                </c:pt>
                <c:pt idx="3">
                  <c:v>6</c:v>
                </c:pt>
                <c:pt idx="4">
                  <c:v>7</c:v>
                </c:pt>
                <c:pt idx="5">
                  <c:v>4</c:v>
                </c:pt>
              </c:numCache>
            </c:numRef>
          </c:val>
          <c:extLst>
            <c:ext xmlns:c16="http://schemas.microsoft.com/office/drawing/2014/chart" uri="{C3380CC4-5D6E-409C-BE32-E72D297353CC}">
              <c16:uniqueId val="{00000000-9D22-4479-A53B-EF3F1225162E}"/>
            </c:ext>
          </c:extLst>
        </c:ser>
        <c:dLbls>
          <c:dLblPos val="outEnd"/>
          <c:showLegendKey val="0"/>
          <c:showVal val="1"/>
          <c:showCatName val="0"/>
          <c:showSerName val="0"/>
          <c:showPercent val="0"/>
          <c:showBubbleSize val="0"/>
        </c:dLbls>
        <c:gapWidth val="5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60"/>
          <c:min val="0"/>
        </c:scaling>
        <c:delete val="0"/>
        <c:axPos val="t"/>
        <c:numFmt formatCode="General" sourceLinked="1"/>
        <c:majorTickMark val="none"/>
        <c:minorTickMark val="none"/>
        <c:tickLblPos val="none"/>
        <c:spPr>
          <a:ln>
            <a:noFill/>
          </a:ln>
        </c:spPr>
        <c:crossAx val="352427984"/>
        <c:crosses val="autoZero"/>
        <c:crossBetween val="between"/>
      </c:valAx>
    </c:plotArea>
    <c:legend>
      <c:legendPos val="r"/>
      <c:layout>
        <c:manualLayout>
          <c:xMode val="edge"/>
          <c:yMode val="edge"/>
          <c:x val="0.64559250748155317"/>
          <c:y val="0.62052532668556215"/>
          <c:w val="0.22889529025696825"/>
          <c:h val="0.19623779110271083"/>
        </c:manualLayout>
      </c:layout>
      <c:overlay val="0"/>
      <c:txPr>
        <a:bodyPr/>
        <a:lstStyle/>
        <a:p>
          <a:pPr>
            <a:defRPr sz="1000"/>
          </a:pPr>
          <a:endParaRPr lang="et-EE"/>
        </a:p>
      </c:txPr>
    </c:legend>
    <c:plotVisOnly val="1"/>
    <c:dispBlanksAs val="gap"/>
    <c:showDLblsOverMax val="0"/>
  </c:chart>
  <c:txPr>
    <a:bodyPr/>
    <a:lstStyle/>
    <a:p>
      <a:pPr>
        <a:defRPr sz="1400">
          <a:solidFill>
            <a:schemeClr val="tx1"/>
          </a:solidFill>
        </a:defRPr>
      </a:pPr>
      <a:endParaRPr lang="et-EE"/>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997598345993351E-2"/>
          <c:y val="0.16254254788117337"/>
          <c:w val="0.94992930922964192"/>
          <c:h val="0.70652788353147689"/>
        </c:manualLayout>
      </c:layout>
      <c:barChart>
        <c:barDir val="col"/>
        <c:grouping val="percentStacked"/>
        <c:varyColors val="0"/>
        <c:ser>
          <c:idx val="0"/>
          <c:order val="0"/>
          <c:tx>
            <c:strRef>
              <c:f>Sheet1!$C$1</c:f>
              <c:strCache>
                <c:ptCount val="1"/>
                <c:pt idx="0">
                  <c:v>vähemalt kord päevas</c:v>
                </c:pt>
              </c:strCache>
            </c:strRef>
          </c:tx>
          <c:spPr>
            <a:solidFill>
              <a:schemeClr val="accent6">
                <a:lumMod val="75000"/>
              </a:schemeClr>
            </a:solidFill>
          </c:spPr>
          <c:invertIfNegative val="0"/>
          <c:dLbls>
            <c:numFmt formatCode="#,##0" sourceLinked="0"/>
            <c:spPr>
              <a:noFill/>
              <a:ln>
                <a:noFill/>
              </a:ln>
              <a:effectLst/>
            </c:spPr>
            <c:txPr>
              <a:bodyPr rot="0"/>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Sheet1!$B$2:$B$35</c:f>
              <c:numCache>
                <c:formatCode>General</c:formatCode>
                <c:ptCount val="34"/>
                <c:pt idx="0">
                  <c:v>2017</c:v>
                </c:pt>
                <c:pt idx="1">
                  <c:v>2019</c:v>
                </c:pt>
                <c:pt idx="2">
                  <c:v>2021</c:v>
                </c:pt>
                <c:pt idx="3">
                  <c:v>2023</c:v>
                </c:pt>
                <c:pt idx="5">
                  <c:v>2017</c:v>
                </c:pt>
                <c:pt idx="6">
                  <c:v>2019</c:v>
                </c:pt>
                <c:pt idx="7">
                  <c:v>2021</c:v>
                </c:pt>
                <c:pt idx="8">
                  <c:v>2023</c:v>
                </c:pt>
                <c:pt idx="10">
                  <c:v>2017</c:v>
                </c:pt>
                <c:pt idx="11">
                  <c:v>2019</c:v>
                </c:pt>
                <c:pt idx="12">
                  <c:v>2021</c:v>
                </c:pt>
                <c:pt idx="13">
                  <c:v>2023</c:v>
                </c:pt>
                <c:pt idx="15">
                  <c:v>2017</c:v>
                </c:pt>
                <c:pt idx="16">
                  <c:v>2019</c:v>
                </c:pt>
                <c:pt idx="17">
                  <c:v>2021</c:v>
                </c:pt>
                <c:pt idx="18">
                  <c:v>2023</c:v>
                </c:pt>
                <c:pt idx="20">
                  <c:v>2017</c:v>
                </c:pt>
                <c:pt idx="21">
                  <c:v>2019</c:v>
                </c:pt>
                <c:pt idx="22">
                  <c:v>2021</c:v>
                </c:pt>
                <c:pt idx="23">
                  <c:v>2023</c:v>
                </c:pt>
                <c:pt idx="25">
                  <c:v>2017</c:v>
                </c:pt>
                <c:pt idx="26">
                  <c:v>2019</c:v>
                </c:pt>
                <c:pt idx="27">
                  <c:v>2021</c:v>
                </c:pt>
                <c:pt idx="28">
                  <c:v>2023</c:v>
                </c:pt>
                <c:pt idx="30">
                  <c:v>2017</c:v>
                </c:pt>
                <c:pt idx="31">
                  <c:v>2019</c:v>
                </c:pt>
                <c:pt idx="32">
                  <c:v>2021</c:v>
                </c:pt>
                <c:pt idx="33">
                  <c:v>2023</c:v>
                </c:pt>
              </c:numCache>
            </c:numRef>
          </c:cat>
          <c:val>
            <c:numRef>
              <c:f>Sheet1!$C$2:$C$35</c:f>
              <c:numCache>
                <c:formatCode>General</c:formatCode>
                <c:ptCount val="34"/>
                <c:pt idx="21">
                  <c:v>1</c:v>
                </c:pt>
                <c:pt idx="23">
                  <c:v>1</c:v>
                </c:pt>
                <c:pt idx="25">
                  <c:v>2</c:v>
                </c:pt>
                <c:pt idx="27">
                  <c:v>6</c:v>
                </c:pt>
                <c:pt idx="31">
                  <c:v>6</c:v>
                </c:pt>
                <c:pt idx="32">
                  <c:v>8</c:v>
                </c:pt>
                <c:pt idx="33">
                  <c:v>8</c:v>
                </c:pt>
              </c:numCache>
            </c:numRef>
          </c:val>
          <c:extLst>
            <c:ext xmlns:c16="http://schemas.microsoft.com/office/drawing/2014/chart" uri="{C3380CC4-5D6E-409C-BE32-E72D297353CC}">
              <c16:uniqueId val="{00000000-C35A-4A60-8A3A-92E80ACCCB92}"/>
            </c:ext>
          </c:extLst>
        </c:ser>
        <c:ser>
          <c:idx val="1"/>
          <c:order val="1"/>
          <c:tx>
            <c:strRef>
              <c:f>Sheet1!$D$1</c:f>
              <c:strCache>
                <c:ptCount val="1"/>
                <c:pt idx="0">
                  <c:v>vähemalt kord nädalas</c:v>
                </c:pt>
              </c:strCache>
            </c:strRef>
          </c:tx>
          <c:spPr>
            <a:solidFill>
              <a:schemeClr val="accent5"/>
            </a:solidFill>
          </c:spPr>
          <c:invertIfNegative val="0"/>
          <c:dLbls>
            <c:numFmt formatCode="#,##0" sourceLinked="0"/>
            <c:spPr>
              <a:noFill/>
              <a:ln>
                <a:noFill/>
              </a:ln>
              <a:effectLst/>
            </c:spPr>
            <c:txPr>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Sheet1!$B$2:$B$35</c:f>
              <c:numCache>
                <c:formatCode>General</c:formatCode>
                <c:ptCount val="34"/>
                <c:pt idx="0">
                  <c:v>2017</c:v>
                </c:pt>
                <c:pt idx="1">
                  <c:v>2019</c:v>
                </c:pt>
                <c:pt idx="2">
                  <c:v>2021</c:v>
                </c:pt>
                <c:pt idx="3">
                  <c:v>2023</c:v>
                </c:pt>
                <c:pt idx="5">
                  <c:v>2017</c:v>
                </c:pt>
                <c:pt idx="6">
                  <c:v>2019</c:v>
                </c:pt>
                <c:pt idx="7">
                  <c:v>2021</c:v>
                </c:pt>
                <c:pt idx="8">
                  <c:v>2023</c:v>
                </c:pt>
                <c:pt idx="10">
                  <c:v>2017</c:v>
                </c:pt>
                <c:pt idx="11">
                  <c:v>2019</c:v>
                </c:pt>
                <c:pt idx="12">
                  <c:v>2021</c:v>
                </c:pt>
                <c:pt idx="13">
                  <c:v>2023</c:v>
                </c:pt>
                <c:pt idx="15">
                  <c:v>2017</c:v>
                </c:pt>
                <c:pt idx="16">
                  <c:v>2019</c:v>
                </c:pt>
                <c:pt idx="17">
                  <c:v>2021</c:v>
                </c:pt>
                <c:pt idx="18">
                  <c:v>2023</c:v>
                </c:pt>
                <c:pt idx="20">
                  <c:v>2017</c:v>
                </c:pt>
                <c:pt idx="21">
                  <c:v>2019</c:v>
                </c:pt>
                <c:pt idx="22">
                  <c:v>2021</c:v>
                </c:pt>
                <c:pt idx="23">
                  <c:v>2023</c:v>
                </c:pt>
                <c:pt idx="25">
                  <c:v>2017</c:v>
                </c:pt>
                <c:pt idx="26">
                  <c:v>2019</c:v>
                </c:pt>
                <c:pt idx="27">
                  <c:v>2021</c:v>
                </c:pt>
                <c:pt idx="28">
                  <c:v>2023</c:v>
                </c:pt>
                <c:pt idx="30">
                  <c:v>2017</c:v>
                </c:pt>
                <c:pt idx="31">
                  <c:v>2019</c:v>
                </c:pt>
                <c:pt idx="32">
                  <c:v>2021</c:v>
                </c:pt>
                <c:pt idx="33">
                  <c:v>2023</c:v>
                </c:pt>
              </c:numCache>
            </c:numRef>
          </c:cat>
          <c:val>
            <c:numRef>
              <c:f>Sheet1!$D$2:$D$35</c:f>
              <c:numCache>
                <c:formatCode>General</c:formatCode>
                <c:ptCount val="34"/>
                <c:pt idx="7">
                  <c:v>3</c:v>
                </c:pt>
                <c:pt idx="8">
                  <c:v>1</c:v>
                </c:pt>
                <c:pt idx="10">
                  <c:v>1</c:v>
                </c:pt>
                <c:pt idx="20">
                  <c:v>14</c:v>
                </c:pt>
                <c:pt idx="21">
                  <c:v>15</c:v>
                </c:pt>
                <c:pt idx="22">
                  <c:v>11</c:v>
                </c:pt>
                <c:pt idx="23">
                  <c:v>12</c:v>
                </c:pt>
                <c:pt idx="25">
                  <c:v>5</c:v>
                </c:pt>
                <c:pt idx="27">
                  <c:v>3</c:v>
                </c:pt>
                <c:pt idx="28">
                  <c:v>8</c:v>
                </c:pt>
                <c:pt idx="30">
                  <c:v>8</c:v>
                </c:pt>
                <c:pt idx="31">
                  <c:v>14</c:v>
                </c:pt>
                <c:pt idx="32">
                  <c:v>12</c:v>
                </c:pt>
                <c:pt idx="33">
                  <c:v>16</c:v>
                </c:pt>
              </c:numCache>
            </c:numRef>
          </c:val>
          <c:extLst>
            <c:ext xmlns:c16="http://schemas.microsoft.com/office/drawing/2014/chart" uri="{C3380CC4-5D6E-409C-BE32-E72D297353CC}">
              <c16:uniqueId val="{00000001-C35A-4A60-8A3A-92E80ACCCB92}"/>
            </c:ext>
          </c:extLst>
        </c:ser>
        <c:ser>
          <c:idx val="2"/>
          <c:order val="2"/>
          <c:tx>
            <c:strRef>
              <c:f>Sheet1!$E$1</c:f>
              <c:strCache>
                <c:ptCount val="1"/>
                <c:pt idx="0">
                  <c:v>vähemalt kord kuus</c:v>
                </c:pt>
              </c:strCache>
            </c:strRef>
          </c:tx>
          <c:spPr>
            <a:solidFill>
              <a:srgbClr val="FFC000"/>
            </a:solidFill>
          </c:spPr>
          <c:invertIfNegative val="0"/>
          <c:dLbls>
            <c:numFmt formatCode="#,##0" sourceLinked="0"/>
            <c:spPr>
              <a:noFill/>
              <a:ln>
                <a:noFill/>
              </a:ln>
              <a:effectLst/>
            </c:spPr>
            <c:txPr>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Sheet1!$B$2:$B$35</c:f>
              <c:numCache>
                <c:formatCode>General</c:formatCode>
                <c:ptCount val="34"/>
                <c:pt idx="0">
                  <c:v>2017</c:v>
                </c:pt>
                <c:pt idx="1">
                  <c:v>2019</c:v>
                </c:pt>
                <c:pt idx="2">
                  <c:v>2021</c:v>
                </c:pt>
                <c:pt idx="3">
                  <c:v>2023</c:v>
                </c:pt>
                <c:pt idx="5">
                  <c:v>2017</c:v>
                </c:pt>
                <c:pt idx="6">
                  <c:v>2019</c:v>
                </c:pt>
                <c:pt idx="7">
                  <c:v>2021</c:v>
                </c:pt>
                <c:pt idx="8">
                  <c:v>2023</c:v>
                </c:pt>
                <c:pt idx="10">
                  <c:v>2017</c:v>
                </c:pt>
                <c:pt idx="11">
                  <c:v>2019</c:v>
                </c:pt>
                <c:pt idx="12">
                  <c:v>2021</c:v>
                </c:pt>
                <c:pt idx="13">
                  <c:v>2023</c:v>
                </c:pt>
                <c:pt idx="15">
                  <c:v>2017</c:v>
                </c:pt>
                <c:pt idx="16">
                  <c:v>2019</c:v>
                </c:pt>
                <c:pt idx="17">
                  <c:v>2021</c:v>
                </c:pt>
                <c:pt idx="18">
                  <c:v>2023</c:v>
                </c:pt>
                <c:pt idx="20">
                  <c:v>2017</c:v>
                </c:pt>
                <c:pt idx="21">
                  <c:v>2019</c:v>
                </c:pt>
                <c:pt idx="22">
                  <c:v>2021</c:v>
                </c:pt>
                <c:pt idx="23">
                  <c:v>2023</c:v>
                </c:pt>
                <c:pt idx="25">
                  <c:v>2017</c:v>
                </c:pt>
                <c:pt idx="26">
                  <c:v>2019</c:v>
                </c:pt>
                <c:pt idx="27">
                  <c:v>2021</c:v>
                </c:pt>
                <c:pt idx="28">
                  <c:v>2023</c:v>
                </c:pt>
                <c:pt idx="30">
                  <c:v>2017</c:v>
                </c:pt>
                <c:pt idx="31">
                  <c:v>2019</c:v>
                </c:pt>
                <c:pt idx="32">
                  <c:v>2021</c:v>
                </c:pt>
                <c:pt idx="33">
                  <c:v>2023</c:v>
                </c:pt>
              </c:numCache>
            </c:numRef>
          </c:cat>
          <c:val>
            <c:numRef>
              <c:f>Sheet1!$E$2:$E$35</c:f>
              <c:numCache>
                <c:formatCode>General</c:formatCode>
                <c:ptCount val="34"/>
                <c:pt idx="1">
                  <c:v>9</c:v>
                </c:pt>
                <c:pt idx="2">
                  <c:v>5</c:v>
                </c:pt>
                <c:pt idx="3">
                  <c:v>4</c:v>
                </c:pt>
                <c:pt idx="5">
                  <c:v>6</c:v>
                </c:pt>
                <c:pt idx="6">
                  <c:v>2</c:v>
                </c:pt>
                <c:pt idx="7">
                  <c:v>10</c:v>
                </c:pt>
                <c:pt idx="8">
                  <c:v>6</c:v>
                </c:pt>
                <c:pt idx="10">
                  <c:v>7</c:v>
                </c:pt>
                <c:pt idx="11">
                  <c:v>8</c:v>
                </c:pt>
                <c:pt idx="12">
                  <c:v>8</c:v>
                </c:pt>
                <c:pt idx="16">
                  <c:v>12</c:v>
                </c:pt>
                <c:pt idx="17">
                  <c:v>9</c:v>
                </c:pt>
                <c:pt idx="18">
                  <c:v>43</c:v>
                </c:pt>
                <c:pt idx="20">
                  <c:v>27</c:v>
                </c:pt>
                <c:pt idx="21">
                  <c:v>24</c:v>
                </c:pt>
                <c:pt idx="22">
                  <c:v>23</c:v>
                </c:pt>
                <c:pt idx="23">
                  <c:v>22</c:v>
                </c:pt>
                <c:pt idx="25">
                  <c:v>4</c:v>
                </c:pt>
                <c:pt idx="26">
                  <c:v>11</c:v>
                </c:pt>
                <c:pt idx="27">
                  <c:v>21</c:v>
                </c:pt>
                <c:pt idx="28">
                  <c:v>12</c:v>
                </c:pt>
                <c:pt idx="30">
                  <c:v>7</c:v>
                </c:pt>
                <c:pt idx="31">
                  <c:v>24</c:v>
                </c:pt>
                <c:pt idx="32">
                  <c:v>21</c:v>
                </c:pt>
                <c:pt idx="33">
                  <c:v>19</c:v>
                </c:pt>
              </c:numCache>
            </c:numRef>
          </c:val>
          <c:extLst>
            <c:ext xmlns:c16="http://schemas.microsoft.com/office/drawing/2014/chart" uri="{C3380CC4-5D6E-409C-BE32-E72D297353CC}">
              <c16:uniqueId val="{00000002-C35A-4A60-8A3A-92E80ACCCB92}"/>
            </c:ext>
          </c:extLst>
        </c:ser>
        <c:ser>
          <c:idx val="3"/>
          <c:order val="3"/>
          <c:tx>
            <c:strRef>
              <c:f>Sheet1!$F$1</c:f>
              <c:strCache>
                <c:ptCount val="1"/>
                <c:pt idx="0">
                  <c:v>harvemini kui kord kuus</c:v>
                </c:pt>
              </c:strCache>
            </c:strRef>
          </c:tx>
          <c:spPr>
            <a:solidFill>
              <a:schemeClr val="bg1">
                <a:lumMod val="65000"/>
              </a:schemeClr>
            </a:solidFill>
          </c:spPr>
          <c:invertIfNegative val="0"/>
          <c:dLbls>
            <c:numFmt formatCode="#,##0" sourceLinked="0"/>
            <c:spPr>
              <a:noFill/>
              <a:ln>
                <a:noFill/>
              </a:ln>
              <a:effectLst/>
            </c:spPr>
            <c:txPr>
              <a:bodyPr wrap="square" lIns="38100" tIns="19050" rIns="38100" bIns="19050" anchor="ctr">
                <a:spAutoFit/>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Sheet1!$B$2:$B$35</c:f>
              <c:numCache>
                <c:formatCode>General</c:formatCode>
                <c:ptCount val="34"/>
                <c:pt idx="0">
                  <c:v>2017</c:v>
                </c:pt>
                <c:pt idx="1">
                  <c:v>2019</c:v>
                </c:pt>
                <c:pt idx="2">
                  <c:v>2021</c:v>
                </c:pt>
                <c:pt idx="3">
                  <c:v>2023</c:v>
                </c:pt>
                <c:pt idx="5">
                  <c:v>2017</c:v>
                </c:pt>
                <c:pt idx="6">
                  <c:v>2019</c:v>
                </c:pt>
                <c:pt idx="7">
                  <c:v>2021</c:v>
                </c:pt>
                <c:pt idx="8">
                  <c:v>2023</c:v>
                </c:pt>
                <c:pt idx="10">
                  <c:v>2017</c:v>
                </c:pt>
                <c:pt idx="11">
                  <c:v>2019</c:v>
                </c:pt>
                <c:pt idx="12">
                  <c:v>2021</c:v>
                </c:pt>
                <c:pt idx="13">
                  <c:v>2023</c:v>
                </c:pt>
                <c:pt idx="15">
                  <c:v>2017</c:v>
                </c:pt>
                <c:pt idx="16">
                  <c:v>2019</c:v>
                </c:pt>
                <c:pt idx="17">
                  <c:v>2021</c:v>
                </c:pt>
                <c:pt idx="18">
                  <c:v>2023</c:v>
                </c:pt>
                <c:pt idx="20">
                  <c:v>2017</c:v>
                </c:pt>
                <c:pt idx="21">
                  <c:v>2019</c:v>
                </c:pt>
                <c:pt idx="22">
                  <c:v>2021</c:v>
                </c:pt>
                <c:pt idx="23">
                  <c:v>2023</c:v>
                </c:pt>
                <c:pt idx="25">
                  <c:v>2017</c:v>
                </c:pt>
                <c:pt idx="26">
                  <c:v>2019</c:v>
                </c:pt>
                <c:pt idx="27">
                  <c:v>2021</c:v>
                </c:pt>
                <c:pt idx="28">
                  <c:v>2023</c:v>
                </c:pt>
                <c:pt idx="30">
                  <c:v>2017</c:v>
                </c:pt>
                <c:pt idx="31">
                  <c:v>2019</c:v>
                </c:pt>
                <c:pt idx="32">
                  <c:v>2021</c:v>
                </c:pt>
                <c:pt idx="33">
                  <c:v>2023</c:v>
                </c:pt>
              </c:numCache>
            </c:numRef>
          </c:cat>
          <c:val>
            <c:numRef>
              <c:f>Sheet1!$F$2:$F$35</c:f>
              <c:numCache>
                <c:formatCode>General</c:formatCode>
                <c:ptCount val="34"/>
                <c:pt idx="0">
                  <c:v>100</c:v>
                </c:pt>
                <c:pt idx="1">
                  <c:v>91</c:v>
                </c:pt>
                <c:pt idx="2">
                  <c:v>95</c:v>
                </c:pt>
                <c:pt idx="3">
                  <c:v>96</c:v>
                </c:pt>
                <c:pt idx="5">
                  <c:v>94</c:v>
                </c:pt>
                <c:pt idx="6">
                  <c:v>98</c:v>
                </c:pt>
                <c:pt idx="7">
                  <c:v>87</c:v>
                </c:pt>
                <c:pt idx="8">
                  <c:v>93</c:v>
                </c:pt>
                <c:pt idx="10">
                  <c:v>92</c:v>
                </c:pt>
                <c:pt idx="11">
                  <c:v>92</c:v>
                </c:pt>
                <c:pt idx="12">
                  <c:v>92</c:v>
                </c:pt>
                <c:pt idx="13">
                  <c:v>100</c:v>
                </c:pt>
                <c:pt idx="15">
                  <c:v>100</c:v>
                </c:pt>
                <c:pt idx="16">
                  <c:v>88</c:v>
                </c:pt>
                <c:pt idx="17">
                  <c:v>91</c:v>
                </c:pt>
                <c:pt idx="18">
                  <c:v>57</c:v>
                </c:pt>
                <c:pt idx="20">
                  <c:v>59</c:v>
                </c:pt>
                <c:pt idx="21">
                  <c:v>60</c:v>
                </c:pt>
                <c:pt idx="22">
                  <c:v>66</c:v>
                </c:pt>
                <c:pt idx="23">
                  <c:v>65</c:v>
                </c:pt>
                <c:pt idx="25">
                  <c:v>88</c:v>
                </c:pt>
                <c:pt idx="26">
                  <c:v>89</c:v>
                </c:pt>
                <c:pt idx="27">
                  <c:v>71</c:v>
                </c:pt>
                <c:pt idx="28">
                  <c:v>79</c:v>
                </c:pt>
                <c:pt idx="30">
                  <c:v>85</c:v>
                </c:pt>
                <c:pt idx="31">
                  <c:v>56</c:v>
                </c:pt>
                <c:pt idx="32">
                  <c:v>58</c:v>
                </c:pt>
                <c:pt idx="33">
                  <c:v>57</c:v>
                </c:pt>
              </c:numCache>
            </c:numRef>
          </c:val>
          <c:extLst>
            <c:ext xmlns:c16="http://schemas.microsoft.com/office/drawing/2014/chart" uri="{C3380CC4-5D6E-409C-BE32-E72D297353CC}">
              <c16:uniqueId val="{00000003-C35A-4A60-8A3A-92E80ACCCB92}"/>
            </c:ext>
          </c:extLst>
        </c:ser>
        <c:dLbls>
          <c:showLegendKey val="0"/>
          <c:showVal val="0"/>
          <c:showCatName val="0"/>
          <c:showSerName val="0"/>
          <c:showPercent val="0"/>
          <c:showBubbleSize val="0"/>
        </c:dLbls>
        <c:gapWidth val="30"/>
        <c:overlap val="100"/>
        <c:axId val="1009474680"/>
        <c:axId val="1009478208"/>
      </c:barChart>
      <c:catAx>
        <c:axId val="1009474680"/>
        <c:scaling>
          <c:orientation val="minMax"/>
        </c:scaling>
        <c:delete val="0"/>
        <c:axPos val="b"/>
        <c:numFmt formatCode="General" sourceLinked="1"/>
        <c:majorTickMark val="none"/>
        <c:minorTickMark val="none"/>
        <c:tickLblPos val="nextTo"/>
        <c:spPr>
          <a:ln>
            <a:noFill/>
          </a:ln>
        </c:spPr>
        <c:txPr>
          <a:bodyPr rot="0"/>
          <a:lstStyle/>
          <a:p>
            <a:pPr>
              <a:defRPr sz="1000"/>
            </a:pPr>
            <a:endParaRPr lang="et-EE"/>
          </a:p>
        </c:txPr>
        <c:crossAx val="1009478208"/>
        <c:crosses val="autoZero"/>
        <c:auto val="1"/>
        <c:lblAlgn val="ctr"/>
        <c:lblOffset val="100"/>
        <c:noMultiLvlLbl val="0"/>
      </c:catAx>
      <c:valAx>
        <c:axId val="1009478208"/>
        <c:scaling>
          <c:orientation val="minMax"/>
          <c:max val="1"/>
          <c:min val="0"/>
        </c:scaling>
        <c:delete val="0"/>
        <c:axPos val="l"/>
        <c:numFmt formatCode="0%" sourceLinked="1"/>
        <c:majorTickMark val="none"/>
        <c:minorTickMark val="none"/>
        <c:tickLblPos val="low"/>
        <c:spPr>
          <a:ln>
            <a:noFill/>
          </a:ln>
        </c:spPr>
        <c:txPr>
          <a:bodyPr/>
          <a:lstStyle/>
          <a:p>
            <a:pPr>
              <a:defRPr sz="1000"/>
            </a:pPr>
            <a:endParaRPr lang="et-EE"/>
          </a:p>
        </c:txPr>
        <c:crossAx val="1009474680"/>
        <c:crosses val="autoZero"/>
        <c:crossBetween val="between"/>
      </c:valAx>
      <c:spPr>
        <a:ln>
          <a:noFill/>
        </a:ln>
      </c:spPr>
    </c:plotArea>
    <c:legend>
      <c:legendPos val="r"/>
      <c:layout>
        <c:manualLayout>
          <c:xMode val="edge"/>
          <c:yMode val="edge"/>
          <c:x val="3.6502998698394989E-2"/>
          <c:y val="1.0937628175330181E-2"/>
          <c:w val="0.75065203086347076"/>
          <c:h val="0.15639714073830835"/>
        </c:manualLayout>
      </c:layout>
      <c:overlay val="0"/>
      <c:txPr>
        <a:bodyPr/>
        <a:lstStyle/>
        <a:p>
          <a:pPr>
            <a:defRPr sz="1000"/>
          </a:pPr>
          <a:endParaRPr lang="et-EE"/>
        </a:p>
      </c:txPr>
    </c:legend>
    <c:plotVisOnly val="1"/>
    <c:dispBlanksAs val="gap"/>
    <c:showDLblsOverMax val="0"/>
  </c:chart>
  <c:txPr>
    <a:bodyPr/>
    <a:lstStyle/>
    <a:p>
      <a:pPr>
        <a:defRPr sz="1200"/>
      </a:pPr>
      <a:endParaRPr lang="et-EE"/>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997598345993351E-2"/>
          <c:y val="0.16254254788117337"/>
          <c:w val="0.94992930922964192"/>
          <c:h val="0.70652788353147689"/>
        </c:manualLayout>
      </c:layout>
      <c:barChart>
        <c:barDir val="col"/>
        <c:grouping val="percentStacked"/>
        <c:varyColors val="0"/>
        <c:ser>
          <c:idx val="0"/>
          <c:order val="0"/>
          <c:tx>
            <c:strRef>
              <c:f>Sheet1!$C$1</c:f>
              <c:strCache>
                <c:ptCount val="1"/>
                <c:pt idx="0">
                  <c:v>vähemalt kord päevas</c:v>
                </c:pt>
              </c:strCache>
            </c:strRef>
          </c:tx>
          <c:spPr>
            <a:solidFill>
              <a:schemeClr val="accent6">
                <a:lumMod val="75000"/>
              </a:schemeClr>
            </a:solidFill>
          </c:spPr>
          <c:invertIfNegative val="0"/>
          <c:dLbls>
            <c:numFmt formatCode="#,##0" sourceLinked="0"/>
            <c:spPr>
              <a:noFill/>
              <a:ln>
                <a:noFill/>
              </a:ln>
              <a:effectLst/>
            </c:spPr>
            <c:txPr>
              <a:bodyPr rot="0"/>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Sheet1!$B$2:$B$35</c:f>
              <c:numCache>
                <c:formatCode>General</c:formatCode>
                <c:ptCount val="34"/>
                <c:pt idx="0">
                  <c:v>2017</c:v>
                </c:pt>
                <c:pt idx="1">
                  <c:v>2019</c:v>
                </c:pt>
                <c:pt idx="2">
                  <c:v>2021</c:v>
                </c:pt>
                <c:pt idx="3">
                  <c:v>2023</c:v>
                </c:pt>
                <c:pt idx="5">
                  <c:v>2017</c:v>
                </c:pt>
                <c:pt idx="6">
                  <c:v>2019</c:v>
                </c:pt>
                <c:pt idx="7">
                  <c:v>2021</c:v>
                </c:pt>
                <c:pt idx="8">
                  <c:v>2023</c:v>
                </c:pt>
                <c:pt idx="10">
                  <c:v>2017</c:v>
                </c:pt>
                <c:pt idx="11">
                  <c:v>2019</c:v>
                </c:pt>
                <c:pt idx="12">
                  <c:v>2021</c:v>
                </c:pt>
                <c:pt idx="13">
                  <c:v>2023</c:v>
                </c:pt>
                <c:pt idx="15">
                  <c:v>2017</c:v>
                </c:pt>
                <c:pt idx="16">
                  <c:v>2019</c:v>
                </c:pt>
                <c:pt idx="17">
                  <c:v>2021</c:v>
                </c:pt>
                <c:pt idx="18">
                  <c:v>2023</c:v>
                </c:pt>
                <c:pt idx="20">
                  <c:v>2017</c:v>
                </c:pt>
                <c:pt idx="21">
                  <c:v>2019</c:v>
                </c:pt>
                <c:pt idx="22">
                  <c:v>2021</c:v>
                </c:pt>
                <c:pt idx="23">
                  <c:v>2023</c:v>
                </c:pt>
                <c:pt idx="25">
                  <c:v>2017</c:v>
                </c:pt>
                <c:pt idx="26">
                  <c:v>2019</c:v>
                </c:pt>
                <c:pt idx="27">
                  <c:v>2021</c:v>
                </c:pt>
                <c:pt idx="28">
                  <c:v>2023</c:v>
                </c:pt>
                <c:pt idx="30">
                  <c:v>2017</c:v>
                </c:pt>
                <c:pt idx="31">
                  <c:v>2019</c:v>
                </c:pt>
                <c:pt idx="32">
                  <c:v>2021</c:v>
                </c:pt>
                <c:pt idx="33">
                  <c:v>2023</c:v>
                </c:pt>
              </c:numCache>
            </c:numRef>
          </c:cat>
          <c:val>
            <c:numRef>
              <c:f>Sheet1!$C$2:$C$35</c:f>
              <c:numCache>
                <c:formatCode>General</c:formatCode>
                <c:ptCount val="34"/>
                <c:pt idx="8">
                  <c:v>3</c:v>
                </c:pt>
                <c:pt idx="13">
                  <c:v>1</c:v>
                </c:pt>
                <c:pt idx="21">
                  <c:v>1</c:v>
                </c:pt>
                <c:pt idx="27">
                  <c:v>5</c:v>
                </c:pt>
                <c:pt idx="28">
                  <c:v>3</c:v>
                </c:pt>
                <c:pt idx="30">
                  <c:v>5</c:v>
                </c:pt>
                <c:pt idx="31">
                  <c:v>12</c:v>
                </c:pt>
                <c:pt idx="32">
                  <c:v>11</c:v>
                </c:pt>
                <c:pt idx="33">
                  <c:v>6</c:v>
                </c:pt>
              </c:numCache>
            </c:numRef>
          </c:val>
          <c:extLst>
            <c:ext xmlns:c16="http://schemas.microsoft.com/office/drawing/2014/chart" uri="{C3380CC4-5D6E-409C-BE32-E72D297353CC}">
              <c16:uniqueId val="{00000000-F37D-4208-AF26-C87B5209BBD7}"/>
            </c:ext>
          </c:extLst>
        </c:ser>
        <c:ser>
          <c:idx val="1"/>
          <c:order val="1"/>
          <c:tx>
            <c:strRef>
              <c:f>Sheet1!$D$1</c:f>
              <c:strCache>
                <c:ptCount val="1"/>
                <c:pt idx="0">
                  <c:v>vähemalt kord nädalas</c:v>
                </c:pt>
              </c:strCache>
            </c:strRef>
          </c:tx>
          <c:spPr>
            <a:solidFill>
              <a:schemeClr val="accent5"/>
            </a:solidFill>
          </c:spPr>
          <c:invertIfNegative val="0"/>
          <c:dLbls>
            <c:numFmt formatCode="#,##0" sourceLinked="0"/>
            <c:spPr>
              <a:noFill/>
              <a:ln>
                <a:noFill/>
              </a:ln>
              <a:effectLst/>
            </c:spPr>
            <c:txPr>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Sheet1!$B$2:$B$35</c:f>
              <c:numCache>
                <c:formatCode>General</c:formatCode>
                <c:ptCount val="34"/>
                <c:pt idx="0">
                  <c:v>2017</c:v>
                </c:pt>
                <c:pt idx="1">
                  <c:v>2019</c:v>
                </c:pt>
                <c:pt idx="2">
                  <c:v>2021</c:v>
                </c:pt>
                <c:pt idx="3">
                  <c:v>2023</c:v>
                </c:pt>
                <c:pt idx="5">
                  <c:v>2017</c:v>
                </c:pt>
                <c:pt idx="6">
                  <c:v>2019</c:v>
                </c:pt>
                <c:pt idx="7">
                  <c:v>2021</c:v>
                </c:pt>
                <c:pt idx="8">
                  <c:v>2023</c:v>
                </c:pt>
                <c:pt idx="10">
                  <c:v>2017</c:v>
                </c:pt>
                <c:pt idx="11">
                  <c:v>2019</c:v>
                </c:pt>
                <c:pt idx="12">
                  <c:v>2021</c:v>
                </c:pt>
                <c:pt idx="13">
                  <c:v>2023</c:v>
                </c:pt>
                <c:pt idx="15">
                  <c:v>2017</c:v>
                </c:pt>
                <c:pt idx="16">
                  <c:v>2019</c:v>
                </c:pt>
                <c:pt idx="17">
                  <c:v>2021</c:v>
                </c:pt>
                <c:pt idx="18">
                  <c:v>2023</c:v>
                </c:pt>
                <c:pt idx="20">
                  <c:v>2017</c:v>
                </c:pt>
                <c:pt idx="21">
                  <c:v>2019</c:v>
                </c:pt>
                <c:pt idx="22">
                  <c:v>2021</c:v>
                </c:pt>
                <c:pt idx="23">
                  <c:v>2023</c:v>
                </c:pt>
                <c:pt idx="25">
                  <c:v>2017</c:v>
                </c:pt>
                <c:pt idx="26">
                  <c:v>2019</c:v>
                </c:pt>
                <c:pt idx="27">
                  <c:v>2021</c:v>
                </c:pt>
                <c:pt idx="28">
                  <c:v>2023</c:v>
                </c:pt>
                <c:pt idx="30">
                  <c:v>2017</c:v>
                </c:pt>
                <c:pt idx="31">
                  <c:v>2019</c:v>
                </c:pt>
                <c:pt idx="32">
                  <c:v>2021</c:v>
                </c:pt>
                <c:pt idx="33">
                  <c:v>2023</c:v>
                </c:pt>
              </c:numCache>
            </c:numRef>
          </c:cat>
          <c:val>
            <c:numRef>
              <c:f>Sheet1!$D$2:$D$35</c:f>
              <c:numCache>
                <c:formatCode>General</c:formatCode>
                <c:ptCount val="34"/>
                <c:pt idx="2">
                  <c:v>10</c:v>
                </c:pt>
                <c:pt idx="3">
                  <c:v>30</c:v>
                </c:pt>
                <c:pt idx="6">
                  <c:v>9</c:v>
                </c:pt>
                <c:pt idx="7">
                  <c:v>5</c:v>
                </c:pt>
                <c:pt idx="8">
                  <c:v>17</c:v>
                </c:pt>
                <c:pt idx="10">
                  <c:v>5</c:v>
                </c:pt>
                <c:pt idx="11">
                  <c:v>2</c:v>
                </c:pt>
                <c:pt idx="13">
                  <c:v>5</c:v>
                </c:pt>
                <c:pt idx="18">
                  <c:v>18</c:v>
                </c:pt>
                <c:pt idx="20">
                  <c:v>15</c:v>
                </c:pt>
                <c:pt idx="21">
                  <c:v>19</c:v>
                </c:pt>
                <c:pt idx="22">
                  <c:v>22</c:v>
                </c:pt>
                <c:pt idx="23">
                  <c:v>23</c:v>
                </c:pt>
                <c:pt idx="25">
                  <c:v>5</c:v>
                </c:pt>
                <c:pt idx="26">
                  <c:v>26</c:v>
                </c:pt>
                <c:pt idx="27">
                  <c:v>16</c:v>
                </c:pt>
                <c:pt idx="28">
                  <c:v>11</c:v>
                </c:pt>
                <c:pt idx="30">
                  <c:v>5</c:v>
                </c:pt>
                <c:pt idx="31">
                  <c:v>20</c:v>
                </c:pt>
                <c:pt idx="32">
                  <c:v>14</c:v>
                </c:pt>
                <c:pt idx="33">
                  <c:v>19</c:v>
                </c:pt>
              </c:numCache>
            </c:numRef>
          </c:val>
          <c:extLst>
            <c:ext xmlns:c16="http://schemas.microsoft.com/office/drawing/2014/chart" uri="{C3380CC4-5D6E-409C-BE32-E72D297353CC}">
              <c16:uniqueId val="{00000001-F37D-4208-AF26-C87B5209BBD7}"/>
            </c:ext>
          </c:extLst>
        </c:ser>
        <c:ser>
          <c:idx val="2"/>
          <c:order val="2"/>
          <c:tx>
            <c:strRef>
              <c:f>Sheet1!$E$1</c:f>
              <c:strCache>
                <c:ptCount val="1"/>
                <c:pt idx="0">
                  <c:v>vähemalt kord kuus</c:v>
                </c:pt>
              </c:strCache>
            </c:strRef>
          </c:tx>
          <c:spPr>
            <a:solidFill>
              <a:srgbClr val="FFC000"/>
            </a:solidFill>
          </c:spPr>
          <c:invertIfNegative val="0"/>
          <c:dLbls>
            <c:numFmt formatCode="#,##0" sourceLinked="0"/>
            <c:spPr>
              <a:noFill/>
              <a:ln>
                <a:noFill/>
              </a:ln>
              <a:effectLst/>
            </c:spPr>
            <c:txPr>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Sheet1!$B$2:$B$35</c:f>
              <c:numCache>
                <c:formatCode>General</c:formatCode>
                <c:ptCount val="34"/>
                <c:pt idx="0">
                  <c:v>2017</c:v>
                </c:pt>
                <c:pt idx="1">
                  <c:v>2019</c:v>
                </c:pt>
                <c:pt idx="2">
                  <c:v>2021</c:v>
                </c:pt>
                <c:pt idx="3">
                  <c:v>2023</c:v>
                </c:pt>
                <c:pt idx="5">
                  <c:v>2017</c:v>
                </c:pt>
                <c:pt idx="6">
                  <c:v>2019</c:v>
                </c:pt>
                <c:pt idx="7">
                  <c:v>2021</c:v>
                </c:pt>
                <c:pt idx="8">
                  <c:v>2023</c:v>
                </c:pt>
                <c:pt idx="10">
                  <c:v>2017</c:v>
                </c:pt>
                <c:pt idx="11">
                  <c:v>2019</c:v>
                </c:pt>
                <c:pt idx="12">
                  <c:v>2021</c:v>
                </c:pt>
                <c:pt idx="13">
                  <c:v>2023</c:v>
                </c:pt>
                <c:pt idx="15">
                  <c:v>2017</c:v>
                </c:pt>
                <c:pt idx="16">
                  <c:v>2019</c:v>
                </c:pt>
                <c:pt idx="17">
                  <c:v>2021</c:v>
                </c:pt>
                <c:pt idx="18">
                  <c:v>2023</c:v>
                </c:pt>
                <c:pt idx="20">
                  <c:v>2017</c:v>
                </c:pt>
                <c:pt idx="21">
                  <c:v>2019</c:v>
                </c:pt>
                <c:pt idx="22">
                  <c:v>2021</c:v>
                </c:pt>
                <c:pt idx="23">
                  <c:v>2023</c:v>
                </c:pt>
                <c:pt idx="25">
                  <c:v>2017</c:v>
                </c:pt>
                <c:pt idx="26">
                  <c:v>2019</c:v>
                </c:pt>
                <c:pt idx="27">
                  <c:v>2021</c:v>
                </c:pt>
                <c:pt idx="28">
                  <c:v>2023</c:v>
                </c:pt>
                <c:pt idx="30">
                  <c:v>2017</c:v>
                </c:pt>
                <c:pt idx="31">
                  <c:v>2019</c:v>
                </c:pt>
                <c:pt idx="32">
                  <c:v>2021</c:v>
                </c:pt>
                <c:pt idx="33">
                  <c:v>2023</c:v>
                </c:pt>
              </c:numCache>
            </c:numRef>
          </c:cat>
          <c:val>
            <c:numRef>
              <c:f>Sheet1!$E$2:$E$35</c:f>
              <c:numCache>
                <c:formatCode>General</c:formatCode>
                <c:ptCount val="34"/>
                <c:pt idx="1">
                  <c:v>17</c:v>
                </c:pt>
                <c:pt idx="2">
                  <c:v>36</c:v>
                </c:pt>
                <c:pt idx="3">
                  <c:v>16</c:v>
                </c:pt>
                <c:pt idx="5">
                  <c:v>6</c:v>
                </c:pt>
                <c:pt idx="6">
                  <c:v>19</c:v>
                </c:pt>
                <c:pt idx="7">
                  <c:v>34</c:v>
                </c:pt>
                <c:pt idx="8">
                  <c:v>18</c:v>
                </c:pt>
                <c:pt idx="10">
                  <c:v>16</c:v>
                </c:pt>
                <c:pt idx="11">
                  <c:v>13</c:v>
                </c:pt>
                <c:pt idx="12">
                  <c:v>16</c:v>
                </c:pt>
                <c:pt idx="13">
                  <c:v>4</c:v>
                </c:pt>
                <c:pt idx="15">
                  <c:v>22</c:v>
                </c:pt>
                <c:pt idx="16">
                  <c:v>32</c:v>
                </c:pt>
                <c:pt idx="17">
                  <c:v>30</c:v>
                </c:pt>
                <c:pt idx="18">
                  <c:v>23</c:v>
                </c:pt>
                <c:pt idx="20">
                  <c:v>33</c:v>
                </c:pt>
                <c:pt idx="21">
                  <c:v>26</c:v>
                </c:pt>
                <c:pt idx="22">
                  <c:v>24</c:v>
                </c:pt>
                <c:pt idx="23">
                  <c:v>37</c:v>
                </c:pt>
                <c:pt idx="25">
                  <c:v>41</c:v>
                </c:pt>
                <c:pt idx="26">
                  <c:v>11</c:v>
                </c:pt>
                <c:pt idx="27">
                  <c:v>25</c:v>
                </c:pt>
                <c:pt idx="28">
                  <c:v>32</c:v>
                </c:pt>
                <c:pt idx="30">
                  <c:v>24</c:v>
                </c:pt>
                <c:pt idx="31">
                  <c:v>14</c:v>
                </c:pt>
                <c:pt idx="32">
                  <c:v>23</c:v>
                </c:pt>
                <c:pt idx="33">
                  <c:v>41</c:v>
                </c:pt>
              </c:numCache>
            </c:numRef>
          </c:val>
          <c:extLst>
            <c:ext xmlns:c16="http://schemas.microsoft.com/office/drawing/2014/chart" uri="{C3380CC4-5D6E-409C-BE32-E72D297353CC}">
              <c16:uniqueId val="{00000002-F37D-4208-AF26-C87B5209BBD7}"/>
            </c:ext>
          </c:extLst>
        </c:ser>
        <c:ser>
          <c:idx val="3"/>
          <c:order val="3"/>
          <c:tx>
            <c:strRef>
              <c:f>Sheet1!$F$1</c:f>
              <c:strCache>
                <c:ptCount val="1"/>
                <c:pt idx="0">
                  <c:v>harvemini kui kord kuus</c:v>
                </c:pt>
              </c:strCache>
            </c:strRef>
          </c:tx>
          <c:spPr>
            <a:solidFill>
              <a:schemeClr val="bg1">
                <a:lumMod val="65000"/>
              </a:schemeClr>
            </a:solidFill>
          </c:spPr>
          <c:invertIfNegative val="0"/>
          <c:dLbls>
            <c:numFmt formatCode="#,##0" sourceLinked="0"/>
            <c:spPr>
              <a:noFill/>
              <a:ln>
                <a:noFill/>
              </a:ln>
              <a:effectLst/>
            </c:spPr>
            <c:txPr>
              <a:bodyPr wrap="square" lIns="38100" tIns="19050" rIns="38100" bIns="19050" anchor="ctr">
                <a:spAutoFit/>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Sheet1!$B$2:$B$35</c:f>
              <c:numCache>
                <c:formatCode>General</c:formatCode>
                <c:ptCount val="34"/>
                <c:pt idx="0">
                  <c:v>2017</c:v>
                </c:pt>
                <c:pt idx="1">
                  <c:v>2019</c:v>
                </c:pt>
                <c:pt idx="2">
                  <c:v>2021</c:v>
                </c:pt>
                <c:pt idx="3">
                  <c:v>2023</c:v>
                </c:pt>
                <c:pt idx="5">
                  <c:v>2017</c:v>
                </c:pt>
                <c:pt idx="6">
                  <c:v>2019</c:v>
                </c:pt>
                <c:pt idx="7">
                  <c:v>2021</c:v>
                </c:pt>
                <c:pt idx="8">
                  <c:v>2023</c:v>
                </c:pt>
                <c:pt idx="10">
                  <c:v>2017</c:v>
                </c:pt>
                <c:pt idx="11">
                  <c:v>2019</c:v>
                </c:pt>
                <c:pt idx="12">
                  <c:v>2021</c:v>
                </c:pt>
                <c:pt idx="13">
                  <c:v>2023</c:v>
                </c:pt>
                <c:pt idx="15">
                  <c:v>2017</c:v>
                </c:pt>
                <c:pt idx="16">
                  <c:v>2019</c:v>
                </c:pt>
                <c:pt idx="17">
                  <c:v>2021</c:v>
                </c:pt>
                <c:pt idx="18">
                  <c:v>2023</c:v>
                </c:pt>
                <c:pt idx="20">
                  <c:v>2017</c:v>
                </c:pt>
                <c:pt idx="21">
                  <c:v>2019</c:v>
                </c:pt>
                <c:pt idx="22">
                  <c:v>2021</c:v>
                </c:pt>
                <c:pt idx="23">
                  <c:v>2023</c:v>
                </c:pt>
                <c:pt idx="25">
                  <c:v>2017</c:v>
                </c:pt>
                <c:pt idx="26">
                  <c:v>2019</c:v>
                </c:pt>
                <c:pt idx="27">
                  <c:v>2021</c:v>
                </c:pt>
                <c:pt idx="28">
                  <c:v>2023</c:v>
                </c:pt>
                <c:pt idx="30">
                  <c:v>2017</c:v>
                </c:pt>
                <c:pt idx="31">
                  <c:v>2019</c:v>
                </c:pt>
                <c:pt idx="32">
                  <c:v>2021</c:v>
                </c:pt>
                <c:pt idx="33">
                  <c:v>2023</c:v>
                </c:pt>
              </c:numCache>
            </c:numRef>
          </c:cat>
          <c:val>
            <c:numRef>
              <c:f>Sheet1!$F$2:$F$35</c:f>
              <c:numCache>
                <c:formatCode>General</c:formatCode>
                <c:ptCount val="34"/>
                <c:pt idx="0">
                  <c:v>100</c:v>
                </c:pt>
                <c:pt idx="1">
                  <c:v>83</c:v>
                </c:pt>
                <c:pt idx="2">
                  <c:v>54</c:v>
                </c:pt>
                <c:pt idx="3">
                  <c:v>54</c:v>
                </c:pt>
                <c:pt idx="5">
                  <c:v>94</c:v>
                </c:pt>
                <c:pt idx="6">
                  <c:v>72</c:v>
                </c:pt>
                <c:pt idx="7">
                  <c:v>61</c:v>
                </c:pt>
                <c:pt idx="8">
                  <c:v>61</c:v>
                </c:pt>
                <c:pt idx="10">
                  <c:v>79</c:v>
                </c:pt>
                <c:pt idx="11">
                  <c:v>85</c:v>
                </c:pt>
                <c:pt idx="12">
                  <c:v>84</c:v>
                </c:pt>
                <c:pt idx="13">
                  <c:v>90</c:v>
                </c:pt>
                <c:pt idx="15">
                  <c:v>78</c:v>
                </c:pt>
                <c:pt idx="16">
                  <c:v>68</c:v>
                </c:pt>
                <c:pt idx="17">
                  <c:v>70</c:v>
                </c:pt>
                <c:pt idx="18">
                  <c:v>60</c:v>
                </c:pt>
                <c:pt idx="20">
                  <c:v>51</c:v>
                </c:pt>
                <c:pt idx="21">
                  <c:v>54</c:v>
                </c:pt>
                <c:pt idx="22">
                  <c:v>55</c:v>
                </c:pt>
                <c:pt idx="23">
                  <c:v>40</c:v>
                </c:pt>
                <c:pt idx="25">
                  <c:v>54</c:v>
                </c:pt>
                <c:pt idx="26">
                  <c:v>64</c:v>
                </c:pt>
                <c:pt idx="27">
                  <c:v>54</c:v>
                </c:pt>
                <c:pt idx="28">
                  <c:v>54</c:v>
                </c:pt>
                <c:pt idx="30">
                  <c:v>66</c:v>
                </c:pt>
                <c:pt idx="31">
                  <c:v>54</c:v>
                </c:pt>
                <c:pt idx="32">
                  <c:v>53</c:v>
                </c:pt>
                <c:pt idx="33">
                  <c:v>33</c:v>
                </c:pt>
              </c:numCache>
            </c:numRef>
          </c:val>
          <c:extLst>
            <c:ext xmlns:c16="http://schemas.microsoft.com/office/drawing/2014/chart" uri="{C3380CC4-5D6E-409C-BE32-E72D297353CC}">
              <c16:uniqueId val="{00000003-F37D-4208-AF26-C87B5209BBD7}"/>
            </c:ext>
          </c:extLst>
        </c:ser>
        <c:dLbls>
          <c:showLegendKey val="0"/>
          <c:showVal val="0"/>
          <c:showCatName val="0"/>
          <c:showSerName val="0"/>
          <c:showPercent val="0"/>
          <c:showBubbleSize val="0"/>
        </c:dLbls>
        <c:gapWidth val="30"/>
        <c:overlap val="100"/>
        <c:axId val="1009474680"/>
        <c:axId val="1009478208"/>
      </c:barChart>
      <c:catAx>
        <c:axId val="1009474680"/>
        <c:scaling>
          <c:orientation val="minMax"/>
        </c:scaling>
        <c:delete val="0"/>
        <c:axPos val="b"/>
        <c:numFmt formatCode="General" sourceLinked="1"/>
        <c:majorTickMark val="none"/>
        <c:minorTickMark val="none"/>
        <c:tickLblPos val="nextTo"/>
        <c:spPr>
          <a:ln>
            <a:noFill/>
          </a:ln>
        </c:spPr>
        <c:txPr>
          <a:bodyPr rot="0"/>
          <a:lstStyle/>
          <a:p>
            <a:pPr>
              <a:defRPr sz="1000"/>
            </a:pPr>
            <a:endParaRPr lang="et-EE"/>
          </a:p>
        </c:txPr>
        <c:crossAx val="1009478208"/>
        <c:crosses val="autoZero"/>
        <c:auto val="1"/>
        <c:lblAlgn val="ctr"/>
        <c:lblOffset val="100"/>
        <c:noMultiLvlLbl val="0"/>
      </c:catAx>
      <c:valAx>
        <c:axId val="1009478208"/>
        <c:scaling>
          <c:orientation val="minMax"/>
          <c:max val="1"/>
          <c:min val="0"/>
        </c:scaling>
        <c:delete val="0"/>
        <c:axPos val="l"/>
        <c:numFmt formatCode="0%" sourceLinked="1"/>
        <c:majorTickMark val="none"/>
        <c:minorTickMark val="none"/>
        <c:tickLblPos val="low"/>
        <c:spPr>
          <a:ln>
            <a:noFill/>
          </a:ln>
        </c:spPr>
        <c:txPr>
          <a:bodyPr/>
          <a:lstStyle/>
          <a:p>
            <a:pPr>
              <a:defRPr sz="1000"/>
            </a:pPr>
            <a:endParaRPr lang="et-EE"/>
          </a:p>
        </c:txPr>
        <c:crossAx val="1009474680"/>
        <c:crosses val="autoZero"/>
        <c:crossBetween val="between"/>
      </c:valAx>
      <c:spPr>
        <a:ln>
          <a:noFill/>
        </a:ln>
      </c:spPr>
    </c:plotArea>
    <c:legend>
      <c:legendPos val="r"/>
      <c:layout>
        <c:manualLayout>
          <c:xMode val="edge"/>
          <c:yMode val="edge"/>
          <c:x val="3.6502998698394989E-2"/>
          <c:y val="1.0937628175330181E-2"/>
          <c:w val="0.75065203086347076"/>
          <c:h val="0.15639714073830835"/>
        </c:manualLayout>
      </c:layout>
      <c:overlay val="0"/>
      <c:txPr>
        <a:bodyPr/>
        <a:lstStyle/>
        <a:p>
          <a:pPr>
            <a:defRPr sz="1000"/>
          </a:pPr>
          <a:endParaRPr lang="et-EE"/>
        </a:p>
      </c:txPr>
    </c:legend>
    <c:plotVisOnly val="1"/>
    <c:dispBlanksAs val="gap"/>
    <c:showDLblsOverMax val="0"/>
  </c:chart>
  <c:txPr>
    <a:bodyPr/>
    <a:lstStyle/>
    <a:p>
      <a:pPr>
        <a:defRPr sz="1200"/>
      </a:pPr>
      <a:endParaRPr lang="et-EE"/>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92745755703739"/>
          <c:y val="4.1860120348233221E-2"/>
          <c:w val="0.7675785985514062"/>
          <c:h val="0.89959740097380514"/>
        </c:manualLayout>
      </c:layout>
      <c:barChart>
        <c:barDir val="bar"/>
        <c:grouping val="percentStacked"/>
        <c:varyColors val="0"/>
        <c:ser>
          <c:idx val="0"/>
          <c:order val="0"/>
          <c:tx>
            <c:strRef>
              <c:f>Sheet1!$C$1</c:f>
              <c:strCache>
                <c:ptCount val="1"/>
                <c:pt idx="0">
                  <c:v>mitte kunagi</c:v>
                </c:pt>
              </c:strCache>
            </c:strRef>
          </c:tx>
          <c:spPr>
            <a:solidFill>
              <a:schemeClr val="bg1">
                <a:lumMod val="65000"/>
              </a:schemeClr>
            </a:solidFill>
          </c:spPr>
          <c:invertIfNegative val="0"/>
          <c:dLbls>
            <c:numFmt formatCode="#,##0" sourceLinked="0"/>
            <c:spPr>
              <a:noFill/>
              <a:ln>
                <a:noFill/>
              </a:ln>
              <a:effectLst/>
            </c:spPr>
            <c:txPr>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Sheet1!$B$2:$B$30</c:f>
              <c:numCache>
                <c:formatCode>General</c:formatCode>
                <c:ptCount val="29"/>
                <c:pt idx="0">
                  <c:v>2023</c:v>
                </c:pt>
                <c:pt idx="1">
                  <c:v>2021</c:v>
                </c:pt>
                <c:pt idx="3">
                  <c:v>2023</c:v>
                </c:pt>
                <c:pt idx="4">
                  <c:v>2021</c:v>
                </c:pt>
                <c:pt idx="6">
                  <c:v>2023</c:v>
                </c:pt>
                <c:pt idx="7">
                  <c:v>2021</c:v>
                </c:pt>
                <c:pt idx="9">
                  <c:v>2023</c:v>
                </c:pt>
                <c:pt idx="10">
                  <c:v>2021</c:v>
                </c:pt>
                <c:pt idx="12">
                  <c:v>2023</c:v>
                </c:pt>
                <c:pt idx="13">
                  <c:v>2021</c:v>
                </c:pt>
                <c:pt idx="15">
                  <c:v>2023</c:v>
                </c:pt>
                <c:pt idx="16">
                  <c:v>2021</c:v>
                </c:pt>
                <c:pt idx="18">
                  <c:v>2023</c:v>
                </c:pt>
                <c:pt idx="19">
                  <c:v>2021</c:v>
                </c:pt>
                <c:pt idx="21">
                  <c:v>2023</c:v>
                </c:pt>
                <c:pt idx="22">
                  <c:v>2021</c:v>
                </c:pt>
                <c:pt idx="24">
                  <c:v>2023</c:v>
                </c:pt>
                <c:pt idx="25">
                  <c:v>2021</c:v>
                </c:pt>
                <c:pt idx="27">
                  <c:v>2023</c:v>
                </c:pt>
                <c:pt idx="28">
                  <c:v>2021</c:v>
                </c:pt>
              </c:numCache>
            </c:numRef>
          </c:cat>
          <c:val>
            <c:numRef>
              <c:f>Sheet1!$C$2:$C$30</c:f>
              <c:numCache>
                <c:formatCode>General</c:formatCode>
                <c:ptCount val="29"/>
                <c:pt idx="0">
                  <c:v>87</c:v>
                </c:pt>
                <c:pt idx="1">
                  <c:v>92</c:v>
                </c:pt>
                <c:pt idx="3">
                  <c:v>92</c:v>
                </c:pt>
                <c:pt idx="4">
                  <c:v>95</c:v>
                </c:pt>
                <c:pt idx="6">
                  <c:v>90</c:v>
                </c:pt>
                <c:pt idx="7">
                  <c:v>92</c:v>
                </c:pt>
                <c:pt idx="9">
                  <c:v>98</c:v>
                </c:pt>
                <c:pt idx="10">
                  <c:v>98</c:v>
                </c:pt>
                <c:pt idx="12">
                  <c:v>91</c:v>
                </c:pt>
                <c:pt idx="13">
                  <c:v>94</c:v>
                </c:pt>
                <c:pt idx="15">
                  <c:v>95</c:v>
                </c:pt>
                <c:pt idx="16">
                  <c:v>95</c:v>
                </c:pt>
                <c:pt idx="18">
                  <c:v>96</c:v>
                </c:pt>
                <c:pt idx="19">
                  <c:v>96</c:v>
                </c:pt>
                <c:pt idx="21">
                  <c:v>96</c:v>
                </c:pt>
                <c:pt idx="22">
                  <c:v>97</c:v>
                </c:pt>
                <c:pt idx="24">
                  <c:v>90</c:v>
                </c:pt>
                <c:pt idx="25">
                  <c:v>93</c:v>
                </c:pt>
                <c:pt idx="27">
                  <c:v>95</c:v>
                </c:pt>
                <c:pt idx="28">
                  <c:v>96</c:v>
                </c:pt>
              </c:numCache>
            </c:numRef>
          </c:val>
          <c:extLst>
            <c:ext xmlns:c16="http://schemas.microsoft.com/office/drawing/2014/chart" uri="{C3380CC4-5D6E-409C-BE32-E72D297353CC}">
              <c16:uniqueId val="{00000000-FBA2-4F56-8E36-4934381AC091}"/>
            </c:ext>
          </c:extLst>
        </c:ser>
        <c:ser>
          <c:idx val="1"/>
          <c:order val="1"/>
          <c:tx>
            <c:strRef>
              <c:f>Sheet1!$D$1</c:f>
              <c:strCache>
                <c:ptCount val="1"/>
                <c:pt idx="0">
                  <c:v>mõnikord</c:v>
                </c:pt>
              </c:strCache>
            </c:strRef>
          </c:tx>
          <c:spPr>
            <a:solidFill>
              <a:srgbClr val="FFC000"/>
            </a:solidFill>
          </c:spPr>
          <c:invertIfNegative val="0"/>
          <c:dLbls>
            <c:numFmt formatCode="#,##0" sourceLinked="0"/>
            <c:spPr>
              <a:noFill/>
              <a:ln>
                <a:noFill/>
              </a:ln>
              <a:effectLst/>
            </c:spPr>
            <c:txPr>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Sheet1!$B$2:$B$30</c:f>
              <c:numCache>
                <c:formatCode>General</c:formatCode>
                <c:ptCount val="29"/>
                <c:pt idx="0">
                  <c:v>2023</c:v>
                </c:pt>
                <c:pt idx="1">
                  <c:v>2021</c:v>
                </c:pt>
                <c:pt idx="3">
                  <c:v>2023</c:v>
                </c:pt>
                <c:pt idx="4">
                  <c:v>2021</c:v>
                </c:pt>
                <c:pt idx="6">
                  <c:v>2023</c:v>
                </c:pt>
                <c:pt idx="7">
                  <c:v>2021</c:v>
                </c:pt>
                <c:pt idx="9">
                  <c:v>2023</c:v>
                </c:pt>
                <c:pt idx="10">
                  <c:v>2021</c:v>
                </c:pt>
                <c:pt idx="12">
                  <c:v>2023</c:v>
                </c:pt>
                <c:pt idx="13">
                  <c:v>2021</c:v>
                </c:pt>
                <c:pt idx="15">
                  <c:v>2023</c:v>
                </c:pt>
                <c:pt idx="16">
                  <c:v>2021</c:v>
                </c:pt>
                <c:pt idx="18">
                  <c:v>2023</c:v>
                </c:pt>
                <c:pt idx="19">
                  <c:v>2021</c:v>
                </c:pt>
                <c:pt idx="21">
                  <c:v>2023</c:v>
                </c:pt>
                <c:pt idx="22">
                  <c:v>2021</c:v>
                </c:pt>
                <c:pt idx="24">
                  <c:v>2023</c:v>
                </c:pt>
                <c:pt idx="25">
                  <c:v>2021</c:v>
                </c:pt>
                <c:pt idx="27">
                  <c:v>2023</c:v>
                </c:pt>
                <c:pt idx="28">
                  <c:v>2021</c:v>
                </c:pt>
              </c:numCache>
            </c:numRef>
          </c:cat>
          <c:val>
            <c:numRef>
              <c:f>Sheet1!$D$2:$D$30</c:f>
              <c:numCache>
                <c:formatCode>General</c:formatCode>
                <c:ptCount val="29"/>
                <c:pt idx="0">
                  <c:v>9</c:v>
                </c:pt>
                <c:pt idx="1">
                  <c:v>5</c:v>
                </c:pt>
                <c:pt idx="3">
                  <c:v>7</c:v>
                </c:pt>
                <c:pt idx="4">
                  <c:v>4</c:v>
                </c:pt>
                <c:pt idx="6">
                  <c:v>8</c:v>
                </c:pt>
                <c:pt idx="7">
                  <c:v>6</c:v>
                </c:pt>
                <c:pt idx="9">
                  <c:v>2</c:v>
                </c:pt>
                <c:pt idx="10">
                  <c:v>2</c:v>
                </c:pt>
                <c:pt idx="12">
                  <c:v>7</c:v>
                </c:pt>
                <c:pt idx="13">
                  <c:v>5</c:v>
                </c:pt>
                <c:pt idx="15">
                  <c:v>4</c:v>
                </c:pt>
                <c:pt idx="16">
                  <c:v>4</c:v>
                </c:pt>
                <c:pt idx="18">
                  <c:v>3</c:v>
                </c:pt>
                <c:pt idx="19">
                  <c:v>4</c:v>
                </c:pt>
                <c:pt idx="21">
                  <c:v>3</c:v>
                </c:pt>
                <c:pt idx="22">
                  <c:v>2</c:v>
                </c:pt>
                <c:pt idx="24">
                  <c:v>7</c:v>
                </c:pt>
                <c:pt idx="25">
                  <c:v>6</c:v>
                </c:pt>
                <c:pt idx="27">
                  <c:v>3</c:v>
                </c:pt>
                <c:pt idx="28">
                  <c:v>3</c:v>
                </c:pt>
              </c:numCache>
            </c:numRef>
          </c:val>
          <c:extLst>
            <c:ext xmlns:c16="http://schemas.microsoft.com/office/drawing/2014/chart" uri="{C3380CC4-5D6E-409C-BE32-E72D297353CC}">
              <c16:uniqueId val="{00000001-FBA2-4F56-8E36-4934381AC091}"/>
            </c:ext>
          </c:extLst>
        </c:ser>
        <c:ser>
          <c:idx val="2"/>
          <c:order val="2"/>
          <c:tx>
            <c:strRef>
              <c:f>Sheet1!$E$1</c:f>
              <c:strCache>
                <c:ptCount val="1"/>
                <c:pt idx="0">
                  <c:v>sageli</c:v>
                </c:pt>
              </c:strCache>
            </c:strRef>
          </c:tx>
          <c:spPr>
            <a:solidFill>
              <a:schemeClr val="accent5"/>
            </a:solidFill>
          </c:spPr>
          <c:invertIfNegative val="0"/>
          <c:dLbls>
            <c:numFmt formatCode="#,##0" sourceLinked="0"/>
            <c:spPr>
              <a:noFill/>
              <a:ln>
                <a:noFill/>
              </a:ln>
              <a:effectLst/>
            </c:spPr>
            <c:txPr>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Sheet1!$B$2:$B$30</c:f>
              <c:numCache>
                <c:formatCode>General</c:formatCode>
                <c:ptCount val="29"/>
                <c:pt idx="0">
                  <c:v>2023</c:v>
                </c:pt>
                <c:pt idx="1">
                  <c:v>2021</c:v>
                </c:pt>
                <c:pt idx="3">
                  <c:v>2023</c:v>
                </c:pt>
                <c:pt idx="4">
                  <c:v>2021</c:v>
                </c:pt>
                <c:pt idx="6">
                  <c:v>2023</c:v>
                </c:pt>
                <c:pt idx="7">
                  <c:v>2021</c:v>
                </c:pt>
                <c:pt idx="9">
                  <c:v>2023</c:v>
                </c:pt>
                <c:pt idx="10">
                  <c:v>2021</c:v>
                </c:pt>
                <c:pt idx="12">
                  <c:v>2023</c:v>
                </c:pt>
                <c:pt idx="13">
                  <c:v>2021</c:v>
                </c:pt>
                <c:pt idx="15">
                  <c:v>2023</c:v>
                </c:pt>
                <c:pt idx="16">
                  <c:v>2021</c:v>
                </c:pt>
                <c:pt idx="18">
                  <c:v>2023</c:v>
                </c:pt>
                <c:pt idx="19">
                  <c:v>2021</c:v>
                </c:pt>
                <c:pt idx="21">
                  <c:v>2023</c:v>
                </c:pt>
                <c:pt idx="22">
                  <c:v>2021</c:v>
                </c:pt>
                <c:pt idx="24">
                  <c:v>2023</c:v>
                </c:pt>
                <c:pt idx="25">
                  <c:v>2021</c:v>
                </c:pt>
                <c:pt idx="27">
                  <c:v>2023</c:v>
                </c:pt>
                <c:pt idx="28">
                  <c:v>2021</c:v>
                </c:pt>
              </c:numCache>
            </c:numRef>
          </c:cat>
          <c:val>
            <c:numRef>
              <c:f>Sheet1!$E$2:$E$30</c:f>
              <c:numCache>
                <c:formatCode>General</c:formatCode>
                <c:ptCount val="29"/>
                <c:pt idx="0">
                  <c:v>2</c:v>
                </c:pt>
                <c:pt idx="1">
                  <c:v>1</c:v>
                </c:pt>
                <c:pt idx="4">
                  <c:v>1</c:v>
                </c:pt>
                <c:pt idx="6">
                  <c:v>1</c:v>
                </c:pt>
                <c:pt idx="7">
                  <c:v>1</c:v>
                </c:pt>
                <c:pt idx="12">
                  <c:v>1</c:v>
                </c:pt>
                <c:pt idx="13">
                  <c:v>1</c:v>
                </c:pt>
                <c:pt idx="15">
                  <c:v>1</c:v>
                </c:pt>
                <c:pt idx="21">
                  <c:v>1</c:v>
                </c:pt>
                <c:pt idx="24">
                  <c:v>2</c:v>
                </c:pt>
                <c:pt idx="25">
                  <c:v>1</c:v>
                </c:pt>
                <c:pt idx="27">
                  <c:v>1</c:v>
                </c:pt>
              </c:numCache>
            </c:numRef>
          </c:val>
          <c:extLst>
            <c:ext xmlns:c16="http://schemas.microsoft.com/office/drawing/2014/chart" uri="{C3380CC4-5D6E-409C-BE32-E72D297353CC}">
              <c16:uniqueId val="{00000002-FBA2-4F56-8E36-4934381AC091}"/>
            </c:ext>
          </c:extLst>
        </c:ser>
        <c:ser>
          <c:idx val="3"/>
          <c:order val="3"/>
          <c:tx>
            <c:strRef>
              <c:f>Sheet1!$F$1</c:f>
              <c:strCache>
                <c:ptCount val="1"/>
                <c:pt idx="0">
                  <c:v>peaaegu alati</c:v>
                </c:pt>
              </c:strCache>
            </c:strRef>
          </c:tx>
          <c:spPr>
            <a:solidFill>
              <a:schemeClr val="accent6">
                <a:lumMod val="75000"/>
              </a:schemeClr>
            </a:solidFill>
          </c:spPr>
          <c:invertIfNegative val="0"/>
          <c:dLbls>
            <c:numFmt formatCode="#,##0" sourceLinked="0"/>
            <c:spPr>
              <a:noFill/>
              <a:ln>
                <a:noFill/>
              </a:ln>
              <a:effectLst/>
            </c:spPr>
            <c:txPr>
              <a:bodyPr wrap="square" lIns="38100" tIns="19050" rIns="38100" bIns="19050" anchor="ctr">
                <a:spAutoFit/>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Sheet1!$B$2:$B$30</c:f>
              <c:numCache>
                <c:formatCode>General</c:formatCode>
                <c:ptCount val="29"/>
                <c:pt idx="0">
                  <c:v>2023</c:v>
                </c:pt>
                <c:pt idx="1">
                  <c:v>2021</c:v>
                </c:pt>
                <c:pt idx="3">
                  <c:v>2023</c:v>
                </c:pt>
                <c:pt idx="4">
                  <c:v>2021</c:v>
                </c:pt>
                <c:pt idx="6">
                  <c:v>2023</c:v>
                </c:pt>
                <c:pt idx="7">
                  <c:v>2021</c:v>
                </c:pt>
                <c:pt idx="9">
                  <c:v>2023</c:v>
                </c:pt>
                <c:pt idx="10">
                  <c:v>2021</c:v>
                </c:pt>
                <c:pt idx="12">
                  <c:v>2023</c:v>
                </c:pt>
                <c:pt idx="13">
                  <c:v>2021</c:v>
                </c:pt>
                <c:pt idx="15">
                  <c:v>2023</c:v>
                </c:pt>
                <c:pt idx="16">
                  <c:v>2021</c:v>
                </c:pt>
                <c:pt idx="18">
                  <c:v>2023</c:v>
                </c:pt>
                <c:pt idx="19">
                  <c:v>2021</c:v>
                </c:pt>
                <c:pt idx="21">
                  <c:v>2023</c:v>
                </c:pt>
                <c:pt idx="22">
                  <c:v>2021</c:v>
                </c:pt>
                <c:pt idx="24">
                  <c:v>2023</c:v>
                </c:pt>
                <c:pt idx="25">
                  <c:v>2021</c:v>
                </c:pt>
                <c:pt idx="27">
                  <c:v>2023</c:v>
                </c:pt>
                <c:pt idx="28">
                  <c:v>2021</c:v>
                </c:pt>
              </c:numCache>
            </c:numRef>
          </c:cat>
          <c:val>
            <c:numRef>
              <c:f>Sheet1!$F$2:$F$30</c:f>
              <c:numCache>
                <c:formatCode>General</c:formatCode>
                <c:ptCount val="29"/>
                <c:pt idx="0">
                  <c:v>2</c:v>
                </c:pt>
                <c:pt idx="1">
                  <c:v>1</c:v>
                </c:pt>
                <c:pt idx="3">
                  <c:v>1</c:v>
                </c:pt>
                <c:pt idx="4">
                  <c:v>1</c:v>
                </c:pt>
                <c:pt idx="6">
                  <c:v>1</c:v>
                </c:pt>
                <c:pt idx="7">
                  <c:v>1</c:v>
                </c:pt>
                <c:pt idx="12">
                  <c:v>1</c:v>
                </c:pt>
                <c:pt idx="13">
                  <c:v>1</c:v>
                </c:pt>
                <c:pt idx="15">
                  <c:v>1</c:v>
                </c:pt>
                <c:pt idx="16">
                  <c:v>1</c:v>
                </c:pt>
                <c:pt idx="18">
                  <c:v>1</c:v>
                </c:pt>
                <c:pt idx="22">
                  <c:v>1</c:v>
                </c:pt>
                <c:pt idx="24">
                  <c:v>1</c:v>
                </c:pt>
                <c:pt idx="25">
                  <c:v>1</c:v>
                </c:pt>
                <c:pt idx="27">
                  <c:v>1</c:v>
                </c:pt>
              </c:numCache>
            </c:numRef>
          </c:val>
          <c:extLst>
            <c:ext xmlns:c16="http://schemas.microsoft.com/office/drawing/2014/chart" uri="{C3380CC4-5D6E-409C-BE32-E72D297353CC}">
              <c16:uniqueId val="{00000003-FBA2-4F56-8E36-4934381AC091}"/>
            </c:ext>
          </c:extLst>
        </c:ser>
        <c:dLbls>
          <c:showLegendKey val="0"/>
          <c:showVal val="0"/>
          <c:showCatName val="0"/>
          <c:showSerName val="0"/>
          <c:showPercent val="0"/>
          <c:showBubbleSize val="0"/>
        </c:dLbls>
        <c:gapWidth val="20"/>
        <c:overlap val="100"/>
        <c:axId val="1009474680"/>
        <c:axId val="1009478208"/>
      </c:barChart>
      <c:catAx>
        <c:axId val="1009474680"/>
        <c:scaling>
          <c:orientation val="maxMin"/>
        </c:scaling>
        <c:delete val="0"/>
        <c:axPos val="l"/>
        <c:numFmt formatCode="General" sourceLinked="1"/>
        <c:majorTickMark val="none"/>
        <c:minorTickMark val="none"/>
        <c:tickLblPos val="nextTo"/>
        <c:spPr>
          <a:ln>
            <a:noFill/>
          </a:ln>
        </c:spPr>
        <c:txPr>
          <a:bodyPr/>
          <a:lstStyle/>
          <a:p>
            <a:pPr>
              <a:defRPr sz="1000"/>
            </a:pPr>
            <a:endParaRPr lang="et-EE"/>
          </a:p>
        </c:txPr>
        <c:crossAx val="1009478208"/>
        <c:crosses val="autoZero"/>
        <c:auto val="1"/>
        <c:lblAlgn val="ctr"/>
        <c:lblOffset val="100"/>
        <c:noMultiLvlLbl val="0"/>
      </c:catAx>
      <c:valAx>
        <c:axId val="1009478208"/>
        <c:scaling>
          <c:orientation val="minMax"/>
          <c:max val="1"/>
          <c:min val="0"/>
        </c:scaling>
        <c:delete val="0"/>
        <c:axPos val="t"/>
        <c:numFmt formatCode="0%" sourceLinked="1"/>
        <c:majorTickMark val="none"/>
        <c:minorTickMark val="none"/>
        <c:tickLblPos val="high"/>
        <c:spPr>
          <a:ln>
            <a:noFill/>
          </a:ln>
        </c:spPr>
        <c:txPr>
          <a:bodyPr/>
          <a:lstStyle/>
          <a:p>
            <a:pPr>
              <a:defRPr sz="1000"/>
            </a:pPr>
            <a:endParaRPr lang="et-EE"/>
          </a:p>
        </c:txPr>
        <c:crossAx val="1009474680"/>
        <c:crosses val="autoZero"/>
        <c:crossBetween val="between"/>
      </c:valAx>
      <c:spPr>
        <a:ln>
          <a:noFill/>
        </a:ln>
      </c:spPr>
    </c:plotArea>
    <c:plotVisOnly val="1"/>
    <c:dispBlanksAs val="gap"/>
    <c:showDLblsOverMax val="0"/>
  </c:chart>
  <c:txPr>
    <a:bodyPr/>
    <a:lstStyle/>
    <a:p>
      <a:pPr>
        <a:defRPr sz="1200"/>
      </a:pPr>
      <a:endParaRPr lang="et-EE"/>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101180872531045E-3"/>
          <c:y val="0.22386914665648083"/>
          <c:w val="0.7675785985514062"/>
          <c:h val="0.74994640824823078"/>
        </c:manualLayout>
      </c:layout>
      <c:barChart>
        <c:barDir val="bar"/>
        <c:grouping val="percentStacked"/>
        <c:varyColors val="0"/>
        <c:ser>
          <c:idx val="0"/>
          <c:order val="0"/>
          <c:tx>
            <c:strRef>
              <c:f>Sheet1!$C$1</c:f>
              <c:strCache>
                <c:ptCount val="1"/>
                <c:pt idx="0">
                  <c:v>mitte kunagi</c:v>
                </c:pt>
              </c:strCache>
            </c:strRef>
          </c:tx>
          <c:spPr>
            <a:solidFill>
              <a:schemeClr val="bg1">
                <a:lumMod val="65000"/>
              </a:schemeClr>
            </a:solidFill>
          </c:spPr>
          <c:invertIfNegative val="0"/>
          <c:dLbls>
            <c:numFmt formatCode="#,##0" sourceLinked="0"/>
            <c:spPr>
              <a:noFill/>
              <a:ln>
                <a:noFill/>
              </a:ln>
              <a:effectLst/>
            </c:spPr>
            <c:txPr>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Sheet1!$B$2:$B$2</c:f>
              <c:numCache>
                <c:formatCode>General</c:formatCode>
                <c:ptCount val="1"/>
              </c:numCache>
            </c:numRef>
          </c:cat>
          <c:val>
            <c:numRef>
              <c:f>Sheet1!$C$2:$C$2</c:f>
              <c:numCache>
                <c:formatCode>General</c:formatCode>
                <c:ptCount val="1"/>
              </c:numCache>
            </c:numRef>
          </c:val>
          <c:extLst>
            <c:ext xmlns:c16="http://schemas.microsoft.com/office/drawing/2014/chart" uri="{C3380CC4-5D6E-409C-BE32-E72D297353CC}">
              <c16:uniqueId val="{00000000-2E29-43BC-9F33-43AF9FED6903}"/>
            </c:ext>
          </c:extLst>
        </c:ser>
        <c:ser>
          <c:idx val="1"/>
          <c:order val="1"/>
          <c:tx>
            <c:strRef>
              <c:f>Sheet1!$D$1</c:f>
              <c:strCache>
                <c:ptCount val="1"/>
                <c:pt idx="0">
                  <c:v>mõnikord</c:v>
                </c:pt>
              </c:strCache>
            </c:strRef>
          </c:tx>
          <c:spPr>
            <a:solidFill>
              <a:srgbClr val="FFC000"/>
            </a:solidFill>
          </c:spPr>
          <c:invertIfNegative val="0"/>
          <c:dLbls>
            <c:numFmt formatCode="#,##0" sourceLinked="0"/>
            <c:spPr>
              <a:noFill/>
              <a:ln>
                <a:noFill/>
              </a:ln>
              <a:effectLst/>
            </c:spPr>
            <c:txPr>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Sheet1!$B$2:$B$2</c:f>
              <c:numCache>
                <c:formatCode>General</c:formatCode>
                <c:ptCount val="1"/>
              </c:numCache>
            </c:numRef>
          </c:cat>
          <c:val>
            <c:numRef>
              <c:f>Sheet1!$D$2:$D$2</c:f>
              <c:numCache>
                <c:formatCode>General</c:formatCode>
                <c:ptCount val="1"/>
              </c:numCache>
            </c:numRef>
          </c:val>
          <c:extLst>
            <c:ext xmlns:c16="http://schemas.microsoft.com/office/drawing/2014/chart" uri="{C3380CC4-5D6E-409C-BE32-E72D297353CC}">
              <c16:uniqueId val="{00000001-2E29-43BC-9F33-43AF9FED6903}"/>
            </c:ext>
          </c:extLst>
        </c:ser>
        <c:ser>
          <c:idx val="2"/>
          <c:order val="2"/>
          <c:tx>
            <c:strRef>
              <c:f>Sheet1!$E$1</c:f>
              <c:strCache>
                <c:ptCount val="1"/>
                <c:pt idx="0">
                  <c:v>sageli</c:v>
                </c:pt>
              </c:strCache>
            </c:strRef>
          </c:tx>
          <c:spPr>
            <a:solidFill>
              <a:schemeClr val="accent5"/>
            </a:solidFill>
          </c:spPr>
          <c:invertIfNegative val="0"/>
          <c:dLbls>
            <c:numFmt formatCode="#,##0" sourceLinked="0"/>
            <c:spPr>
              <a:noFill/>
              <a:ln>
                <a:noFill/>
              </a:ln>
              <a:effectLst/>
            </c:spPr>
            <c:txPr>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Sheet1!$B$2:$B$2</c:f>
              <c:numCache>
                <c:formatCode>General</c:formatCode>
                <c:ptCount val="1"/>
              </c:numCache>
            </c:numRef>
          </c:cat>
          <c:val>
            <c:numRef>
              <c:f>Sheet1!$E$2:$E$2</c:f>
              <c:numCache>
                <c:formatCode>General</c:formatCode>
                <c:ptCount val="1"/>
              </c:numCache>
            </c:numRef>
          </c:val>
          <c:extLst>
            <c:ext xmlns:c16="http://schemas.microsoft.com/office/drawing/2014/chart" uri="{C3380CC4-5D6E-409C-BE32-E72D297353CC}">
              <c16:uniqueId val="{00000002-2E29-43BC-9F33-43AF9FED6903}"/>
            </c:ext>
          </c:extLst>
        </c:ser>
        <c:ser>
          <c:idx val="3"/>
          <c:order val="3"/>
          <c:tx>
            <c:strRef>
              <c:f>Sheet1!$F$1</c:f>
              <c:strCache>
                <c:ptCount val="1"/>
                <c:pt idx="0">
                  <c:v>peaaegu alati</c:v>
                </c:pt>
              </c:strCache>
            </c:strRef>
          </c:tx>
          <c:spPr>
            <a:solidFill>
              <a:schemeClr val="accent6">
                <a:lumMod val="75000"/>
              </a:schemeClr>
            </a:solidFill>
          </c:spPr>
          <c:invertIfNegative val="0"/>
          <c:dLbls>
            <c:numFmt formatCode="#,##0" sourceLinked="0"/>
            <c:spPr>
              <a:noFill/>
              <a:ln>
                <a:noFill/>
              </a:ln>
              <a:effectLst/>
            </c:spPr>
            <c:txPr>
              <a:bodyPr wrap="square" lIns="38100" tIns="19050" rIns="38100" bIns="19050" anchor="ctr">
                <a:spAutoFit/>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Sheet1!$B$2:$B$2</c:f>
              <c:numCache>
                <c:formatCode>General</c:formatCode>
                <c:ptCount val="1"/>
              </c:numCache>
            </c:numRef>
          </c:cat>
          <c:val>
            <c:numRef>
              <c:f>Sheet1!$F$2:$F$2</c:f>
              <c:numCache>
                <c:formatCode>General</c:formatCode>
                <c:ptCount val="1"/>
              </c:numCache>
            </c:numRef>
          </c:val>
          <c:extLst>
            <c:ext xmlns:c16="http://schemas.microsoft.com/office/drawing/2014/chart" uri="{C3380CC4-5D6E-409C-BE32-E72D297353CC}">
              <c16:uniqueId val="{00000003-2E29-43BC-9F33-43AF9FED6903}"/>
            </c:ext>
          </c:extLst>
        </c:ser>
        <c:dLbls>
          <c:showLegendKey val="0"/>
          <c:showVal val="0"/>
          <c:showCatName val="0"/>
          <c:showSerName val="0"/>
          <c:showPercent val="0"/>
          <c:showBubbleSize val="0"/>
        </c:dLbls>
        <c:gapWidth val="50"/>
        <c:overlap val="100"/>
        <c:axId val="1009474680"/>
        <c:axId val="1009478208"/>
      </c:barChart>
      <c:catAx>
        <c:axId val="1009474680"/>
        <c:scaling>
          <c:orientation val="maxMin"/>
        </c:scaling>
        <c:delete val="0"/>
        <c:axPos val="l"/>
        <c:numFmt formatCode="General" sourceLinked="1"/>
        <c:majorTickMark val="none"/>
        <c:minorTickMark val="none"/>
        <c:tickLblPos val="none"/>
        <c:spPr>
          <a:ln>
            <a:noFill/>
          </a:ln>
        </c:spPr>
        <c:txPr>
          <a:bodyPr/>
          <a:lstStyle/>
          <a:p>
            <a:pPr>
              <a:defRPr sz="1000"/>
            </a:pPr>
            <a:endParaRPr lang="et-EE"/>
          </a:p>
        </c:txPr>
        <c:crossAx val="1009478208"/>
        <c:crosses val="autoZero"/>
        <c:auto val="1"/>
        <c:lblAlgn val="ctr"/>
        <c:lblOffset val="100"/>
        <c:noMultiLvlLbl val="0"/>
      </c:catAx>
      <c:valAx>
        <c:axId val="1009478208"/>
        <c:scaling>
          <c:orientation val="minMax"/>
          <c:max val="1"/>
          <c:min val="0"/>
        </c:scaling>
        <c:delete val="1"/>
        <c:axPos val="t"/>
        <c:numFmt formatCode="0%" sourceLinked="1"/>
        <c:majorTickMark val="none"/>
        <c:minorTickMark val="none"/>
        <c:tickLblPos val="high"/>
        <c:crossAx val="1009474680"/>
        <c:crosses val="autoZero"/>
        <c:crossBetween val="between"/>
      </c:valAx>
      <c:spPr>
        <a:ln>
          <a:noFill/>
        </a:ln>
      </c:spPr>
    </c:plotArea>
    <c:legend>
      <c:legendPos val="r"/>
      <c:layout>
        <c:manualLayout>
          <c:xMode val="edge"/>
          <c:yMode val="edge"/>
          <c:x val="2.2088345076416541E-5"/>
          <c:y val="1.2860082304526749E-2"/>
          <c:w val="0.92995370581811987"/>
          <c:h val="0.68830220099602535"/>
        </c:manualLayout>
      </c:layout>
      <c:overlay val="0"/>
      <c:txPr>
        <a:bodyPr/>
        <a:lstStyle/>
        <a:p>
          <a:pPr>
            <a:defRPr sz="1000"/>
          </a:pPr>
          <a:endParaRPr lang="et-EE"/>
        </a:p>
      </c:txPr>
    </c:legend>
    <c:plotVisOnly val="1"/>
    <c:dispBlanksAs val="gap"/>
    <c:showDLblsOverMax val="0"/>
  </c:chart>
  <c:txPr>
    <a:bodyPr/>
    <a:lstStyle/>
    <a:p>
      <a:pPr>
        <a:defRPr sz="1200"/>
      </a:pPr>
      <a:endParaRPr lang="et-EE"/>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92745755703739"/>
          <c:y val="4.1860120348233221E-2"/>
          <c:w val="0.6704172083890807"/>
          <c:h val="0.89959740097380514"/>
        </c:manualLayout>
      </c:layout>
      <c:barChart>
        <c:barDir val="bar"/>
        <c:grouping val="percentStacked"/>
        <c:varyColors val="0"/>
        <c:ser>
          <c:idx val="0"/>
          <c:order val="0"/>
          <c:tx>
            <c:strRef>
              <c:f>Sheet1!$C$1</c:f>
              <c:strCache>
                <c:ptCount val="1"/>
                <c:pt idx="0">
                  <c:v>mitte kunagi</c:v>
                </c:pt>
              </c:strCache>
            </c:strRef>
          </c:tx>
          <c:spPr>
            <a:solidFill>
              <a:schemeClr val="bg1">
                <a:lumMod val="65000"/>
              </a:schemeClr>
            </a:solidFill>
          </c:spPr>
          <c:invertIfNegative val="0"/>
          <c:dLbls>
            <c:numFmt formatCode="#,##0" sourceLinked="0"/>
            <c:spPr>
              <a:noFill/>
              <a:ln>
                <a:noFill/>
              </a:ln>
              <a:effectLst/>
            </c:spPr>
            <c:txPr>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Sheet1!$B$2:$B$30</c:f>
              <c:numCache>
                <c:formatCode>General</c:formatCode>
                <c:ptCount val="29"/>
                <c:pt idx="0">
                  <c:v>2023</c:v>
                </c:pt>
                <c:pt idx="1">
                  <c:v>2021</c:v>
                </c:pt>
                <c:pt idx="3">
                  <c:v>2023</c:v>
                </c:pt>
                <c:pt idx="4">
                  <c:v>2021</c:v>
                </c:pt>
                <c:pt idx="6">
                  <c:v>2023</c:v>
                </c:pt>
                <c:pt idx="7">
                  <c:v>2021</c:v>
                </c:pt>
                <c:pt idx="9">
                  <c:v>2023</c:v>
                </c:pt>
                <c:pt idx="10">
                  <c:v>2021</c:v>
                </c:pt>
                <c:pt idx="12">
                  <c:v>2023</c:v>
                </c:pt>
                <c:pt idx="13">
                  <c:v>2021</c:v>
                </c:pt>
                <c:pt idx="15">
                  <c:v>2023</c:v>
                </c:pt>
                <c:pt idx="16">
                  <c:v>2021</c:v>
                </c:pt>
                <c:pt idx="18">
                  <c:v>2023</c:v>
                </c:pt>
                <c:pt idx="19">
                  <c:v>2021</c:v>
                </c:pt>
                <c:pt idx="21">
                  <c:v>2023</c:v>
                </c:pt>
                <c:pt idx="22">
                  <c:v>2021</c:v>
                </c:pt>
                <c:pt idx="24">
                  <c:v>2023</c:v>
                </c:pt>
                <c:pt idx="25">
                  <c:v>2021</c:v>
                </c:pt>
                <c:pt idx="27">
                  <c:v>2023</c:v>
                </c:pt>
                <c:pt idx="28">
                  <c:v>2021</c:v>
                </c:pt>
              </c:numCache>
            </c:numRef>
          </c:cat>
          <c:val>
            <c:numRef>
              <c:f>Sheet1!$C$2:$C$30</c:f>
              <c:numCache>
                <c:formatCode>General</c:formatCode>
                <c:ptCount val="29"/>
                <c:pt idx="0">
                  <c:v>100</c:v>
                </c:pt>
                <c:pt idx="1">
                  <c:v>100</c:v>
                </c:pt>
                <c:pt idx="3">
                  <c:v>100</c:v>
                </c:pt>
                <c:pt idx="4">
                  <c:v>100</c:v>
                </c:pt>
                <c:pt idx="6">
                  <c:v>100</c:v>
                </c:pt>
                <c:pt idx="7">
                  <c:v>100</c:v>
                </c:pt>
                <c:pt idx="9">
                  <c:v>100</c:v>
                </c:pt>
                <c:pt idx="10">
                  <c:v>100</c:v>
                </c:pt>
                <c:pt idx="12">
                  <c:v>100</c:v>
                </c:pt>
                <c:pt idx="13">
                  <c:v>100</c:v>
                </c:pt>
                <c:pt idx="15">
                  <c:v>100</c:v>
                </c:pt>
                <c:pt idx="16">
                  <c:v>100</c:v>
                </c:pt>
                <c:pt idx="18">
                  <c:v>100</c:v>
                </c:pt>
                <c:pt idx="19">
                  <c:v>100</c:v>
                </c:pt>
                <c:pt idx="21">
                  <c:v>100</c:v>
                </c:pt>
                <c:pt idx="22">
                  <c:v>100</c:v>
                </c:pt>
                <c:pt idx="24">
                  <c:v>100</c:v>
                </c:pt>
                <c:pt idx="25">
                  <c:v>100</c:v>
                </c:pt>
                <c:pt idx="27">
                  <c:v>99</c:v>
                </c:pt>
                <c:pt idx="28">
                  <c:v>99</c:v>
                </c:pt>
              </c:numCache>
            </c:numRef>
          </c:val>
          <c:extLst>
            <c:ext xmlns:c16="http://schemas.microsoft.com/office/drawing/2014/chart" uri="{C3380CC4-5D6E-409C-BE32-E72D297353CC}">
              <c16:uniqueId val="{00000000-DE1C-471D-AF11-60DA3B8B0897}"/>
            </c:ext>
          </c:extLst>
        </c:ser>
        <c:ser>
          <c:idx val="1"/>
          <c:order val="1"/>
          <c:tx>
            <c:strRef>
              <c:f>Sheet1!$D$1</c:f>
              <c:strCache>
                <c:ptCount val="1"/>
                <c:pt idx="0">
                  <c:v>mõnikord</c:v>
                </c:pt>
              </c:strCache>
            </c:strRef>
          </c:tx>
          <c:spPr>
            <a:solidFill>
              <a:srgbClr val="FFC000"/>
            </a:solidFill>
          </c:spPr>
          <c:invertIfNegative val="0"/>
          <c:dLbls>
            <c:numFmt formatCode="#,##0" sourceLinked="0"/>
            <c:spPr>
              <a:noFill/>
              <a:ln>
                <a:noFill/>
              </a:ln>
              <a:effectLst/>
            </c:spPr>
            <c:txPr>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Sheet1!$B$2:$B$30</c:f>
              <c:numCache>
                <c:formatCode>General</c:formatCode>
                <c:ptCount val="29"/>
                <c:pt idx="0">
                  <c:v>2023</c:v>
                </c:pt>
                <c:pt idx="1">
                  <c:v>2021</c:v>
                </c:pt>
                <c:pt idx="3">
                  <c:v>2023</c:v>
                </c:pt>
                <c:pt idx="4">
                  <c:v>2021</c:v>
                </c:pt>
                <c:pt idx="6">
                  <c:v>2023</c:v>
                </c:pt>
                <c:pt idx="7">
                  <c:v>2021</c:v>
                </c:pt>
                <c:pt idx="9">
                  <c:v>2023</c:v>
                </c:pt>
                <c:pt idx="10">
                  <c:v>2021</c:v>
                </c:pt>
                <c:pt idx="12">
                  <c:v>2023</c:v>
                </c:pt>
                <c:pt idx="13">
                  <c:v>2021</c:v>
                </c:pt>
                <c:pt idx="15">
                  <c:v>2023</c:v>
                </c:pt>
                <c:pt idx="16">
                  <c:v>2021</c:v>
                </c:pt>
                <c:pt idx="18">
                  <c:v>2023</c:v>
                </c:pt>
                <c:pt idx="19">
                  <c:v>2021</c:v>
                </c:pt>
                <c:pt idx="21">
                  <c:v>2023</c:v>
                </c:pt>
                <c:pt idx="22">
                  <c:v>2021</c:v>
                </c:pt>
                <c:pt idx="24">
                  <c:v>2023</c:v>
                </c:pt>
                <c:pt idx="25">
                  <c:v>2021</c:v>
                </c:pt>
                <c:pt idx="27">
                  <c:v>2023</c:v>
                </c:pt>
                <c:pt idx="28">
                  <c:v>2021</c:v>
                </c:pt>
              </c:numCache>
            </c:numRef>
          </c:cat>
          <c:val>
            <c:numRef>
              <c:f>Sheet1!$D$2:$D$30</c:f>
              <c:numCache>
                <c:formatCode>General</c:formatCode>
                <c:ptCount val="29"/>
                <c:pt idx="27">
                  <c:v>1</c:v>
                </c:pt>
                <c:pt idx="28">
                  <c:v>1</c:v>
                </c:pt>
              </c:numCache>
            </c:numRef>
          </c:val>
          <c:extLst>
            <c:ext xmlns:c16="http://schemas.microsoft.com/office/drawing/2014/chart" uri="{C3380CC4-5D6E-409C-BE32-E72D297353CC}">
              <c16:uniqueId val="{00000001-DE1C-471D-AF11-60DA3B8B0897}"/>
            </c:ext>
          </c:extLst>
        </c:ser>
        <c:ser>
          <c:idx val="2"/>
          <c:order val="2"/>
          <c:tx>
            <c:strRef>
              <c:f>Sheet1!$E$1</c:f>
              <c:strCache>
                <c:ptCount val="1"/>
                <c:pt idx="0">
                  <c:v>sageli</c:v>
                </c:pt>
              </c:strCache>
            </c:strRef>
          </c:tx>
          <c:spPr>
            <a:solidFill>
              <a:schemeClr val="accent5"/>
            </a:solidFill>
          </c:spPr>
          <c:invertIfNegative val="0"/>
          <c:dLbls>
            <c:numFmt formatCode="#,##0" sourceLinked="0"/>
            <c:spPr>
              <a:noFill/>
              <a:ln>
                <a:noFill/>
              </a:ln>
              <a:effectLst/>
            </c:spPr>
            <c:txPr>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Sheet1!$B$2:$B$30</c:f>
              <c:numCache>
                <c:formatCode>General</c:formatCode>
                <c:ptCount val="29"/>
                <c:pt idx="0">
                  <c:v>2023</c:v>
                </c:pt>
                <c:pt idx="1">
                  <c:v>2021</c:v>
                </c:pt>
                <c:pt idx="3">
                  <c:v>2023</c:v>
                </c:pt>
                <c:pt idx="4">
                  <c:v>2021</c:v>
                </c:pt>
                <c:pt idx="6">
                  <c:v>2023</c:v>
                </c:pt>
                <c:pt idx="7">
                  <c:v>2021</c:v>
                </c:pt>
                <c:pt idx="9">
                  <c:v>2023</c:v>
                </c:pt>
                <c:pt idx="10">
                  <c:v>2021</c:v>
                </c:pt>
                <c:pt idx="12">
                  <c:v>2023</c:v>
                </c:pt>
                <c:pt idx="13">
                  <c:v>2021</c:v>
                </c:pt>
                <c:pt idx="15">
                  <c:v>2023</c:v>
                </c:pt>
                <c:pt idx="16">
                  <c:v>2021</c:v>
                </c:pt>
                <c:pt idx="18">
                  <c:v>2023</c:v>
                </c:pt>
                <c:pt idx="19">
                  <c:v>2021</c:v>
                </c:pt>
                <c:pt idx="21">
                  <c:v>2023</c:v>
                </c:pt>
                <c:pt idx="22">
                  <c:v>2021</c:v>
                </c:pt>
                <c:pt idx="24">
                  <c:v>2023</c:v>
                </c:pt>
                <c:pt idx="25">
                  <c:v>2021</c:v>
                </c:pt>
                <c:pt idx="27">
                  <c:v>2023</c:v>
                </c:pt>
                <c:pt idx="28">
                  <c:v>2021</c:v>
                </c:pt>
              </c:numCache>
            </c:numRef>
          </c:cat>
          <c:val>
            <c:numRef>
              <c:f>Sheet1!$E$2:$E$30</c:f>
              <c:numCache>
                <c:formatCode>General</c:formatCode>
                <c:ptCount val="29"/>
              </c:numCache>
            </c:numRef>
          </c:val>
          <c:extLst>
            <c:ext xmlns:c16="http://schemas.microsoft.com/office/drawing/2014/chart" uri="{C3380CC4-5D6E-409C-BE32-E72D297353CC}">
              <c16:uniqueId val="{00000002-DE1C-471D-AF11-60DA3B8B0897}"/>
            </c:ext>
          </c:extLst>
        </c:ser>
        <c:ser>
          <c:idx val="3"/>
          <c:order val="3"/>
          <c:tx>
            <c:strRef>
              <c:f>Sheet1!$F$1</c:f>
              <c:strCache>
                <c:ptCount val="1"/>
                <c:pt idx="0">
                  <c:v>peaaegu alati</c:v>
                </c:pt>
              </c:strCache>
            </c:strRef>
          </c:tx>
          <c:spPr>
            <a:solidFill>
              <a:schemeClr val="accent6">
                <a:lumMod val="75000"/>
              </a:schemeClr>
            </a:solidFill>
          </c:spPr>
          <c:invertIfNegative val="0"/>
          <c:dLbls>
            <c:numFmt formatCode="#,##0" sourceLinked="0"/>
            <c:spPr>
              <a:noFill/>
              <a:ln>
                <a:noFill/>
              </a:ln>
              <a:effectLst/>
            </c:spPr>
            <c:txPr>
              <a:bodyPr wrap="square" lIns="38100" tIns="19050" rIns="38100" bIns="19050" anchor="ctr">
                <a:spAutoFit/>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Sheet1!$B$2:$B$30</c:f>
              <c:numCache>
                <c:formatCode>General</c:formatCode>
                <c:ptCount val="29"/>
                <c:pt idx="0">
                  <c:v>2023</c:v>
                </c:pt>
                <c:pt idx="1">
                  <c:v>2021</c:v>
                </c:pt>
                <c:pt idx="3">
                  <c:v>2023</c:v>
                </c:pt>
                <c:pt idx="4">
                  <c:v>2021</c:v>
                </c:pt>
                <c:pt idx="6">
                  <c:v>2023</c:v>
                </c:pt>
                <c:pt idx="7">
                  <c:v>2021</c:v>
                </c:pt>
                <c:pt idx="9">
                  <c:v>2023</c:v>
                </c:pt>
                <c:pt idx="10">
                  <c:v>2021</c:v>
                </c:pt>
                <c:pt idx="12">
                  <c:v>2023</c:v>
                </c:pt>
                <c:pt idx="13">
                  <c:v>2021</c:v>
                </c:pt>
                <c:pt idx="15">
                  <c:v>2023</c:v>
                </c:pt>
                <c:pt idx="16">
                  <c:v>2021</c:v>
                </c:pt>
                <c:pt idx="18">
                  <c:v>2023</c:v>
                </c:pt>
                <c:pt idx="19">
                  <c:v>2021</c:v>
                </c:pt>
                <c:pt idx="21">
                  <c:v>2023</c:v>
                </c:pt>
                <c:pt idx="22">
                  <c:v>2021</c:v>
                </c:pt>
                <c:pt idx="24">
                  <c:v>2023</c:v>
                </c:pt>
                <c:pt idx="25">
                  <c:v>2021</c:v>
                </c:pt>
                <c:pt idx="27">
                  <c:v>2023</c:v>
                </c:pt>
                <c:pt idx="28">
                  <c:v>2021</c:v>
                </c:pt>
              </c:numCache>
            </c:numRef>
          </c:cat>
          <c:val>
            <c:numRef>
              <c:f>Sheet1!$F$2:$F$30</c:f>
              <c:numCache>
                <c:formatCode>General</c:formatCode>
                <c:ptCount val="29"/>
              </c:numCache>
            </c:numRef>
          </c:val>
          <c:extLst>
            <c:ext xmlns:c16="http://schemas.microsoft.com/office/drawing/2014/chart" uri="{C3380CC4-5D6E-409C-BE32-E72D297353CC}">
              <c16:uniqueId val="{00000003-DE1C-471D-AF11-60DA3B8B0897}"/>
            </c:ext>
          </c:extLst>
        </c:ser>
        <c:dLbls>
          <c:showLegendKey val="0"/>
          <c:showVal val="0"/>
          <c:showCatName val="0"/>
          <c:showSerName val="0"/>
          <c:showPercent val="0"/>
          <c:showBubbleSize val="0"/>
        </c:dLbls>
        <c:gapWidth val="20"/>
        <c:overlap val="100"/>
        <c:axId val="1009474680"/>
        <c:axId val="1009478208"/>
      </c:barChart>
      <c:catAx>
        <c:axId val="1009474680"/>
        <c:scaling>
          <c:orientation val="maxMin"/>
        </c:scaling>
        <c:delete val="0"/>
        <c:axPos val="l"/>
        <c:numFmt formatCode="General" sourceLinked="1"/>
        <c:majorTickMark val="none"/>
        <c:minorTickMark val="none"/>
        <c:tickLblPos val="none"/>
        <c:spPr>
          <a:ln>
            <a:noFill/>
          </a:ln>
        </c:spPr>
        <c:txPr>
          <a:bodyPr/>
          <a:lstStyle/>
          <a:p>
            <a:pPr>
              <a:defRPr sz="1000"/>
            </a:pPr>
            <a:endParaRPr lang="et-EE"/>
          </a:p>
        </c:txPr>
        <c:crossAx val="1009478208"/>
        <c:crosses val="autoZero"/>
        <c:auto val="1"/>
        <c:lblAlgn val="ctr"/>
        <c:lblOffset val="100"/>
        <c:noMultiLvlLbl val="0"/>
      </c:catAx>
      <c:valAx>
        <c:axId val="1009478208"/>
        <c:scaling>
          <c:orientation val="minMax"/>
          <c:max val="1"/>
          <c:min val="0"/>
        </c:scaling>
        <c:delete val="0"/>
        <c:axPos val="t"/>
        <c:numFmt formatCode="0%" sourceLinked="1"/>
        <c:majorTickMark val="none"/>
        <c:minorTickMark val="none"/>
        <c:tickLblPos val="high"/>
        <c:spPr>
          <a:ln>
            <a:noFill/>
          </a:ln>
        </c:spPr>
        <c:txPr>
          <a:bodyPr/>
          <a:lstStyle/>
          <a:p>
            <a:pPr>
              <a:defRPr sz="1000"/>
            </a:pPr>
            <a:endParaRPr lang="et-EE"/>
          </a:p>
        </c:txPr>
        <c:crossAx val="1009474680"/>
        <c:crosses val="autoZero"/>
        <c:crossBetween val="between"/>
      </c:valAx>
      <c:spPr>
        <a:ln>
          <a:noFill/>
        </a:ln>
      </c:spPr>
    </c:plotArea>
    <c:plotVisOnly val="1"/>
    <c:dispBlanksAs val="gap"/>
    <c:showDLblsOverMax val="0"/>
  </c:chart>
  <c:txPr>
    <a:bodyPr/>
    <a:lstStyle/>
    <a:p>
      <a:pPr>
        <a:defRPr sz="1200"/>
      </a:pPr>
      <a:endParaRPr lang="et-EE"/>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92745755703739"/>
          <c:y val="4.1860120348233221E-2"/>
          <c:w val="0.6704172083890807"/>
          <c:h val="0.89959740097380514"/>
        </c:manualLayout>
      </c:layout>
      <c:barChart>
        <c:barDir val="bar"/>
        <c:grouping val="percentStacked"/>
        <c:varyColors val="0"/>
        <c:ser>
          <c:idx val="0"/>
          <c:order val="0"/>
          <c:tx>
            <c:strRef>
              <c:f>Sheet1!$C$1</c:f>
              <c:strCache>
                <c:ptCount val="1"/>
                <c:pt idx="0">
                  <c:v>mitte kunagi</c:v>
                </c:pt>
              </c:strCache>
            </c:strRef>
          </c:tx>
          <c:spPr>
            <a:solidFill>
              <a:schemeClr val="bg1">
                <a:lumMod val="65000"/>
              </a:schemeClr>
            </a:solidFill>
          </c:spPr>
          <c:invertIfNegative val="0"/>
          <c:dLbls>
            <c:numFmt formatCode="#,##0" sourceLinked="0"/>
            <c:spPr>
              <a:noFill/>
              <a:ln>
                <a:noFill/>
              </a:ln>
              <a:effectLst/>
            </c:spPr>
            <c:txPr>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Sheet1!$B$2:$B$30</c:f>
              <c:numCache>
                <c:formatCode>General</c:formatCode>
                <c:ptCount val="29"/>
                <c:pt idx="0">
                  <c:v>2023</c:v>
                </c:pt>
                <c:pt idx="1">
                  <c:v>2021</c:v>
                </c:pt>
                <c:pt idx="3">
                  <c:v>2023</c:v>
                </c:pt>
                <c:pt idx="4">
                  <c:v>2021</c:v>
                </c:pt>
                <c:pt idx="6">
                  <c:v>2023</c:v>
                </c:pt>
                <c:pt idx="7">
                  <c:v>2021</c:v>
                </c:pt>
                <c:pt idx="9">
                  <c:v>2023</c:v>
                </c:pt>
                <c:pt idx="10">
                  <c:v>2021</c:v>
                </c:pt>
                <c:pt idx="12">
                  <c:v>2023</c:v>
                </c:pt>
                <c:pt idx="13">
                  <c:v>2021</c:v>
                </c:pt>
                <c:pt idx="15">
                  <c:v>2023</c:v>
                </c:pt>
                <c:pt idx="16">
                  <c:v>2021</c:v>
                </c:pt>
                <c:pt idx="18">
                  <c:v>2023</c:v>
                </c:pt>
                <c:pt idx="19">
                  <c:v>2021</c:v>
                </c:pt>
                <c:pt idx="21">
                  <c:v>2023</c:v>
                </c:pt>
                <c:pt idx="22">
                  <c:v>2021</c:v>
                </c:pt>
                <c:pt idx="24">
                  <c:v>2023</c:v>
                </c:pt>
                <c:pt idx="25">
                  <c:v>2021</c:v>
                </c:pt>
                <c:pt idx="27">
                  <c:v>2023</c:v>
                </c:pt>
                <c:pt idx="28">
                  <c:v>2021</c:v>
                </c:pt>
              </c:numCache>
            </c:numRef>
          </c:cat>
          <c:val>
            <c:numRef>
              <c:f>Sheet1!$C$2:$C$30</c:f>
              <c:numCache>
                <c:formatCode>General</c:formatCode>
                <c:ptCount val="29"/>
                <c:pt idx="0">
                  <c:v>50</c:v>
                </c:pt>
                <c:pt idx="1">
                  <c:v>66</c:v>
                </c:pt>
                <c:pt idx="3">
                  <c:v>72</c:v>
                </c:pt>
                <c:pt idx="4">
                  <c:v>80</c:v>
                </c:pt>
                <c:pt idx="6">
                  <c:v>66</c:v>
                </c:pt>
                <c:pt idx="7">
                  <c:v>67</c:v>
                </c:pt>
                <c:pt idx="9">
                  <c:v>98</c:v>
                </c:pt>
                <c:pt idx="10">
                  <c:v>97</c:v>
                </c:pt>
                <c:pt idx="12">
                  <c:v>71</c:v>
                </c:pt>
                <c:pt idx="13">
                  <c:v>77</c:v>
                </c:pt>
                <c:pt idx="15">
                  <c:v>89</c:v>
                </c:pt>
                <c:pt idx="16">
                  <c:v>81</c:v>
                </c:pt>
                <c:pt idx="18">
                  <c:v>90</c:v>
                </c:pt>
                <c:pt idx="19">
                  <c:v>84</c:v>
                </c:pt>
                <c:pt idx="21">
                  <c:v>91</c:v>
                </c:pt>
                <c:pt idx="22">
                  <c:v>95</c:v>
                </c:pt>
                <c:pt idx="24">
                  <c:v>68</c:v>
                </c:pt>
                <c:pt idx="25">
                  <c:v>69</c:v>
                </c:pt>
                <c:pt idx="27">
                  <c:v>93</c:v>
                </c:pt>
                <c:pt idx="28">
                  <c:v>89</c:v>
                </c:pt>
              </c:numCache>
            </c:numRef>
          </c:val>
          <c:extLst>
            <c:ext xmlns:c16="http://schemas.microsoft.com/office/drawing/2014/chart" uri="{C3380CC4-5D6E-409C-BE32-E72D297353CC}">
              <c16:uniqueId val="{00000000-705D-436B-8B5F-3E0B038A5BF1}"/>
            </c:ext>
          </c:extLst>
        </c:ser>
        <c:ser>
          <c:idx val="1"/>
          <c:order val="1"/>
          <c:tx>
            <c:strRef>
              <c:f>Sheet1!$D$1</c:f>
              <c:strCache>
                <c:ptCount val="1"/>
                <c:pt idx="0">
                  <c:v>mõnikord</c:v>
                </c:pt>
              </c:strCache>
            </c:strRef>
          </c:tx>
          <c:spPr>
            <a:solidFill>
              <a:srgbClr val="FFC000"/>
            </a:solidFill>
          </c:spPr>
          <c:invertIfNegative val="0"/>
          <c:dLbls>
            <c:numFmt formatCode="#,##0" sourceLinked="0"/>
            <c:spPr>
              <a:noFill/>
              <a:ln>
                <a:noFill/>
              </a:ln>
              <a:effectLst/>
            </c:spPr>
            <c:txPr>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Sheet1!$B$2:$B$30</c:f>
              <c:numCache>
                <c:formatCode>General</c:formatCode>
                <c:ptCount val="29"/>
                <c:pt idx="0">
                  <c:v>2023</c:v>
                </c:pt>
                <c:pt idx="1">
                  <c:v>2021</c:v>
                </c:pt>
                <c:pt idx="3">
                  <c:v>2023</c:v>
                </c:pt>
                <c:pt idx="4">
                  <c:v>2021</c:v>
                </c:pt>
                <c:pt idx="6">
                  <c:v>2023</c:v>
                </c:pt>
                <c:pt idx="7">
                  <c:v>2021</c:v>
                </c:pt>
                <c:pt idx="9">
                  <c:v>2023</c:v>
                </c:pt>
                <c:pt idx="10">
                  <c:v>2021</c:v>
                </c:pt>
                <c:pt idx="12">
                  <c:v>2023</c:v>
                </c:pt>
                <c:pt idx="13">
                  <c:v>2021</c:v>
                </c:pt>
                <c:pt idx="15">
                  <c:v>2023</c:v>
                </c:pt>
                <c:pt idx="16">
                  <c:v>2021</c:v>
                </c:pt>
                <c:pt idx="18">
                  <c:v>2023</c:v>
                </c:pt>
                <c:pt idx="19">
                  <c:v>2021</c:v>
                </c:pt>
                <c:pt idx="21">
                  <c:v>2023</c:v>
                </c:pt>
                <c:pt idx="22">
                  <c:v>2021</c:v>
                </c:pt>
                <c:pt idx="24">
                  <c:v>2023</c:v>
                </c:pt>
                <c:pt idx="25">
                  <c:v>2021</c:v>
                </c:pt>
                <c:pt idx="27">
                  <c:v>2023</c:v>
                </c:pt>
                <c:pt idx="28">
                  <c:v>2021</c:v>
                </c:pt>
              </c:numCache>
            </c:numRef>
          </c:cat>
          <c:val>
            <c:numRef>
              <c:f>Sheet1!$D$2:$D$30</c:f>
              <c:numCache>
                <c:formatCode>General</c:formatCode>
                <c:ptCount val="29"/>
                <c:pt idx="0">
                  <c:v>36</c:v>
                </c:pt>
                <c:pt idx="1">
                  <c:v>27</c:v>
                </c:pt>
                <c:pt idx="3">
                  <c:v>27</c:v>
                </c:pt>
                <c:pt idx="4">
                  <c:v>18</c:v>
                </c:pt>
                <c:pt idx="6">
                  <c:v>30</c:v>
                </c:pt>
                <c:pt idx="7">
                  <c:v>32</c:v>
                </c:pt>
                <c:pt idx="9">
                  <c:v>2</c:v>
                </c:pt>
                <c:pt idx="10">
                  <c:v>3</c:v>
                </c:pt>
                <c:pt idx="12">
                  <c:v>28</c:v>
                </c:pt>
                <c:pt idx="13">
                  <c:v>22</c:v>
                </c:pt>
                <c:pt idx="15">
                  <c:v>10</c:v>
                </c:pt>
                <c:pt idx="16">
                  <c:v>17</c:v>
                </c:pt>
                <c:pt idx="18">
                  <c:v>10</c:v>
                </c:pt>
                <c:pt idx="19">
                  <c:v>16</c:v>
                </c:pt>
                <c:pt idx="21">
                  <c:v>8</c:v>
                </c:pt>
                <c:pt idx="22">
                  <c:v>5</c:v>
                </c:pt>
                <c:pt idx="24">
                  <c:v>30</c:v>
                </c:pt>
                <c:pt idx="25">
                  <c:v>27</c:v>
                </c:pt>
                <c:pt idx="27">
                  <c:v>6</c:v>
                </c:pt>
                <c:pt idx="28">
                  <c:v>10</c:v>
                </c:pt>
              </c:numCache>
            </c:numRef>
          </c:val>
          <c:extLst>
            <c:ext xmlns:c16="http://schemas.microsoft.com/office/drawing/2014/chart" uri="{C3380CC4-5D6E-409C-BE32-E72D297353CC}">
              <c16:uniqueId val="{00000001-705D-436B-8B5F-3E0B038A5BF1}"/>
            </c:ext>
          </c:extLst>
        </c:ser>
        <c:ser>
          <c:idx val="2"/>
          <c:order val="2"/>
          <c:tx>
            <c:strRef>
              <c:f>Sheet1!$E$1</c:f>
              <c:strCache>
                <c:ptCount val="1"/>
                <c:pt idx="0">
                  <c:v>sageli</c:v>
                </c:pt>
              </c:strCache>
            </c:strRef>
          </c:tx>
          <c:spPr>
            <a:solidFill>
              <a:schemeClr val="accent5"/>
            </a:solidFill>
          </c:spPr>
          <c:invertIfNegative val="0"/>
          <c:dLbls>
            <c:numFmt formatCode="#,##0" sourceLinked="0"/>
            <c:spPr>
              <a:noFill/>
              <a:ln>
                <a:noFill/>
              </a:ln>
              <a:effectLst/>
            </c:spPr>
            <c:txPr>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Sheet1!$B$2:$B$30</c:f>
              <c:numCache>
                <c:formatCode>General</c:formatCode>
                <c:ptCount val="29"/>
                <c:pt idx="0">
                  <c:v>2023</c:v>
                </c:pt>
                <c:pt idx="1">
                  <c:v>2021</c:v>
                </c:pt>
                <c:pt idx="3">
                  <c:v>2023</c:v>
                </c:pt>
                <c:pt idx="4">
                  <c:v>2021</c:v>
                </c:pt>
                <c:pt idx="6">
                  <c:v>2023</c:v>
                </c:pt>
                <c:pt idx="7">
                  <c:v>2021</c:v>
                </c:pt>
                <c:pt idx="9">
                  <c:v>2023</c:v>
                </c:pt>
                <c:pt idx="10">
                  <c:v>2021</c:v>
                </c:pt>
                <c:pt idx="12">
                  <c:v>2023</c:v>
                </c:pt>
                <c:pt idx="13">
                  <c:v>2021</c:v>
                </c:pt>
                <c:pt idx="15">
                  <c:v>2023</c:v>
                </c:pt>
                <c:pt idx="16">
                  <c:v>2021</c:v>
                </c:pt>
                <c:pt idx="18">
                  <c:v>2023</c:v>
                </c:pt>
                <c:pt idx="19">
                  <c:v>2021</c:v>
                </c:pt>
                <c:pt idx="21">
                  <c:v>2023</c:v>
                </c:pt>
                <c:pt idx="22">
                  <c:v>2021</c:v>
                </c:pt>
                <c:pt idx="24">
                  <c:v>2023</c:v>
                </c:pt>
                <c:pt idx="25">
                  <c:v>2021</c:v>
                </c:pt>
                <c:pt idx="27">
                  <c:v>2023</c:v>
                </c:pt>
                <c:pt idx="28">
                  <c:v>2021</c:v>
                </c:pt>
              </c:numCache>
            </c:numRef>
          </c:cat>
          <c:val>
            <c:numRef>
              <c:f>Sheet1!$E$2:$E$30</c:f>
              <c:numCache>
                <c:formatCode>General</c:formatCode>
                <c:ptCount val="29"/>
                <c:pt idx="0">
                  <c:v>8</c:v>
                </c:pt>
                <c:pt idx="1">
                  <c:v>3</c:v>
                </c:pt>
                <c:pt idx="6">
                  <c:v>3</c:v>
                </c:pt>
                <c:pt idx="13">
                  <c:v>1</c:v>
                </c:pt>
                <c:pt idx="16">
                  <c:v>1</c:v>
                </c:pt>
                <c:pt idx="21">
                  <c:v>1</c:v>
                </c:pt>
                <c:pt idx="24">
                  <c:v>3</c:v>
                </c:pt>
                <c:pt idx="25">
                  <c:v>2</c:v>
                </c:pt>
                <c:pt idx="27">
                  <c:v>1</c:v>
                </c:pt>
              </c:numCache>
            </c:numRef>
          </c:val>
          <c:extLst>
            <c:ext xmlns:c16="http://schemas.microsoft.com/office/drawing/2014/chart" uri="{C3380CC4-5D6E-409C-BE32-E72D297353CC}">
              <c16:uniqueId val="{00000002-705D-436B-8B5F-3E0B038A5BF1}"/>
            </c:ext>
          </c:extLst>
        </c:ser>
        <c:ser>
          <c:idx val="3"/>
          <c:order val="3"/>
          <c:tx>
            <c:strRef>
              <c:f>Sheet1!$F$1</c:f>
              <c:strCache>
                <c:ptCount val="1"/>
                <c:pt idx="0">
                  <c:v>peaaegu alati</c:v>
                </c:pt>
              </c:strCache>
            </c:strRef>
          </c:tx>
          <c:spPr>
            <a:solidFill>
              <a:schemeClr val="accent6">
                <a:lumMod val="75000"/>
              </a:schemeClr>
            </a:solidFill>
          </c:spPr>
          <c:invertIfNegative val="0"/>
          <c:dLbls>
            <c:numFmt formatCode="#,##0" sourceLinked="0"/>
            <c:spPr>
              <a:noFill/>
              <a:ln>
                <a:noFill/>
              </a:ln>
              <a:effectLst/>
            </c:spPr>
            <c:txPr>
              <a:bodyPr wrap="square" lIns="38100" tIns="19050" rIns="38100" bIns="19050" anchor="ctr">
                <a:spAutoFit/>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Sheet1!$B$2:$B$30</c:f>
              <c:numCache>
                <c:formatCode>General</c:formatCode>
                <c:ptCount val="29"/>
                <c:pt idx="0">
                  <c:v>2023</c:v>
                </c:pt>
                <c:pt idx="1">
                  <c:v>2021</c:v>
                </c:pt>
                <c:pt idx="3">
                  <c:v>2023</c:v>
                </c:pt>
                <c:pt idx="4">
                  <c:v>2021</c:v>
                </c:pt>
                <c:pt idx="6">
                  <c:v>2023</c:v>
                </c:pt>
                <c:pt idx="7">
                  <c:v>2021</c:v>
                </c:pt>
                <c:pt idx="9">
                  <c:v>2023</c:v>
                </c:pt>
                <c:pt idx="10">
                  <c:v>2021</c:v>
                </c:pt>
                <c:pt idx="12">
                  <c:v>2023</c:v>
                </c:pt>
                <c:pt idx="13">
                  <c:v>2021</c:v>
                </c:pt>
                <c:pt idx="15">
                  <c:v>2023</c:v>
                </c:pt>
                <c:pt idx="16">
                  <c:v>2021</c:v>
                </c:pt>
                <c:pt idx="18">
                  <c:v>2023</c:v>
                </c:pt>
                <c:pt idx="19">
                  <c:v>2021</c:v>
                </c:pt>
                <c:pt idx="21">
                  <c:v>2023</c:v>
                </c:pt>
                <c:pt idx="22">
                  <c:v>2021</c:v>
                </c:pt>
                <c:pt idx="24">
                  <c:v>2023</c:v>
                </c:pt>
                <c:pt idx="25">
                  <c:v>2021</c:v>
                </c:pt>
                <c:pt idx="27">
                  <c:v>2023</c:v>
                </c:pt>
                <c:pt idx="28">
                  <c:v>2021</c:v>
                </c:pt>
              </c:numCache>
            </c:numRef>
          </c:cat>
          <c:val>
            <c:numRef>
              <c:f>Sheet1!$F$2:$F$30</c:f>
              <c:numCache>
                <c:formatCode>General</c:formatCode>
                <c:ptCount val="29"/>
                <c:pt idx="0">
                  <c:v>6</c:v>
                </c:pt>
                <c:pt idx="1">
                  <c:v>3</c:v>
                </c:pt>
                <c:pt idx="4">
                  <c:v>1</c:v>
                </c:pt>
                <c:pt idx="7">
                  <c:v>1</c:v>
                </c:pt>
                <c:pt idx="12">
                  <c:v>1</c:v>
                </c:pt>
                <c:pt idx="16">
                  <c:v>1</c:v>
                </c:pt>
                <c:pt idx="18">
                  <c:v>1</c:v>
                </c:pt>
                <c:pt idx="25">
                  <c:v>2</c:v>
                </c:pt>
              </c:numCache>
            </c:numRef>
          </c:val>
          <c:extLst>
            <c:ext xmlns:c16="http://schemas.microsoft.com/office/drawing/2014/chart" uri="{C3380CC4-5D6E-409C-BE32-E72D297353CC}">
              <c16:uniqueId val="{00000003-705D-436B-8B5F-3E0B038A5BF1}"/>
            </c:ext>
          </c:extLst>
        </c:ser>
        <c:dLbls>
          <c:showLegendKey val="0"/>
          <c:showVal val="0"/>
          <c:showCatName val="0"/>
          <c:showSerName val="0"/>
          <c:showPercent val="0"/>
          <c:showBubbleSize val="0"/>
        </c:dLbls>
        <c:gapWidth val="20"/>
        <c:overlap val="100"/>
        <c:axId val="1009474680"/>
        <c:axId val="1009478208"/>
      </c:barChart>
      <c:catAx>
        <c:axId val="1009474680"/>
        <c:scaling>
          <c:orientation val="maxMin"/>
        </c:scaling>
        <c:delete val="0"/>
        <c:axPos val="l"/>
        <c:numFmt formatCode="General" sourceLinked="1"/>
        <c:majorTickMark val="none"/>
        <c:minorTickMark val="none"/>
        <c:tickLblPos val="none"/>
        <c:spPr>
          <a:ln>
            <a:noFill/>
          </a:ln>
        </c:spPr>
        <c:txPr>
          <a:bodyPr/>
          <a:lstStyle/>
          <a:p>
            <a:pPr>
              <a:defRPr sz="1000"/>
            </a:pPr>
            <a:endParaRPr lang="et-EE"/>
          </a:p>
        </c:txPr>
        <c:crossAx val="1009478208"/>
        <c:crosses val="autoZero"/>
        <c:auto val="1"/>
        <c:lblAlgn val="ctr"/>
        <c:lblOffset val="100"/>
        <c:noMultiLvlLbl val="0"/>
      </c:catAx>
      <c:valAx>
        <c:axId val="1009478208"/>
        <c:scaling>
          <c:orientation val="minMax"/>
          <c:max val="1"/>
          <c:min val="0"/>
        </c:scaling>
        <c:delete val="0"/>
        <c:axPos val="t"/>
        <c:numFmt formatCode="0%" sourceLinked="1"/>
        <c:majorTickMark val="none"/>
        <c:minorTickMark val="none"/>
        <c:tickLblPos val="high"/>
        <c:spPr>
          <a:ln>
            <a:noFill/>
          </a:ln>
        </c:spPr>
        <c:txPr>
          <a:bodyPr/>
          <a:lstStyle/>
          <a:p>
            <a:pPr>
              <a:defRPr sz="1000"/>
            </a:pPr>
            <a:endParaRPr lang="et-EE"/>
          </a:p>
        </c:txPr>
        <c:crossAx val="1009474680"/>
        <c:crosses val="autoZero"/>
        <c:crossBetween val="between"/>
      </c:valAx>
      <c:spPr>
        <a:ln>
          <a:noFill/>
        </a:ln>
      </c:spPr>
    </c:plotArea>
    <c:plotVisOnly val="1"/>
    <c:dispBlanksAs val="gap"/>
    <c:showDLblsOverMax val="0"/>
  </c:chart>
  <c:txPr>
    <a:bodyPr/>
    <a:lstStyle/>
    <a:p>
      <a:pPr>
        <a:defRPr sz="1200"/>
      </a:pPr>
      <a:endParaRPr lang="et-EE"/>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92745755703739"/>
          <c:y val="4.1860120348233221E-2"/>
          <c:w val="0.6704172083890807"/>
          <c:h val="0.89959740097380514"/>
        </c:manualLayout>
      </c:layout>
      <c:barChart>
        <c:barDir val="bar"/>
        <c:grouping val="percentStacked"/>
        <c:varyColors val="0"/>
        <c:ser>
          <c:idx val="0"/>
          <c:order val="0"/>
          <c:tx>
            <c:strRef>
              <c:f>Sheet1!$C$1</c:f>
              <c:strCache>
                <c:ptCount val="1"/>
                <c:pt idx="0">
                  <c:v>mitte kunagi</c:v>
                </c:pt>
              </c:strCache>
            </c:strRef>
          </c:tx>
          <c:spPr>
            <a:solidFill>
              <a:schemeClr val="bg1">
                <a:lumMod val="65000"/>
              </a:schemeClr>
            </a:solidFill>
          </c:spPr>
          <c:invertIfNegative val="0"/>
          <c:dLbls>
            <c:numFmt formatCode="#,##0" sourceLinked="0"/>
            <c:spPr>
              <a:noFill/>
              <a:ln>
                <a:noFill/>
              </a:ln>
              <a:effectLst/>
            </c:spPr>
            <c:txPr>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Sheet1!$B$2:$B$30</c:f>
              <c:numCache>
                <c:formatCode>General</c:formatCode>
                <c:ptCount val="29"/>
                <c:pt idx="0">
                  <c:v>2023</c:v>
                </c:pt>
                <c:pt idx="1">
                  <c:v>2021</c:v>
                </c:pt>
                <c:pt idx="3">
                  <c:v>2023</c:v>
                </c:pt>
                <c:pt idx="4">
                  <c:v>2021</c:v>
                </c:pt>
                <c:pt idx="6">
                  <c:v>2023</c:v>
                </c:pt>
                <c:pt idx="7">
                  <c:v>2021</c:v>
                </c:pt>
                <c:pt idx="9">
                  <c:v>2023</c:v>
                </c:pt>
                <c:pt idx="10">
                  <c:v>2021</c:v>
                </c:pt>
                <c:pt idx="12">
                  <c:v>2023</c:v>
                </c:pt>
                <c:pt idx="13">
                  <c:v>2021</c:v>
                </c:pt>
                <c:pt idx="15">
                  <c:v>2023</c:v>
                </c:pt>
                <c:pt idx="16">
                  <c:v>2021</c:v>
                </c:pt>
                <c:pt idx="18">
                  <c:v>2023</c:v>
                </c:pt>
                <c:pt idx="19">
                  <c:v>2021</c:v>
                </c:pt>
                <c:pt idx="21">
                  <c:v>2023</c:v>
                </c:pt>
                <c:pt idx="22">
                  <c:v>2021</c:v>
                </c:pt>
                <c:pt idx="24">
                  <c:v>2023</c:v>
                </c:pt>
                <c:pt idx="25">
                  <c:v>2021</c:v>
                </c:pt>
                <c:pt idx="27">
                  <c:v>2023</c:v>
                </c:pt>
                <c:pt idx="28">
                  <c:v>2021</c:v>
                </c:pt>
              </c:numCache>
            </c:numRef>
          </c:cat>
          <c:val>
            <c:numRef>
              <c:f>Sheet1!$C$2:$C$30</c:f>
              <c:numCache>
                <c:formatCode>General</c:formatCode>
                <c:ptCount val="29"/>
                <c:pt idx="0">
                  <c:v>44</c:v>
                </c:pt>
                <c:pt idx="1">
                  <c:v>61</c:v>
                </c:pt>
                <c:pt idx="3">
                  <c:v>65</c:v>
                </c:pt>
                <c:pt idx="4">
                  <c:v>74</c:v>
                </c:pt>
                <c:pt idx="6">
                  <c:v>57</c:v>
                </c:pt>
                <c:pt idx="7">
                  <c:v>60</c:v>
                </c:pt>
                <c:pt idx="9">
                  <c:v>90</c:v>
                </c:pt>
                <c:pt idx="10">
                  <c:v>89</c:v>
                </c:pt>
                <c:pt idx="12">
                  <c:v>63</c:v>
                </c:pt>
                <c:pt idx="13">
                  <c:v>69</c:v>
                </c:pt>
                <c:pt idx="15">
                  <c:v>79</c:v>
                </c:pt>
                <c:pt idx="16">
                  <c:v>74</c:v>
                </c:pt>
                <c:pt idx="18">
                  <c:v>84</c:v>
                </c:pt>
                <c:pt idx="19">
                  <c:v>78</c:v>
                </c:pt>
                <c:pt idx="21">
                  <c:v>82</c:v>
                </c:pt>
                <c:pt idx="22">
                  <c:v>87</c:v>
                </c:pt>
                <c:pt idx="24">
                  <c:v>60</c:v>
                </c:pt>
                <c:pt idx="25">
                  <c:v>63</c:v>
                </c:pt>
                <c:pt idx="27">
                  <c:v>83</c:v>
                </c:pt>
                <c:pt idx="28">
                  <c:v>82</c:v>
                </c:pt>
              </c:numCache>
            </c:numRef>
          </c:val>
          <c:extLst>
            <c:ext xmlns:c16="http://schemas.microsoft.com/office/drawing/2014/chart" uri="{C3380CC4-5D6E-409C-BE32-E72D297353CC}">
              <c16:uniqueId val="{00000000-E4E7-45F9-8F84-49DAADBCD499}"/>
            </c:ext>
          </c:extLst>
        </c:ser>
        <c:ser>
          <c:idx val="1"/>
          <c:order val="1"/>
          <c:tx>
            <c:strRef>
              <c:f>Sheet1!$D$1</c:f>
              <c:strCache>
                <c:ptCount val="1"/>
                <c:pt idx="0">
                  <c:v>mõnikord</c:v>
                </c:pt>
              </c:strCache>
            </c:strRef>
          </c:tx>
          <c:spPr>
            <a:solidFill>
              <a:srgbClr val="FFC000"/>
            </a:solidFill>
          </c:spPr>
          <c:invertIfNegative val="0"/>
          <c:dLbls>
            <c:numFmt formatCode="#,##0" sourceLinked="0"/>
            <c:spPr>
              <a:noFill/>
              <a:ln>
                <a:noFill/>
              </a:ln>
              <a:effectLst/>
            </c:spPr>
            <c:txPr>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Sheet1!$B$2:$B$30</c:f>
              <c:numCache>
                <c:formatCode>General</c:formatCode>
                <c:ptCount val="29"/>
                <c:pt idx="0">
                  <c:v>2023</c:v>
                </c:pt>
                <c:pt idx="1">
                  <c:v>2021</c:v>
                </c:pt>
                <c:pt idx="3">
                  <c:v>2023</c:v>
                </c:pt>
                <c:pt idx="4">
                  <c:v>2021</c:v>
                </c:pt>
                <c:pt idx="6">
                  <c:v>2023</c:v>
                </c:pt>
                <c:pt idx="7">
                  <c:v>2021</c:v>
                </c:pt>
                <c:pt idx="9">
                  <c:v>2023</c:v>
                </c:pt>
                <c:pt idx="10">
                  <c:v>2021</c:v>
                </c:pt>
                <c:pt idx="12">
                  <c:v>2023</c:v>
                </c:pt>
                <c:pt idx="13">
                  <c:v>2021</c:v>
                </c:pt>
                <c:pt idx="15">
                  <c:v>2023</c:v>
                </c:pt>
                <c:pt idx="16">
                  <c:v>2021</c:v>
                </c:pt>
                <c:pt idx="18">
                  <c:v>2023</c:v>
                </c:pt>
                <c:pt idx="19">
                  <c:v>2021</c:v>
                </c:pt>
                <c:pt idx="21">
                  <c:v>2023</c:v>
                </c:pt>
                <c:pt idx="22">
                  <c:v>2021</c:v>
                </c:pt>
                <c:pt idx="24">
                  <c:v>2023</c:v>
                </c:pt>
                <c:pt idx="25">
                  <c:v>2021</c:v>
                </c:pt>
                <c:pt idx="27">
                  <c:v>2023</c:v>
                </c:pt>
                <c:pt idx="28">
                  <c:v>2021</c:v>
                </c:pt>
              </c:numCache>
            </c:numRef>
          </c:cat>
          <c:val>
            <c:numRef>
              <c:f>Sheet1!$D$2:$D$30</c:f>
              <c:numCache>
                <c:formatCode>General</c:formatCode>
                <c:ptCount val="29"/>
                <c:pt idx="0">
                  <c:v>36</c:v>
                </c:pt>
                <c:pt idx="1">
                  <c:v>25</c:v>
                </c:pt>
                <c:pt idx="3">
                  <c:v>31</c:v>
                </c:pt>
                <c:pt idx="4">
                  <c:v>19</c:v>
                </c:pt>
                <c:pt idx="6">
                  <c:v>33</c:v>
                </c:pt>
                <c:pt idx="7">
                  <c:v>33</c:v>
                </c:pt>
                <c:pt idx="9">
                  <c:v>7</c:v>
                </c:pt>
                <c:pt idx="10">
                  <c:v>8</c:v>
                </c:pt>
                <c:pt idx="12">
                  <c:v>30</c:v>
                </c:pt>
                <c:pt idx="13">
                  <c:v>24</c:v>
                </c:pt>
                <c:pt idx="15">
                  <c:v>16</c:v>
                </c:pt>
                <c:pt idx="16">
                  <c:v>21</c:v>
                </c:pt>
                <c:pt idx="18">
                  <c:v>12</c:v>
                </c:pt>
                <c:pt idx="19">
                  <c:v>18</c:v>
                </c:pt>
                <c:pt idx="21">
                  <c:v>14</c:v>
                </c:pt>
                <c:pt idx="22">
                  <c:v>9</c:v>
                </c:pt>
                <c:pt idx="24">
                  <c:v>29</c:v>
                </c:pt>
                <c:pt idx="25">
                  <c:v>28</c:v>
                </c:pt>
                <c:pt idx="27">
                  <c:v>9</c:v>
                </c:pt>
                <c:pt idx="28">
                  <c:v>15</c:v>
                </c:pt>
              </c:numCache>
            </c:numRef>
          </c:val>
          <c:extLst>
            <c:ext xmlns:c16="http://schemas.microsoft.com/office/drawing/2014/chart" uri="{C3380CC4-5D6E-409C-BE32-E72D297353CC}">
              <c16:uniqueId val="{00000001-E4E7-45F9-8F84-49DAADBCD499}"/>
            </c:ext>
          </c:extLst>
        </c:ser>
        <c:ser>
          <c:idx val="2"/>
          <c:order val="2"/>
          <c:tx>
            <c:strRef>
              <c:f>Sheet1!$E$1</c:f>
              <c:strCache>
                <c:ptCount val="1"/>
                <c:pt idx="0">
                  <c:v>sageli</c:v>
                </c:pt>
              </c:strCache>
            </c:strRef>
          </c:tx>
          <c:spPr>
            <a:solidFill>
              <a:schemeClr val="accent5"/>
            </a:solidFill>
          </c:spPr>
          <c:invertIfNegative val="0"/>
          <c:dLbls>
            <c:numFmt formatCode="#,##0" sourceLinked="0"/>
            <c:spPr>
              <a:noFill/>
              <a:ln>
                <a:noFill/>
              </a:ln>
              <a:effectLst/>
            </c:spPr>
            <c:txPr>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Sheet1!$B$2:$B$30</c:f>
              <c:numCache>
                <c:formatCode>General</c:formatCode>
                <c:ptCount val="29"/>
                <c:pt idx="0">
                  <c:v>2023</c:v>
                </c:pt>
                <c:pt idx="1">
                  <c:v>2021</c:v>
                </c:pt>
                <c:pt idx="3">
                  <c:v>2023</c:v>
                </c:pt>
                <c:pt idx="4">
                  <c:v>2021</c:v>
                </c:pt>
                <c:pt idx="6">
                  <c:v>2023</c:v>
                </c:pt>
                <c:pt idx="7">
                  <c:v>2021</c:v>
                </c:pt>
                <c:pt idx="9">
                  <c:v>2023</c:v>
                </c:pt>
                <c:pt idx="10">
                  <c:v>2021</c:v>
                </c:pt>
                <c:pt idx="12">
                  <c:v>2023</c:v>
                </c:pt>
                <c:pt idx="13">
                  <c:v>2021</c:v>
                </c:pt>
                <c:pt idx="15">
                  <c:v>2023</c:v>
                </c:pt>
                <c:pt idx="16">
                  <c:v>2021</c:v>
                </c:pt>
                <c:pt idx="18">
                  <c:v>2023</c:v>
                </c:pt>
                <c:pt idx="19">
                  <c:v>2021</c:v>
                </c:pt>
                <c:pt idx="21">
                  <c:v>2023</c:v>
                </c:pt>
                <c:pt idx="22">
                  <c:v>2021</c:v>
                </c:pt>
                <c:pt idx="24">
                  <c:v>2023</c:v>
                </c:pt>
                <c:pt idx="25">
                  <c:v>2021</c:v>
                </c:pt>
                <c:pt idx="27">
                  <c:v>2023</c:v>
                </c:pt>
                <c:pt idx="28">
                  <c:v>2021</c:v>
                </c:pt>
              </c:numCache>
            </c:numRef>
          </c:cat>
          <c:val>
            <c:numRef>
              <c:f>Sheet1!$E$2:$E$30</c:f>
              <c:numCache>
                <c:formatCode>General</c:formatCode>
                <c:ptCount val="29"/>
                <c:pt idx="0">
                  <c:v>10</c:v>
                </c:pt>
                <c:pt idx="1">
                  <c:v>7</c:v>
                </c:pt>
                <c:pt idx="3">
                  <c:v>1</c:v>
                </c:pt>
                <c:pt idx="4">
                  <c:v>3</c:v>
                </c:pt>
                <c:pt idx="6">
                  <c:v>6</c:v>
                </c:pt>
                <c:pt idx="7">
                  <c:v>3</c:v>
                </c:pt>
                <c:pt idx="9">
                  <c:v>2</c:v>
                </c:pt>
                <c:pt idx="10">
                  <c:v>1</c:v>
                </c:pt>
                <c:pt idx="12">
                  <c:v>3</c:v>
                </c:pt>
                <c:pt idx="13">
                  <c:v>4</c:v>
                </c:pt>
                <c:pt idx="15">
                  <c:v>2</c:v>
                </c:pt>
                <c:pt idx="16">
                  <c:v>2</c:v>
                </c:pt>
                <c:pt idx="19">
                  <c:v>2</c:v>
                </c:pt>
                <c:pt idx="21">
                  <c:v>3</c:v>
                </c:pt>
                <c:pt idx="22">
                  <c:v>1</c:v>
                </c:pt>
                <c:pt idx="24">
                  <c:v>7</c:v>
                </c:pt>
                <c:pt idx="25">
                  <c:v>3</c:v>
                </c:pt>
                <c:pt idx="27">
                  <c:v>4</c:v>
                </c:pt>
                <c:pt idx="28">
                  <c:v>1</c:v>
                </c:pt>
              </c:numCache>
            </c:numRef>
          </c:val>
          <c:extLst>
            <c:ext xmlns:c16="http://schemas.microsoft.com/office/drawing/2014/chart" uri="{C3380CC4-5D6E-409C-BE32-E72D297353CC}">
              <c16:uniqueId val="{00000002-E4E7-45F9-8F84-49DAADBCD499}"/>
            </c:ext>
          </c:extLst>
        </c:ser>
        <c:ser>
          <c:idx val="3"/>
          <c:order val="3"/>
          <c:tx>
            <c:strRef>
              <c:f>Sheet1!$F$1</c:f>
              <c:strCache>
                <c:ptCount val="1"/>
                <c:pt idx="0">
                  <c:v>peaaegu alati</c:v>
                </c:pt>
              </c:strCache>
            </c:strRef>
          </c:tx>
          <c:spPr>
            <a:solidFill>
              <a:schemeClr val="accent6">
                <a:lumMod val="75000"/>
              </a:schemeClr>
            </a:solidFill>
          </c:spPr>
          <c:invertIfNegative val="0"/>
          <c:dLbls>
            <c:numFmt formatCode="#,##0" sourceLinked="0"/>
            <c:spPr>
              <a:noFill/>
              <a:ln>
                <a:noFill/>
              </a:ln>
              <a:effectLst/>
            </c:spPr>
            <c:txPr>
              <a:bodyPr wrap="square" lIns="38100" tIns="19050" rIns="38100" bIns="19050" anchor="ctr">
                <a:spAutoFit/>
              </a:bodyPr>
              <a:lstStyle/>
              <a:p>
                <a:pPr>
                  <a:defRPr sz="1000">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Sheet1!$B$2:$B$30</c:f>
              <c:numCache>
                <c:formatCode>General</c:formatCode>
                <c:ptCount val="29"/>
                <c:pt idx="0">
                  <c:v>2023</c:v>
                </c:pt>
                <c:pt idx="1">
                  <c:v>2021</c:v>
                </c:pt>
                <c:pt idx="3">
                  <c:v>2023</c:v>
                </c:pt>
                <c:pt idx="4">
                  <c:v>2021</c:v>
                </c:pt>
                <c:pt idx="6">
                  <c:v>2023</c:v>
                </c:pt>
                <c:pt idx="7">
                  <c:v>2021</c:v>
                </c:pt>
                <c:pt idx="9">
                  <c:v>2023</c:v>
                </c:pt>
                <c:pt idx="10">
                  <c:v>2021</c:v>
                </c:pt>
                <c:pt idx="12">
                  <c:v>2023</c:v>
                </c:pt>
                <c:pt idx="13">
                  <c:v>2021</c:v>
                </c:pt>
                <c:pt idx="15">
                  <c:v>2023</c:v>
                </c:pt>
                <c:pt idx="16">
                  <c:v>2021</c:v>
                </c:pt>
                <c:pt idx="18">
                  <c:v>2023</c:v>
                </c:pt>
                <c:pt idx="19">
                  <c:v>2021</c:v>
                </c:pt>
                <c:pt idx="21">
                  <c:v>2023</c:v>
                </c:pt>
                <c:pt idx="22">
                  <c:v>2021</c:v>
                </c:pt>
                <c:pt idx="24">
                  <c:v>2023</c:v>
                </c:pt>
                <c:pt idx="25">
                  <c:v>2021</c:v>
                </c:pt>
                <c:pt idx="27">
                  <c:v>2023</c:v>
                </c:pt>
                <c:pt idx="28">
                  <c:v>2021</c:v>
                </c:pt>
              </c:numCache>
            </c:numRef>
          </c:cat>
          <c:val>
            <c:numRef>
              <c:f>Sheet1!$F$2:$F$30</c:f>
              <c:numCache>
                <c:formatCode>General</c:formatCode>
                <c:ptCount val="29"/>
                <c:pt idx="0">
                  <c:v>9</c:v>
                </c:pt>
                <c:pt idx="1">
                  <c:v>6</c:v>
                </c:pt>
                <c:pt idx="3">
                  <c:v>3</c:v>
                </c:pt>
                <c:pt idx="4">
                  <c:v>3</c:v>
                </c:pt>
                <c:pt idx="6">
                  <c:v>4</c:v>
                </c:pt>
                <c:pt idx="7">
                  <c:v>4</c:v>
                </c:pt>
                <c:pt idx="9">
                  <c:v>1</c:v>
                </c:pt>
                <c:pt idx="10">
                  <c:v>2</c:v>
                </c:pt>
                <c:pt idx="12">
                  <c:v>4</c:v>
                </c:pt>
                <c:pt idx="13">
                  <c:v>4</c:v>
                </c:pt>
                <c:pt idx="15">
                  <c:v>3</c:v>
                </c:pt>
                <c:pt idx="16">
                  <c:v>4</c:v>
                </c:pt>
                <c:pt idx="18">
                  <c:v>3</c:v>
                </c:pt>
                <c:pt idx="19">
                  <c:v>1</c:v>
                </c:pt>
                <c:pt idx="21">
                  <c:v>1</c:v>
                </c:pt>
                <c:pt idx="22">
                  <c:v>3</c:v>
                </c:pt>
                <c:pt idx="24">
                  <c:v>5</c:v>
                </c:pt>
                <c:pt idx="25">
                  <c:v>5</c:v>
                </c:pt>
                <c:pt idx="27">
                  <c:v>4</c:v>
                </c:pt>
                <c:pt idx="28">
                  <c:v>2</c:v>
                </c:pt>
              </c:numCache>
            </c:numRef>
          </c:val>
          <c:extLst>
            <c:ext xmlns:c16="http://schemas.microsoft.com/office/drawing/2014/chart" uri="{C3380CC4-5D6E-409C-BE32-E72D297353CC}">
              <c16:uniqueId val="{00000003-E4E7-45F9-8F84-49DAADBCD499}"/>
            </c:ext>
          </c:extLst>
        </c:ser>
        <c:dLbls>
          <c:showLegendKey val="0"/>
          <c:showVal val="0"/>
          <c:showCatName val="0"/>
          <c:showSerName val="0"/>
          <c:showPercent val="0"/>
          <c:showBubbleSize val="0"/>
        </c:dLbls>
        <c:gapWidth val="20"/>
        <c:overlap val="100"/>
        <c:axId val="1009474680"/>
        <c:axId val="1009478208"/>
      </c:barChart>
      <c:catAx>
        <c:axId val="1009474680"/>
        <c:scaling>
          <c:orientation val="maxMin"/>
        </c:scaling>
        <c:delete val="0"/>
        <c:axPos val="l"/>
        <c:numFmt formatCode="General" sourceLinked="1"/>
        <c:majorTickMark val="none"/>
        <c:minorTickMark val="none"/>
        <c:tickLblPos val="none"/>
        <c:spPr>
          <a:ln>
            <a:noFill/>
          </a:ln>
        </c:spPr>
        <c:txPr>
          <a:bodyPr/>
          <a:lstStyle/>
          <a:p>
            <a:pPr>
              <a:defRPr sz="1000"/>
            </a:pPr>
            <a:endParaRPr lang="et-EE"/>
          </a:p>
        </c:txPr>
        <c:crossAx val="1009478208"/>
        <c:crosses val="autoZero"/>
        <c:auto val="1"/>
        <c:lblAlgn val="ctr"/>
        <c:lblOffset val="100"/>
        <c:noMultiLvlLbl val="0"/>
      </c:catAx>
      <c:valAx>
        <c:axId val="1009478208"/>
        <c:scaling>
          <c:orientation val="minMax"/>
          <c:max val="1"/>
          <c:min val="0"/>
        </c:scaling>
        <c:delete val="0"/>
        <c:axPos val="t"/>
        <c:numFmt formatCode="0%" sourceLinked="1"/>
        <c:majorTickMark val="none"/>
        <c:minorTickMark val="none"/>
        <c:tickLblPos val="high"/>
        <c:spPr>
          <a:ln>
            <a:noFill/>
          </a:ln>
        </c:spPr>
        <c:txPr>
          <a:bodyPr/>
          <a:lstStyle/>
          <a:p>
            <a:pPr>
              <a:defRPr sz="1000"/>
            </a:pPr>
            <a:endParaRPr lang="et-EE"/>
          </a:p>
        </c:txPr>
        <c:crossAx val="1009474680"/>
        <c:crosses val="autoZero"/>
        <c:crossBetween val="between"/>
      </c:valAx>
      <c:spPr>
        <a:ln>
          <a:noFill/>
        </a:ln>
      </c:spPr>
    </c:plotArea>
    <c:plotVisOnly val="1"/>
    <c:dispBlanksAs val="gap"/>
    <c:showDLblsOverMax val="0"/>
  </c:chart>
  <c:txPr>
    <a:bodyPr/>
    <a:lstStyle/>
    <a:p>
      <a:pPr>
        <a:defRPr sz="1200"/>
      </a:pPr>
      <a:endParaRPr lang="et-EE"/>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939241447109225E-2"/>
          <c:y val="8.5573619254346159E-2"/>
          <c:w val="0.97698763750433459"/>
          <c:h val="0.81307052326207685"/>
        </c:manualLayout>
      </c:layout>
      <c:barChart>
        <c:barDir val="col"/>
        <c:grouping val="clustered"/>
        <c:varyColors val="0"/>
        <c:ser>
          <c:idx val="0"/>
          <c:order val="0"/>
          <c:tx>
            <c:strRef>
              <c:f>Sheet1!$B$2</c:f>
              <c:strCache>
                <c:ptCount val="1"/>
                <c:pt idx="0">
                  <c:v>2012</c:v>
                </c:pt>
              </c:strCache>
            </c:strRef>
          </c:tx>
          <c:spPr>
            <a:solidFill>
              <a:schemeClr val="bg1">
                <a:lumMod val="50000"/>
              </a:schemeClr>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Sheet1!$C$1:$G$1</c:f>
              <c:strCache>
                <c:ptCount val="5"/>
                <c:pt idx="0">
                  <c:v>lasin enesele kehtestada mängukeelu</c:v>
                </c:pt>
                <c:pt idx="1">
                  <c:v>pöördusin abi saamiseks psühholoogi/psühhiaatri vastuvõtule</c:v>
                </c:pt>
                <c:pt idx="2">
                  <c:v>jah, olen rääkinud perele, sõpradele, tuttavatele</c:v>
                </c:pt>
                <c:pt idx="3">
                  <c:v>pöördusin abi saamiseks võlanõustaja poole</c:v>
                </c:pt>
                <c:pt idx="4">
                  <c:v>ei, ma pole abivõimalusi kasutanud</c:v>
                </c:pt>
              </c:strCache>
            </c:strRef>
          </c:cat>
          <c:val>
            <c:numRef>
              <c:f>Sheet1!$C$2:$G$2</c:f>
              <c:numCache>
                <c:formatCode>General</c:formatCode>
                <c:ptCount val="5"/>
                <c:pt idx="0">
                  <c:v>19</c:v>
                </c:pt>
                <c:pt idx="1">
                  <c:v>4</c:v>
                </c:pt>
                <c:pt idx="2">
                  <c:v>34</c:v>
                </c:pt>
                <c:pt idx="3">
                  <c:v>2</c:v>
                </c:pt>
                <c:pt idx="4">
                  <c:v>52</c:v>
                </c:pt>
              </c:numCache>
            </c:numRef>
          </c:val>
          <c:extLst>
            <c:ext xmlns:c16="http://schemas.microsoft.com/office/drawing/2014/chart" uri="{C3380CC4-5D6E-409C-BE32-E72D297353CC}">
              <c16:uniqueId val="{00000000-B133-45F6-8E38-CDC563F0416E}"/>
            </c:ext>
          </c:extLst>
        </c:ser>
        <c:ser>
          <c:idx val="1"/>
          <c:order val="1"/>
          <c:tx>
            <c:strRef>
              <c:f>Sheet1!$B$3</c:f>
              <c:strCache>
                <c:ptCount val="1"/>
                <c:pt idx="0">
                  <c:v>2014</c:v>
                </c:pt>
              </c:strCache>
            </c:strRef>
          </c:tx>
          <c:spPr>
            <a:solidFill>
              <a:schemeClr val="bg1">
                <a:lumMod val="65000"/>
              </a:schemeClr>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Sheet1!$C$1:$G$1</c:f>
              <c:strCache>
                <c:ptCount val="5"/>
                <c:pt idx="0">
                  <c:v>lasin enesele kehtestada mängukeelu</c:v>
                </c:pt>
                <c:pt idx="1">
                  <c:v>pöördusin abi saamiseks psühholoogi/psühhiaatri vastuvõtule</c:v>
                </c:pt>
                <c:pt idx="2">
                  <c:v>jah, olen rääkinud perele, sõpradele, tuttavatele</c:v>
                </c:pt>
                <c:pt idx="3">
                  <c:v>pöördusin abi saamiseks võlanõustaja poole</c:v>
                </c:pt>
                <c:pt idx="4">
                  <c:v>ei, ma pole abivõimalusi kasutanud</c:v>
                </c:pt>
              </c:strCache>
            </c:strRef>
          </c:cat>
          <c:val>
            <c:numRef>
              <c:f>Sheet1!$C$3:$G$3</c:f>
              <c:numCache>
                <c:formatCode>General</c:formatCode>
                <c:ptCount val="5"/>
                <c:pt idx="0">
                  <c:v>20</c:v>
                </c:pt>
                <c:pt idx="1">
                  <c:v>10</c:v>
                </c:pt>
                <c:pt idx="2">
                  <c:v>26</c:v>
                </c:pt>
                <c:pt idx="3">
                  <c:v>5</c:v>
                </c:pt>
                <c:pt idx="4">
                  <c:v>80</c:v>
                </c:pt>
              </c:numCache>
            </c:numRef>
          </c:val>
          <c:extLst>
            <c:ext xmlns:c16="http://schemas.microsoft.com/office/drawing/2014/chart" uri="{C3380CC4-5D6E-409C-BE32-E72D297353CC}">
              <c16:uniqueId val="{00000001-B133-45F6-8E38-CDC563F0416E}"/>
            </c:ext>
          </c:extLst>
        </c:ser>
        <c:ser>
          <c:idx val="2"/>
          <c:order val="2"/>
          <c:tx>
            <c:strRef>
              <c:f>Sheet1!$B$4</c:f>
              <c:strCache>
                <c:ptCount val="1"/>
                <c:pt idx="0">
                  <c:v>2017</c:v>
                </c:pt>
              </c:strCache>
            </c:strRef>
          </c:tx>
          <c:spPr>
            <a:solidFill>
              <a:schemeClr val="bg2">
                <a:lumMod val="20000"/>
                <a:lumOff val="80000"/>
              </a:schemeClr>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Sheet1!$C$1:$G$1</c:f>
              <c:strCache>
                <c:ptCount val="5"/>
                <c:pt idx="0">
                  <c:v>lasin enesele kehtestada mängukeelu</c:v>
                </c:pt>
                <c:pt idx="1">
                  <c:v>pöördusin abi saamiseks psühholoogi/psühhiaatri vastuvõtule</c:v>
                </c:pt>
                <c:pt idx="2">
                  <c:v>jah, olen rääkinud perele, sõpradele, tuttavatele</c:v>
                </c:pt>
                <c:pt idx="3">
                  <c:v>pöördusin abi saamiseks võlanõustaja poole</c:v>
                </c:pt>
                <c:pt idx="4">
                  <c:v>ei, ma pole abivõimalusi kasutanud</c:v>
                </c:pt>
              </c:strCache>
            </c:strRef>
          </c:cat>
          <c:val>
            <c:numRef>
              <c:f>Sheet1!$C$4:$G$4</c:f>
              <c:numCache>
                <c:formatCode>General</c:formatCode>
                <c:ptCount val="5"/>
                <c:pt idx="0">
                  <c:v>32</c:v>
                </c:pt>
                <c:pt idx="1">
                  <c:v>13</c:v>
                </c:pt>
                <c:pt idx="2">
                  <c:v>28</c:v>
                </c:pt>
                <c:pt idx="3">
                  <c:v>9</c:v>
                </c:pt>
                <c:pt idx="4">
                  <c:v>36</c:v>
                </c:pt>
              </c:numCache>
            </c:numRef>
          </c:val>
          <c:extLst>
            <c:ext xmlns:c16="http://schemas.microsoft.com/office/drawing/2014/chart" uri="{C3380CC4-5D6E-409C-BE32-E72D297353CC}">
              <c16:uniqueId val="{00000002-B133-45F6-8E38-CDC563F0416E}"/>
            </c:ext>
          </c:extLst>
        </c:ser>
        <c:ser>
          <c:idx val="3"/>
          <c:order val="3"/>
          <c:tx>
            <c:strRef>
              <c:f>Sheet1!$B$5</c:f>
              <c:strCache>
                <c:ptCount val="1"/>
                <c:pt idx="0">
                  <c:v>2019</c:v>
                </c:pt>
              </c:strCache>
            </c:strRef>
          </c:tx>
          <c:spPr>
            <a:solidFill>
              <a:schemeClr val="bg2">
                <a:lumMod val="60000"/>
                <a:lumOff val="40000"/>
              </a:schemeClr>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Sheet1!$C$1:$G$1</c:f>
              <c:strCache>
                <c:ptCount val="5"/>
                <c:pt idx="0">
                  <c:v>lasin enesele kehtestada mängukeelu</c:v>
                </c:pt>
                <c:pt idx="1">
                  <c:v>pöördusin abi saamiseks psühholoogi/psühhiaatri vastuvõtule</c:v>
                </c:pt>
                <c:pt idx="2">
                  <c:v>jah, olen rääkinud perele, sõpradele, tuttavatele</c:v>
                </c:pt>
                <c:pt idx="3">
                  <c:v>pöördusin abi saamiseks võlanõustaja poole</c:v>
                </c:pt>
                <c:pt idx="4">
                  <c:v>ei, ma pole abivõimalusi kasutanud</c:v>
                </c:pt>
              </c:strCache>
            </c:strRef>
          </c:cat>
          <c:val>
            <c:numRef>
              <c:f>Sheet1!$C$5:$G$5</c:f>
              <c:numCache>
                <c:formatCode>General</c:formatCode>
                <c:ptCount val="5"/>
                <c:pt idx="0">
                  <c:v>23</c:v>
                </c:pt>
                <c:pt idx="1">
                  <c:v>7</c:v>
                </c:pt>
                <c:pt idx="2">
                  <c:v>14</c:v>
                </c:pt>
                <c:pt idx="3">
                  <c:v>1</c:v>
                </c:pt>
                <c:pt idx="4">
                  <c:v>61</c:v>
                </c:pt>
              </c:numCache>
            </c:numRef>
          </c:val>
          <c:extLst>
            <c:ext xmlns:c16="http://schemas.microsoft.com/office/drawing/2014/chart" uri="{C3380CC4-5D6E-409C-BE32-E72D297353CC}">
              <c16:uniqueId val="{00000003-B133-45F6-8E38-CDC563F0416E}"/>
            </c:ext>
          </c:extLst>
        </c:ser>
        <c:ser>
          <c:idx val="4"/>
          <c:order val="4"/>
          <c:tx>
            <c:strRef>
              <c:f>Sheet1!$B$6</c:f>
              <c:strCache>
                <c:ptCount val="1"/>
                <c:pt idx="0">
                  <c:v>2021</c:v>
                </c:pt>
              </c:strCache>
            </c:strRef>
          </c:tx>
          <c:spPr>
            <a:solidFill>
              <a:schemeClr val="bg2"/>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Sheet1!$C$1:$G$1</c:f>
              <c:strCache>
                <c:ptCount val="5"/>
                <c:pt idx="0">
                  <c:v>lasin enesele kehtestada mängukeelu</c:v>
                </c:pt>
                <c:pt idx="1">
                  <c:v>pöördusin abi saamiseks psühholoogi/psühhiaatri vastuvõtule</c:v>
                </c:pt>
                <c:pt idx="2">
                  <c:v>jah, olen rääkinud perele, sõpradele, tuttavatele</c:v>
                </c:pt>
                <c:pt idx="3">
                  <c:v>pöördusin abi saamiseks võlanõustaja poole</c:v>
                </c:pt>
                <c:pt idx="4">
                  <c:v>ei, ma pole abivõimalusi kasutanud</c:v>
                </c:pt>
              </c:strCache>
            </c:strRef>
          </c:cat>
          <c:val>
            <c:numRef>
              <c:f>Sheet1!$C$6:$G$6</c:f>
              <c:numCache>
                <c:formatCode>General</c:formatCode>
                <c:ptCount val="5"/>
                <c:pt idx="0">
                  <c:v>9</c:v>
                </c:pt>
                <c:pt idx="1">
                  <c:v>1</c:v>
                </c:pt>
                <c:pt idx="2">
                  <c:v>5</c:v>
                </c:pt>
                <c:pt idx="3">
                  <c:v>0</c:v>
                </c:pt>
                <c:pt idx="4">
                  <c:v>86</c:v>
                </c:pt>
              </c:numCache>
            </c:numRef>
          </c:val>
          <c:extLst>
            <c:ext xmlns:c16="http://schemas.microsoft.com/office/drawing/2014/chart" uri="{C3380CC4-5D6E-409C-BE32-E72D297353CC}">
              <c16:uniqueId val="{00000004-B133-45F6-8E38-CDC563F0416E}"/>
            </c:ext>
          </c:extLst>
        </c:ser>
        <c:ser>
          <c:idx val="5"/>
          <c:order val="5"/>
          <c:tx>
            <c:strRef>
              <c:f>Sheet1!$B$7</c:f>
              <c:strCache>
                <c:ptCount val="1"/>
                <c:pt idx="0">
                  <c:v>2023</c:v>
                </c:pt>
              </c:strCache>
            </c:strRef>
          </c:tx>
          <c:spPr>
            <a:solidFill>
              <a:schemeClr val="bg2">
                <a:lumMod val="75000"/>
              </a:schemeClr>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Sheet1!$C$1:$G$1</c:f>
              <c:strCache>
                <c:ptCount val="5"/>
                <c:pt idx="0">
                  <c:v>lasin enesele kehtestada mängukeelu</c:v>
                </c:pt>
                <c:pt idx="1">
                  <c:v>pöördusin abi saamiseks psühholoogi/psühhiaatri vastuvõtule</c:v>
                </c:pt>
                <c:pt idx="2">
                  <c:v>jah, olen rääkinud perele, sõpradele, tuttavatele</c:v>
                </c:pt>
                <c:pt idx="3">
                  <c:v>pöördusin abi saamiseks võlanõustaja poole</c:v>
                </c:pt>
                <c:pt idx="4">
                  <c:v>ei, ma pole abivõimalusi kasutanud</c:v>
                </c:pt>
              </c:strCache>
            </c:strRef>
          </c:cat>
          <c:val>
            <c:numRef>
              <c:f>Sheet1!$C$7:$G$7</c:f>
              <c:numCache>
                <c:formatCode>General</c:formatCode>
                <c:ptCount val="5"/>
                <c:pt idx="0">
                  <c:v>10</c:v>
                </c:pt>
                <c:pt idx="1">
                  <c:v>3</c:v>
                </c:pt>
                <c:pt idx="2">
                  <c:v>3</c:v>
                </c:pt>
                <c:pt idx="3">
                  <c:v>2</c:v>
                </c:pt>
                <c:pt idx="4">
                  <c:v>76</c:v>
                </c:pt>
              </c:numCache>
            </c:numRef>
          </c:val>
          <c:extLst>
            <c:ext xmlns:c16="http://schemas.microsoft.com/office/drawing/2014/chart" uri="{C3380CC4-5D6E-409C-BE32-E72D297353CC}">
              <c16:uniqueId val="{00000005-B133-45F6-8E38-CDC563F0416E}"/>
            </c:ext>
          </c:extLst>
        </c:ser>
        <c:dLbls>
          <c:showLegendKey val="0"/>
          <c:showVal val="0"/>
          <c:showCatName val="0"/>
          <c:showSerName val="0"/>
          <c:showPercent val="0"/>
          <c:showBubbleSize val="0"/>
        </c:dLbls>
        <c:gapWidth val="110"/>
        <c:overlap val="-10"/>
        <c:axId val="1009474680"/>
        <c:axId val="1009478208"/>
      </c:barChart>
      <c:catAx>
        <c:axId val="1009474680"/>
        <c:scaling>
          <c:orientation val="minMax"/>
        </c:scaling>
        <c:delete val="0"/>
        <c:axPos val="b"/>
        <c:numFmt formatCode="General" sourceLinked="1"/>
        <c:majorTickMark val="none"/>
        <c:minorTickMark val="none"/>
        <c:tickLblPos val="nextTo"/>
        <c:spPr>
          <a:ln>
            <a:noFill/>
          </a:ln>
        </c:spPr>
        <c:txPr>
          <a:bodyPr rot="0"/>
          <a:lstStyle/>
          <a:p>
            <a:pPr>
              <a:defRPr/>
            </a:pPr>
            <a:endParaRPr lang="et-EE"/>
          </a:p>
        </c:txPr>
        <c:crossAx val="1009478208"/>
        <c:crosses val="autoZero"/>
        <c:auto val="1"/>
        <c:lblAlgn val="ctr"/>
        <c:lblOffset val="100"/>
        <c:noMultiLvlLbl val="0"/>
      </c:catAx>
      <c:valAx>
        <c:axId val="1009478208"/>
        <c:scaling>
          <c:orientation val="minMax"/>
          <c:max val="100"/>
          <c:min val="0"/>
        </c:scaling>
        <c:delete val="0"/>
        <c:axPos val="l"/>
        <c:numFmt formatCode="General" sourceLinked="1"/>
        <c:majorTickMark val="none"/>
        <c:minorTickMark val="none"/>
        <c:tickLblPos val="none"/>
        <c:spPr>
          <a:ln>
            <a:noFill/>
          </a:ln>
        </c:spPr>
        <c:crossAx val="1009474680"/>
        <c:crosses val="autoZero"/>
        <c:crossBetween val="between"/>
      </c:valAx>
      <c:spPr>
        <a:ln>
          <a:noFill/>
        </a:ln>
      </c:spPr>
    </c:plotArea>
    <c:legend>
      <c:legendPos val="r"/>
      <c:layout>
        <c:manualLayout>
          <c:xMode val="edge"/>
          <c:yMode val="edge"/>
          <c:x val="0"/>
          <c:y val="2.5743641733192255E-2"/>
          <c:w val="0.44792523521126537"/>
          <c:h val="5.7385867367899725E-2"/>
        </c:manualLayout>
      </c:layout>
      <c:overlay val="0"/>
    </c:legend>
    <c:plotVisOnly val="1"/>
    <c:dispBlanksAs val="gap"/>
    <c:showDLblsOverMax val="0"/>
  </c:chart>
  <c:txPr>
    <a:bodyPr/>
    <a:lstStyle/>
    <a:p>
      <a:pPr>
        <a:defRPr sz="1000"/>
      </a:pPr>
      <a:endParaRPr lang="et-EE"/>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961973783865597E-2"/>
          <c:y val="8.5573619254346159E-2"/>
          <c:w val="0.89896415603847435"/>
          <c:h val="0.76502466046929984"/>
        </c:manualLayout>
      </c:layout>
      <c:barChart>
        <c:barDir val="col"/>
        <c:grouping val="clustered"/>
        <c:varyColors val="0"/>
        <c:ser>
          <c:idx val="0"/>
          <c:order val="0"/>
          <c:tx>
            <c:strRef>
              <c:f>Sheet1!$B$2</c:f>
              <c:strCache>
                <c:ptCount val="1"/>
                <c:pt idx="0">
                  <c:v>Kõik mängijad, n=214</c:v>
                </c:pt>
              </c:strCache>
            </c:strRef>
          </c:tx>
          <c:spPr>
            <a:solidFill>
              <a:schemeClr val="bg1">
                <a:lumMod val="85000"/>
              </a:schemeClr>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Sheet1!$C$1:$G$1</c:f>
              <c:strCache>
                <c:ptCount val="5"/>
                <c:pt idx="0">
                  <c:v>lasin enesele kehtestada mängukeelu</c:v>
                </c:pt>
                <c:pt idx="1">
                  <c:v>pöördusin abi saamiseks psühholoogi/psühhiaatri vastuvõtule</c:v>
                </c:pt>
                <c:pt idx="2">
                  <c:v>jah, olen rääkinud perele, sõpradele, tuttavatele</c:v>
                </c:pt>
                <c:pt idx="3">
                  <c:v>pöördusin abi saamiseks võlanõustaja poole</c:v>
                </c:pt>
                <c:pt idx="4">
                  <c:v>ei, ma pole abivõimalusi kasutanud</c:v>
                </c:pt>
              </c:strCache>
            </c:strRef>
          </c:cat>
          <c:val>
            <c:numRef>
              <c:f>Sheet1!$C$2:$G$2</c:f>
              <c:numCache>
                <c:formatCode>General</c:formatCode>
                <c:ptCount val="5"/>
                <c:pt idx="0">
                  <c:v>9</c:v>
                </c:pt>
                <c:pt idx="1">
                  <c:v>5</c:v>
                </c:pt>
                <c:pt idx="2">
                  <c:v>1</c:v>
                </c:pt>
                <c:pt idx="3">
                  <c:v>0</c:v>
                </c:pt>
                <c:pt idx="4">
                  <c:v>86</c:v>
                </c:pt>
              </c:numCache>
            </c:numRef>
          </c:val>
          <c:extLst>
            <c:ext xmlns:c16="http://schemas.microsoft.com/office/drawing/2014/chart" uri="{C3380CC4-5D6E-409C-BE32-E72D297353CC}">
              <c16:uniqueId val="{00000000-529E-456C-8A7D-3A66EA12374F}"/>
            </c:ext>
          </c:extLst>
        </c:ser>
        <c:ser>
          <c:idx val="1"/>
          <c:order val="1"/>
          <c:tx>
            <c:strRef>
              <c:f>Sheet1!$B$3</c:f>
              <c:strCache>
                <c:ptCount val="1"/>
                <c:pt idx="0">
                  <c:v>probleemideta mängija, n=135</c:v>
                </c:pt>
              </c:strCache>
            </c:strRef>
          </c:tx>
          <c:spPr>
            <a:solidFill>
              <a:schemeClr val="bg1">
                <a:lumMod val="65000"/>
              </a:schemeClr>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Sheet1!$C$1:$G$1</c:f>
              <c:strCache>
                <c:ptCount val="5"/>
                <c:pt idx="0">
                  <c:v>lasin enesele kehtestada mängukeelu</c:v>
                </c:pt>
                <c:pt idx="1">
                  <c:v>pöördusin abi saamiseks psühholoogi/psühhiaatri vastuvõtule</c:v>
                </c:pt>
                <c:pt idx="2">
                  <c:v>jah, olen rääkinud perele, sõpradele, tuttavatele</c:v>
                </c:pt>
                <c:pt idx="3">
                  <c:v>pöördusin abi saamiseks võlanõustaja poole</c:v>
                </c:pt>
                <c:pt idx="4">
                  <c:v>ei, ma pole abivõimalusi kasutanud</c:v>
                </c:pt>
              </c:strCache>
            </c:strRef>
          </c:cat>
          <c:val>
            <c:numRef>
              <c:f>Sheet1!$C$3:$G$3</c:f>
              <c:numCache>
                <c:formatCode>General</c:formatCode>
                <c:ptCount val="5"/>
                <c:pt idx="0">
                  <c:v>2</c:v>
                </c:pt>
                <c:pt idx="1">
                  <c:v>3</c:v>
                </c:pt>
                <c:pt idx="2">
                  <c:v>0</c:v>
                </c:pt>
                <c:pt idx="3">
                  <c:v>0</c:v>
                </c:pt>
                <c:pt idx="4">
                  <c:v>95</c:v>
                </c:pt>
              </c:numCache>
            </c:numRef>
          </c:val>
          <c:extLst>
            <c:ext xmlns:c16="http://schemas.microsoft.com/office/drawing/2014/chart" uri="{C3380CC4-5D6E-409C-BE32-E72D297353CC}">
              <c16:uniqueId val="{00000001-529E-456C-8A7D-3A66EA12374F}"/>
            </c:ext>
          </c:extLst>
        </c:ser>
        <c:ser>
          <c:idx val="2"/>
          <c:order val="2"/>
          <c:tx>
            <c:strRef>
              <c:f>Sheet1!$B$4</c:f>
              <c:strCache>
                <c:ptCount val="1"/>
                <c:pt idx="0">
                  <c:v>mõningate probleemidega/tõenäoliselt patoloogiline, n=79</c:v>
                </c:pt>
              </c:strCache>
            </c:strRef>
          </c:tx>
          <c:spPr>
            <a:solidFill>
              <a:schemeClr val="tx1">
                <a:lumMod val="60000"/>
                <a:lumOff val="40000"/>
              </a:schemeClr>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Sheet1!$C$1:$G$1</c:f>
              <c:strCache>
                <c:ptCount val="5"/>
                <c:pt idx="0">
                  <c:v>lasin enesele kehtestada mängukeelu</c:v>
                </c:pt>
                <c:pt idx="1">
                  <c:v>pöördusin abi saamiseks psühholoogi/psühhiaatri vastuvõtule</c:v>
                </c:pt>
                <c:pt idx="2">
                  <c:v>jah, olen rääkinud perele, sõpradele, tuttavatele</c:v>
                </c:pt>
                <c:pt idx="3">
                  <c:v>pöördusin abi saamiseks võlanõustaja poole</c:v>
                </c:pt>
                <c:pt idx="4">
                  <c:v>ei, ma pole abivõimalusi kasutanud</c:v>
                </c:pt>
              </c:strCache>
            </c:strRef>
          </c:cat>
          <c:val>
            <c:numRef>
              <c:f>Sheet1!$C$4:$G$4</c:f>
              <c:numCache>
                <c:formatCode>General</c:formatCode>
                <c:ptCount val="5"/>
                <c:pt idx="0">
                  <c:v>21</c:v>
                </c:pt>
                <c:pt idx="1">
                  <c:v>9</c:v>
                </c:pt>
                <c:pt idx="2">
                  <c:v>2</c:v>
                </c:pt>
                <c:pt idx="3">
                  <c:v>1</c:v>
                </c:pt>
                <c:pt idx="4">
                  <c:v>69</c:v>
                </c:pt>
              </c:numCache>
            </c:numRef>
          </c:val>
          <c:extLst>
            <c:ext xmlns:c16="http://schemas.microsoft.com/office/drawing/2014/chart" uri="{C3380CC4-5D6E-409C-BE32-E72D297353CC}">
              <c16:uniqueId val="{00000002-529E-456C-8A7D-3A66EA12374F}"/>
            </c:ext>
          </c:extLst>
        </c:ser>
        <c:dLbls>
          <c:showLegendKey val="0"/>
          <c:showVal val="0"/>
          <c:showCatName val="0"/>
          <c:showSerName val="0"/>
          <c:showPercent val="0"/>
          <c:showBubbleSize val="0"/>
        </c:dLbls>
        <c:gapWidth val="110"/>
        <c:overlap val="-10"/>
        <c:axId val="1009474680"/>
        <c:axId val="1009478208"/>
      </c:barChart>
      <c:catAx>
        <c:axId val="1009474680"/>
        <c:scaling>
          <c:orientation val="minMax"/>
        </c:scaling>
        <c:delete val="1"/>
        <c:axPos val="b"/>
        <c:numFmt formatCode="General" sourceLinked="1"/>
        <c:majorTickMark val="none"/>
        <c:minorTickMark val="none"/>
        <c:tickLblPos val="low"/>
        <c:crossAx val="1009478208"/>
        <c:crosses val="autoZero"/>
        <c:auto val="0"/>
        <c:lblAlgn val="ctr"/>
        <c:lblOffset val="100"/>
        <c:tickLblSkip val="1"/>
        <c:noMultiLvlLbl val="0"/>
      </c:catAx>
      <c:valAx>
        <c:axId val="1009478208"/>
        <c:scaling>
          <c:orientation val="minMax"/>
          <c:max val="100"/>
          <c:min val="0"/>
        </c:scaling>
        <c:delete val="0"/>
        <c:axPos val="l"/>
        <c:numFmt formatCode="General" sourceLinked="1"/>
        <c:majorTickMark val="none"/>
        <c:minorTickMark val="none"/>
        <c:tickLblPos val="none"/>
        <c:spPr>
          <a:ln>
            <a:noFill/>
          </a:ln>
        </c:spPr>
        <c:crossAx val="1009474680"/>
        <c:crosses val="autoZero"/>
        <c:crossBetween val="between"/>
      </c:valAx>
      <c:spPr>
        <a:ln>
          <a:noFill/>
        </a:ln>
      </c:spPr>
    </c:plotArea>
    <c:legend>
      <c:legendPos val="r"/>
      <c:layout>
        <c:manualLayout>
          <c:xMode val="edge"/>
          <c:yMode val="edge"/>
          <c:x val="0"/>
          <c:y val="0.14161872286296889"/>
          <c:w val="0.68473134502936539"/>
          <c:h val="0.16517184662997322"/>
        </c:manualLayout>
      </c:layout>
      <c:overlay val="0"/>
    </c:legend>
    <c:plotVisOnly val="1"/>
    <c:dispBlanksAs val="gap"/>
    <c:showDLblsOverMax val="0"/>
  </c:chart>
  <c:txPr>
    <a:bodyPr/>
    <a:lstStyle/>
    <a:p>
      <a:pPr>
        <a:defRPr sz="1000"/>
      </a:pPr>
      <a:endParaRPr lang="et-EE"/>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961973783865597E-2"/>
          <c:y val="8.5573619254346159E-2"/>
          <c:w val="0.89896415603847435"/>
          <c:h val="0.76502466046929984"/>
        </c:manualLayout>
      </c:layout>
      <c:barChart>
        <c:barDir val="col"/>
        <c:grouping val="clustered"/>
        <c:varyColors val="0"/>
        <c:ser>
          <c:idx val="0"/>
          <c:order val="0"/>
          <c:tx>
            <c:strRef>
              <c:f>Sheet1!$B$2</c:f>
              <c:strCache>
                <c:ptCount val="1"/>
                <c:pt idx="0">
                  <c:v>Kõik mängijad, n=203</c:v>
                </c:pt>
              </c:strCache>
            </c:strRef>
          </c:tx>
          <c:spPr>
            <a:solidFill>
              <a:schemeClr val="bg2">
                <a:lumMod val="40000"/>
                <a:lumOff val="60000"/>
              </a:schemeClr>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Sheet1!$C$1:$G$1</c:f>
              <c:strCache>
                <c:ptCount val="5"/>
                <c:pt idx="0">
                  <c:v>lasin enesele kehtestada mängukeelu</c:v>
                </c:pt>
                <c:pt idx="1">
                  <c:v>pöördusin abi saamiseks psühholoogi/psühhiaatri vastuvõtule</c:v>
                </c:pt>
                <c:pt idx="2">
                  <c:v>jah, olen rääkinud perele, sõpradele, tuttavatele</c:v>
                </c:pt>
                <c:pt idx="3">
                  <c:v>pöördusin abi saamiseks võlanõustaja poole</c:v>
                </c:pt>
                <c:pt idx="4">
                  <c:v>ei, ma pole abivõimalusi kasutanud</c:v>
                </c:pt>
              </c:strCache>
            </c:strRef>
          </c:cat>
          <c:val>
            <c:numRef>
              <c:f>Sheet1!$C$2:$G$2</c:f>
              <c:numCache>
                <c:formatCode>General</c:formatCode>
                <c:ptCount val="5"/>
                <c:pt idx="0">
                  <c:v>10</c:v>
                </c:pt>
                <c:pt idx="1">
                  <c:v>3</c:v>
                </c:pt>
                <c:pt idx="2">
                  <c:v>3</c:v>
                </c:pt>
                <c:pt idx="3">
                  <c:v>2</c:v>
                </c:pt>
                <c:pt idx="4">
                  <c:v>76</c:v>
                </c:pt>
              </c:numCache>
            </c:numRef>
          </c:val>
          <c:extLst>
            <c:ext xmlns:c16="http://schemas.microsoft.com/office/drawing/2014/chart" uri="{C3380CC4-5D6E-409C-BE32-E72D297353CC}">
              <c16:uniqueId val="{00000000-CF52-4671-B85E-F6F5E1497248}"/>
            </c:ext>
          </c:extLst>
        </c:ser>
        <c:ser>
          <c:idx val="1"/>
          <c:order val="1"/>
          <c:tx>
            <c:strRef>
              <c:f>Sheet1!$B$3</c:f>
              <c:strCache>
                <c:ptCount val="1"/>
                <c:pt idx="0">
                  <c:v>probleemideta mängija, n=126</c:v>
                </c:pt>
              </c:strCache>
            </c:strRef>
          </c:tx>
          <c:spPr>
            <a:solidFill>
              <a:schemeClr val="bg2"/>
            </a:solidFill>
          </c:spPr>
          <c:invertIfNegative val="0"/>
          <c:dLbls>
            <c:dLbl>
              <c:idx val="0"/>
              <c:numFmt formatCode="0\%" sourceLinked="0"/>
              <c:spPr>
                <a:noFill/>
                <a:ln>
                  <a:solidFill>
                    <a:srgbClr val="FFC000"/>
                  </a:solidFill>
                </a:ln>
                <a:effectLst/>
              </c:spPr>
              <c:txPr>
                <a:bodyPr wrap="square" lIns="38100" tIns="19050" rIns="38100" bIns="19050" anchor="ctr">
                  <a:spAutoFit/>
                </a:bodyPr>
                <a:lstStyle/>
                <a:p>
                  <a:pPr>
                    <a:defRPr/>
                  </a:pPr>
                  <a:endParaRPr lang="et-EE"/>
                </a:p>
              </c:txPr>
              <c:showLegendKey val="0"/>
              <c:showVal val="1"/>
              <c:showCatName val="0"/>
              <c:showSerName val="0"/>
              <c:showPercent val="0"/>
              <c:showBubbleSize val="0"/>
              <c:extLst>
                <c:ext xmlns:c16="http://schemas.microsoft.com/office/drawing/2014/chart" uri="{C3380CC4-5D6E-409C-BE32-E72D297353CC}">
                  <c16:uniqueId val="{00000007-CF52-4671-B85E-F6F5E1497248}"/>
                </c:ext>
              </c:extLst>
            </c:dLbl>
            <c:dLbl>
              <c:idx val="2"/>
              <c:numFmt formatCode="0\%" sourceLinked="0"/>
              <c:spPr>
                <a:noFill/>
                <a:ln>
                  <a:solidFill>
                    <a:srgbClr val="FFC000"/>
                  </a:solidFill>
                </a:ln>
                <a:effectLst/>
              </c:spPr>
              <c:txPr>
                <a:bodyPr wrap="square" lIns="38100" tIns="19050" rIns="38100" bIns="19050" anchor="ctr">
                  <a:spAutoFit/>
                </a:bodyPr>
                <a:lstStyle/>
                <a:p>
                  <a:pPr>
                    <a:defRPr/>
                  </a:pPr>
                  <a:endParaRPr lang="et-EE"/>
                </a:p>
              </c:txPr>
              <c:showLegendKey val="0"/>
              <c:showVal val="1"/>
              <c:showCatName val="0"/>
              <c:showSerName val="0"/>
              <c:showPercent val="0"/>
              <c:showBubbleSize val="0"/>
              <c:extLst>
                <c:ext xmlns:c16="http://schemas.microsoft.com/office/drawing/2014/chart" uri="{C3380CC4-5D6E-409C-BE32-E72D297353CC}">
                  <c16:uniqueId val="{00000008-CF52-4671-B85E-F6F5E1497248}"/>
                </c:ext>
              </c:extLst>
            </c:dLbl>
            <c:dLbl>
              <c:idx val="4"/>
              <c:numFmt formatCode="0\%" sourceLinked="0"/>
              <c:spPr>
                <a:noFill/>
                <a:ln>
                  <a:solidFill>
                    <a:srgbClr val="92D050"/>
                  </a:solidFill>
                </a:ln>
                <a:effectLst/>
              </c:spPr>
              <c:txPr>
                <a:bodyPr wrap="square" lIns="38100" tIns="19050" rIns="38100" bIns="19050" anchor="ctr">
                  <a:spAutoFit/>
                </a:bodyPr>
                <a:lstStyle/>
                <a:p>
                  <a:pPr>
                    <a:defRPr/>
                  </a:pPr>
                  <a:endParaRPr lang="et-EE"/>
                </a:p>
              </c:txPr>
              <c:showLegendKey val="0"/>
              <c:showVal val="1"/>
              <c:showCatName val="0"/>
              <c:showSerName val="0"/>
              <c:showPercent val="0"/>
              <c:showBubbleSize val="0"/>
              <c:extLst>
                <c:ext xmlns:c16="http://schemas.microsoft.com/office/drawing/2014/chart" uri="{C3380CC4-5D6E-409C-BE32-E72D297353CC}">
                  <c16:uniqueId val="{00000004-CF52-4671-B85E-F6F5E1497248}"/>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Sheet1!$C$1:$G$1</c:f>
              <c:strCache>
                <c:ptCount val="5"/>
                <c:pt idx="0">
                  <c:v>lasin enesele kehtestada mängukeelu</c:v>
                </c:pt>
                <c:pt idx="1">
                  <c:v>pöördusin abi saamiseks psühholoogi/psühhiaatri vastuvõtule</c:v>
                </c:pt>
                <c:pt idx="2">
                  <c:v>jah, olen rääkinud perele, sõpradele, tuttavatele</c:v>
                </c:pt>
                <c:pt idx="3">
                  <c:v>pöördusin abi saamiseks võlanõustaja poole</c:v>
                </c:pt>
                <c:pt idx="4">
                  <c:v>ei, ma pole abivõimalusi kasutanud</c:v>
                </c:pt>
              </c:strCache>
            </c:strRef>
          </c:cat>
          <c:val>
            <c:numRef>
              <c:f>Sheet1!$C$3:$G$3</c:f>
              <c:numCache>
                <c:formatCode>General</c:formatCode>
                <c:ptCount val="5"/>
                <c:pt idx="0">
                  <c:v>1</c:v>
                </c:pt>
                <c:pt idx="1">
                  <c:v>0</c:v>
                </c:pt>
                <c:pt idx="2">
                  <c:v>1</c:v>
                </c:pt>
                <c:pt idx="3">
                  <c:v>0</c:v>
                </c:pt>
                <c:pt idx="4">
                  <c:v>86</c:v>
                </c:pt>
              </c:numCache>
            </c:numRef>
          </c:val>
          <c:extLst>
            <c:ext xmlns:c16="http://schemas.microsoft.com/office/drawing/2014/chart" uri="{C3380CC4-5D6E-409C-BE32-E72D297353CC}">
              <c16:uniqueId val="{00000001-CF52-4671-B85E-F6F5E1497248}"/>
            </c:ext>
          </c:extLst>
        </c:ser>
        <c:ser>
          <c:idx val="2"/>
          <c:order val="2"/>
          <c:tx>
            <c:strRef>
              <c:f>Sheet1!$B$4</c:f>
              <c:strCache>
                <c:ptCount val="1"/>
                <c:pt idx="0">
                  <c:v>mõningate probleemidega/tõenäoliselt patoloogiline, n=77</c:v>
                </c:pt>
              </c:strCache>
            </c:strRef>
          </c:tx>
          <c:spPr>
            <a:solidFill>
              <a:schemeClr val="bg2">
                <a:lumMod val="75000"/>
              </a:schemeClr>
            </a:solidFill>
          </c:spPr>
          <c:invertIfNegative val="0"/>
          <c:dLbls>
            <c:dLbl>
              <c:idx val="0"/>
              <c:numFmt formatCode="0\%" sourceLinked="0"/>
              <c:spPr>
                <a:noFill/>
                <a:ln>
                  <a:solidFill>
                    <a:srgbClr val="92D050"/>
                  </a:solidFill>
                </a:ln>
                <a:effectLst/>
              </c:spPr>
              <c:txPr>
                <a:bodyPr wrap="square" lIns="38100" tIns="19050" rIns="38100" bIns="19050" anchor="ctr">
                  <a:spAutoFit/>
                </a:bodyPr>
                <a:lstStyle/>
                <a:p>
                  <a:pPr>
                    <a:defRPr/>
                  </a:pPr>
                  <a:endParaRPr lang="et-EE"/>
                </a:p>
              </c:txPr>
              <c:showLegendKey val="0"/>
              <c:showVal val="1"/>
              <c:showCatName val="0"/>
              <c:showSerName val="0"/>
              <c:showPercent val="0"/>
              <c:showBubbleSize val="0"/>
              <c:extLst>
                <c:ext xmlns:c16="http://schemas.microsoft.com/office/drawing/2014/chart" uri="{C3380CC4-5D6E-409C-BE32-E72D297353CC}">
                  <c16:uniqueId val="{00000003-CF52-4671-B85E-F6F5E1497248}"/>
                </c:ext>
              </c:extLst>
            </c:dLbl>
            <c:dLbl>
              <c:idx val="1"/>
              <c:numFmt formatCode="0\%" sourceLinked="0"/>
              <c:spPr>
                <a:noFill/>
                <a:ln>
                  <a:solidFill>
                    <a:srgbClr val="92D050"/>
                  </a:solidFill>
                </a:ln>
                <a:effectLst/>
              </c:spPr>
              <c:txPr>
                <a:bodyPr wrap="square" lIns="38100" tIns="19050" rIns="38100" bIns="19050" anchor="ctr">
                  <a:spAutoFit/>
                </a:bodyPr>
                <a:lstStyle/>
                <a:p>
                  <a:pPr>
                    <a:defRPr/>
                  </a:pPr>
                  <a:endParaRPr lang="et-EE"/>
                </a:p>
              </c:txPr>
              <c:showLegendKey val="0"/>
              <c:showVal val="1"/>
              <c:showCatName val="0"/>
              <c:showSerName val="0"/>
              <c:showPercent val="0"/>
              <c:showBubbleSize val="0"/>
              <c:extLst>
                <c:ext xmlns:c16="http://schemas.microsoft.com/office/drawing/2014/chart" uri="{C3380CC4-5D6E-409C-BE32-E72D297353CC}">
                  <c16:uniqueId val="{00000005-CF52-4671-B85E-F6F5E1497248}"/>
                </c:ext>
              </c:extLst>
            </c:dLbl>
            <c:dLbl>
              <c:idx val="4"/>
              <c:numFmt formatCode="0\%" sourceLinked="0"/>
              <c:spPr>
                <a:noFill/>
                <a:ln>
                  <a:solidFill>
                    <a:srgbClr val="FFC000"/>
                  </a:solidFill>
                </a:ln>
                <a:effectLst/>
              </c:spPr>
              <c:txPr>
                <a:bodyPr wrap="square" lIns="38100" tIns="19050" rIns="38100" bIns="19050" anchor="ctr">
                  <a:spAutoFit/>
                </a:bodyPr>
                <a:lstStyle/>
                <a:p>
                  <a:pPr>
                    <a:defRPr/>
                  </a:pPr>
                  <a:endParaRPr lang="et-EE"/>
                </a:p>
              </c:txPr>
              <c:showLegendKey val="0"/>
              <c:showVal val="1"/>
              <c:showCatName val="0"/>
              <c:showSerName val="0"/>
              <c:showPercent val="0"/>
              <c:showBubbleSize val="0"/>
              <c:extLst>
                <c:ext xmlns:c16="http://schemas.microsoft.com/office/drawing/2014/chart" uri="{C3380CC4-5D6E-409C-BE32-E72D297353CC}">
                  <c16:uniqueId val="{00000006-CF52-4671-B85E-F6F5E1497248}"/>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Sheet1!$C$1:$G$1</c:f>
              <c:strCache>
                <c:ptCount val="5"/>
                <c:pt idx="0">
                  <c:v>lasin enesele kehtestada mängukeelu</c:v>
                </c:pt>
                <c:pt idx="1">
                  <c:v>pöördusin abi saamiseks psühholoogi/psühhiaatri vastuvõtule</c:v>
                </c:pt>
                <c:pt idx="2">
                  <c:v>jah, olen rääkinud perele, sõpradele, tuttavatele</c:v>
                </c:pt>
                <c:pt idx="3">
                  <c:v>pöördusin abi saamiseks võlanõustaja poole</c:v>
                </c:pt>
                <c:pt idx="4">
                  <c:v>ei, ma pole abivõimalusi kasutanud</c:v>
                </c:pt>
              </c:strCache>
            </c:strRef>
          </c:cat>
          <c:val>
            <c:numRef>
              <c:f>Sheet1!$C$4:$G$4</c:f>
              <c:numCache>
                <c:formatCode>General</c:formatCode>
                <c:ptCount val="5"/>
                <c:pt idx="0">
                  <c:v>20</c:v>
                </c:pt>
                <c:pt idx="1">
                  <c:v>8</c:v>
                </c:pt>
                <c:pt idx="2">
                  <c:v>6</c:v>
                </c:pt>
                <c:pt idx="3">
                  <c:v>4</c:v>
                </c:pt>
                <c:pt idx="4">
                  <c:v>63</c:v>
                </c:pt>
              </c:numCache>
            </c:numRef>
          </c:val>
          <c:extLst>
            <c:ext xmlns:c16="http://schemas.microsoft.com/office/drawing/2014/chart" uri="{C3380CC4-5D6E-409C-BE32-E72D297353CC}">
              <c16:uniqueId val="{00000002-CF52-4671-B85E-F6F5E1497248}"/>
            </c:ext>
          </c:extLst>
        </c:ser>
        <c:dLbls>
          <c:showLegendKey val="0"/>
          <c:showVal val="0"/>
          <c:showCatName val="0"/>
          <c:showSerName val="0"/>
          <c:showPercent val="0"/>
          <c:showBubbleSize val="0"/>
        </c:dLbls>
        <c:gapWidth val="110"/>
        <c:overlap val="-10"/>
        <c:axId val="1009474680"/>
        <c:axId val="1009478208"/>
      </c:barChart>
      <c:catAx>
        <c:axId val="1009474680"/>
        <c:scaling>
          <c:orientation val="minMax"/>
        </c:scaling>
        <c:delete val="1"/>
        <c:axPos val="b"/>
        <c:numFmt formatCode="General" sourceLinked="1"/>
        <c:majorTickMark val="none"/>
        <c:minorTickMark val="none"/>
        <c:tickLblPos val="low"/>
        <c:crossAx val="1009478208"/>
        <c:crosses val="autoZero"/>
        <c:auto val="0"/>
        <c:lblAlgn val="ctr"/>
        <c:lblOffset val="100"/>
        <c:tickLblSkip val="1"/>
        <c:noMultiLvlLbl val="0"/>
      </c:catAx>
      <c:valAx>
        <c:axId val="1009478208"/>
        <c:scaling>
          <c:orientation val="minMax"/>
          <c:max val="100"/>
          <c:min val="0"/>
        </c:scaling>
        <c:delete val="0"/>
        <c:axPos val="l"/>
        <c:numFmt formatCode="General" sourceLinked="1"/>
        <c:majorTickMark val="none"/>
        <c:minorTickMark val="none"/>
        <c:tickLblPos val="none"/>
        <c:spPr>
          <a:ln>
            <a:noFill/>
          </a:ln>
        </c:spPr>
        <c:crossAx val="1009474680"/>
        <c:crosses val="autoZero"/>
        <c:crossBetween val="between"/>
      </c:valAx>
      <c:spPr>
        <a:ln>
          <a:noFill/>
        </a:ln>
      </c:spPr>
    </c:plotArea>
    <c:legend>
      <c:legendPos val="r"/>
      <c:layout>
        <c:manualLayout>
          <c:xMode val="edge"/>
          <c:yMode val="edge"/>
          <c:x val="0"/>
          <c:y val="0.14161872286296889"/>
          <c:w val="0.68473134502936539"/>
          <c:h val="0.16517184662997322"/>
        </c:manualLayout>
      </c:layout>
      <c:overlay val="0"/>
    </c:legend>
    <c:plotVisOnly val="1"/>
    <c:dispBlanksAs val="gap"/>
    <c:showDLblsOverMax val="0"/>
  </c:chart>
  <c:txPr>
    <a:bodyPr/>
    <a:lstStyle/>
    <a:p>
      <a:pPr>
        <a:defRPr sz="1000"/>
      </a:pPr>
      <a:endParaRPr lang="et-E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735717898608532E-2"/>
          <c:y val="3.8434477572230688E-2"/>
          <c:w val="0.86875712053155374"/>
          <c:h val="0.76354339839106311"/>
        </c:manualLayout>
      </c:layout>
      <c:barChart>
        <c:barDir val="bar"/>
        <c:grouping val="clustered"/>
        <c:varyColors val="0"/>
        <c:ser>
          <c:idx val="0"/>
          <c:order val="0"/>
          <c:tx>
            <c:strRef>
              <c:f>Sheet1!$B$1</c:f>
              <c:strCache>
                <c:ptCount val="1"/>
                <c:pt idx="0">
                  <c:v>2023</c:v>
                </c:pt>
              </c:strCache>
            </c:strRef>
          </c:tx>
          <c:spPr>
            <a:solidFill>
              <a:srgbClr val="802AB7">
                <a:lumMod val="75000"/>
              </a:srgbClr>
            </a:solidFill>
            <a:ln w="6350">
              <a:noFill/>
            </a:ln>
          </c:spPr>
          <c:invertIfNegative val="0"/>
          <c:dPt>
            <c:idx val="0"/>
            <c:invertIfNegative val="0"/>
            <c:bubble3D val="0"/>
            <c:extLst>
              <c:ext xmlns:c16="http://schemas.microsoft.com/office/drawing/2014/chart" uri="{C3380CC4-5D6E-409C-BE32-E72D297353CC}">
                <c16:uniqueId val="{00000000-670F-414B-B17E-11A5BD1C51D9}"/>
              </c:ext>
            </c:extLst>
          </c:dPt>
          <c:dPt>
            <c:idx val="1"/>
            <c:invertIfNegative val="0"/>
            <c:bubble3D val="0"/>
            <c:extLst>
              <c:ext xmlns:c16="http://schemas.microsoft.com/office/drawing/2014/chart" uri="{C3380CC4-5D6E-409C-BE32-E72D297353CC}">
                <c16:uniqueId val="{00000001-670F-414B-B17E-11A5BD1C51D9}"/>
              </c:ext>
            </c:extLst>
          </c:dPt>
          <c:dPt>
            <c:idx val="2"/>
            <c:invertIfNegative val="0"/>
            <c:bubble3D val="0"/>
            <c:extLst>
              <c:ext xmlns:c16="http://schemas.microsoft.com/office/drawing/2014/chart" uri="{C3380CC4-5D6E-409C-BE32-E72D297353CC}">
                <c16:uniqueId val="{00000002-670F-414B-B17E-11A5BD1C51D9}"/>
              </c:ext>
            </c:extLst>
          </c:dPt>
          <c:dPt>
            <c:idx val="3"/>
            <c:invertIfNegative val="0"/>
            <c:bubble3D val="0"/>
            <c:extLst>
              <c:ext xmlns:c16="http://schemas.microsoft.com/office/drawing/2014/chart" uri="{C3380CC4-5D6E-409C-BE32-E72D297353CC}">
                <c16:uniqueId val="{00000003-670F-414B-B17E-11A5BD1C51D9}"/>
              </c:ext>
            </c:extLst>
          </c:dPt>
          <c:dLbls>
            <c:numFmt formatCode="0\%" sourceLinked="0"/>
            <c:spPr>
              <a:noFill/>
              <a:ln>
                <a:noFill/>
              </a:ln>
              <a:effectLst/>
            </c:spPr>
            <c:txPr>
              <a:bodyPr/>
              <a:lstStyle/>
              <a:p>
                <a:pPr>
                  <a:defRPr sz="1000">
                    <a:solidFill>
                      <a:schemeClr val="tx1"/>
                    </a:solidFill>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mänginud arvloteriid</c:v>
                </c:pt>
                <c:pt idx="1">
                  <c:v>mänginud kasiinomänge (va pokker)</c:v>
                </c:pt>
                <c:pt idx="2">
                  <c:v>osalenud kihlvedudes või spordiennustustes</c:v>
                </c:pt>
                <c:pt idx="3">
                  <c:v>mänginud muid mänge raha peale</c:v>
                </c:pt>
                <c:pt idx="4">
                  <c:v>mänginud pokkerit</c:v>
                </c:pt>
              </c:strCache>
            </c:strRef>
          </c:cat>
          <c:val>
            <c:numRef>
              <c:f>Sheet1!$B$2:$B$6</c:f>
              <c:numCache>
                <c:formatCode>General</c:formatCode>
                <c:ptCount val="5"/>
                <c:pt idx="0">
                  <c:v>26</c:v>
                </c:pt>
                <c:pt idx="1">
                  <c:v>6</c:v>
                </c:pt>
                <c:pt idx="2">
                  <c:v>5</c:v>
                </c:pt>
                <c:pt idx="3">
                  <c:v>4</c:v>
                </c:pt>
                <c:pt idx="4">
                  <c:v>3</c:v>
                </c:pt>
              </c:numCache>
            </c:numRef>
          </c:val>
          <c:extLst>
            <c:ext xmlns:c16="http://schemas.microsoft.com/office/drawing/2014/chart" uri="{C3380CC4-5D6E-409C-BE32-E72D297353CC}">
              <c16:uniqueId val="{00000004-670F-414B-B17E-11A5BD1C51D9}"/>
            </c:ext>
          </c:extLst>
        </c:ser>
        <c:ser>
          <c:idx val="1"/>
          <c:order val="1"/>
          <c:tx>
            <c:strRef>
              <c:f>Sheet1!$C$1</c:f>
              <c:strCache>
                <c:ptCount val="1"/>
                <c:pt idx="0">
                  <c:v>2021</c:v>
                </c:pt>
              </c:strCache>
            </c:strRef>
          </c:tx>
          <c:spPr>
            <a:solidFill>
              <a:srgbClr val="A1A1A1"/>
            </a:solidFill>
          </c:spPr>
          <c:invertIfNegative val="0"/>
          <c:dLbls>
            <c:numFmt formatCode="0\%" sourceLinked="0"/>
            <c:spPr>
              <a:noFill/>
              <a:ln>
                <a:noFill/>
              </a:ln>
              <a:effectLst/>
            </c:spPr>
            <c:txPr>
              <a:bodyPr wrap="square" lIns="38100" tIns="19050" rIns="38100" bIns="19050" anchor="ctr">
                <a:spAutoFit/>
              </a:bodyPr>
              <a:lstStyle/>
              <a:p>
                <a:pPr>
                  <a:defRPr sz="1000"/>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mänginud arvloteriid</c:v>
                </c:pt>
                <c:pt idx="1">
                  <c:v>mänginud kasiinomänge (va pokker)</c:v>
                </c:pt>
                <c:pt idx="2">
                  <c:v>osalenud kihlvedudes või spordiennustustes</c:v>
                </c:pt>
                <c:pt idx="3">
                  <c:v>mänginud muid mänge raha peale</c:v>
                </c:pt>
                <c:pt idx="4">
                  <c:v>mänginud pokkerit</c:v>
                </c:pt>
              </c:strCache>
            </c:strRef>
          </c:cat>
          <c:val>
            <c:numRef>
              <c:f>Sheet1!$C$2:$C$6</c:f>
              <c:numCache>
                <c:formatCode>General</c:formatCode>
                <c:ptCount val="5"/>
                <c:pt idx="0">
                  <c:v>26</c:v>
                </c:pt>
                <c:pt idx="1">
                  <c:v>6</c:v>
                </c:pt>
                <c:pt idx="2">
                  <c:v>6</c:v>
                </c:pt>
                <c:pt idx="3">
                  <c:v>4</c:v>
                </c:pt>
                <c:pt idx="4">
                  <c:v>3</c:v>
                </c:pt>
              </c:numCache>
            </c:numRef>
          </c:val>
          <c:extLst>
            <c:ext xmlns:c16="http://schemas.microsoft.com/office/drawing/2014/chart" uri="{C3380CC4-5D6E-409C-BE32-E72D297353CC}">
              <c16:uniqueId val="{00000005-670F-414B-B17E-11A5BD1C51D9}"/>
            </c:ext>
          </c:extLst>
        </c:ser>
        <c:ser>
          <c:idx val="2"/>
          <c:order val="2"/>
          <c:tx>
            <c:strRef>
              <c:f>Sheet1!$D$1</c:f>
              <c:strCache>
                <c:ptCount val="1"/>
                <c:pt idx="0">
                  <c:v>2019</c:v>
                </c:pt>
              </c:strCache>
            </c:strRef>
          </c:tx>
          <c:spPr>
            <a:solidFill>
              <a:srgbClr val="FFFFFF">
                <a:lumMod val="75000"/>
              </a:srgbClr>
            </a:solidFill>
          </c:spPr>
          <c:invertIfNegative val="0"/>
          <c:dLbls>
            <c:numFmt formatCode="0\%" sourceLinked="0"/>
            <c:spPr>
              <a:noFill/>
              <a:ln>
                <a:noFill/>
              </a:ln>
              <a:effectLst/>
            </c:spPr>
            <c:txPr>
              <a:bodyPr wrap="square" lIns="38100" tIns="19050" rIns="38100" bIns="19050" anchor="ctr">
                <a:spAutoFit/>
              </a:bodyPr>
              <a:lstStyle/>
              <a:p>
                <a:pPr>
                  <a:defRPr sz="1000"/>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mänginud arvloteriid</c:v>
                </c:pt>
                <c:pt idx="1">
                  <c:v>mänginud kasiinomänge (va pokker)</c:v>
                </c:pt>
                <c:pt idx="2">
                  <c:v>osalenud kihlvedudes või spordiennustustes</c:v>
                </c:pt>
                <c:pt idx="3">
                  <c:v>mänginud muid mänge raha peale</c:v>
                </c:pt>
                <c:pt idx="4">
                  <c:v>mänginud pokkerit</c:v>
                </c:pt>
              </c:strCache>
            </c:strRef>
          </c:cat>
          <c:val>
            <c:numRef>
              <c:f>Sheet1!$D$2:$D$6</c:f>
              <c:numCache>
                <c:formatCode>General</c:formatCode>
                <c:ptCount val="5"/>
                <c:pt idx="0">
                  <c:v>25</c:v>
                </c:pt>
                <c:pt idx="1">
                  <c:v>4</c:v>
                </c:pt>
                <c:pt idx="2">
                  <c:v>5</c:v>
                </c:pt>
                <c:pt idx="3">
                  <c:v>5</c:v>
                </c:pt>
                <c:pt idx="4">
                  <c:v>3</c:v>
                </c:pt>
              </c:numCache>
            </c:numRef>
          </c:val>
          <c:extLst>
            <c:ext xmlns:c16="http://schemas.microsoft.com/office/drawing/2014/chart" uri="{C3380CC4-5D6E-409C-BE32-E72D297353CC}">
              <c16:uniqueId val="{00000006-670F-414B-B17E-11A5BD1C51D9}"/>
            </c:ext>
          </c:extLst>
        </c:ser>
        <c:dLbls>
          <c:dLblPos val="outEnd"/>
          <c:showLegendKey val="0"/>
          <c:showVal val="1"/>
          <c:showCatName val="0"/>
          <c:showSerName val="0"/>
          <c:showPercent val="0"/>
          <c:showBubbleSize val="0"/>
        </c:dLbls>
        <c:gapWidth val="50"/>
        <c:axId val="352427984"/>
        <c:axId val="352428376"/>
      </c:barChart>
      <c:catAx>
        <c:axId val="352427984"/>
        <c:scaling>
          <c:orientation val="maxMin"/>
        </c:scaling>
        <c:delete val="0"/>
        <c:axPos val="l"/>
        <c:numFmt formatCode="General" sourceLinked="1"/>
        <c:majorTickMark val="none"/>
        <c:minorTickMark val="none"/>
        <c:tickLblPos val="none"/>
        <c:spPr>
          <a:ln>
            <a:noFill/>
          </a:ln>
        </c:spPr>
        <c:txPr>
          <a:bodyPr/>
          <a:lstStyle/>
          <a:p>
            <a:pPr algn="r">
              <a:defRPr/>
            </a:pPr>
            <a:endParaRPr lang="et-EE"/>
          </a:p>
        </c:txPr>
        <c:crossAx val="352428376"/>
        <c:crosses val="autoZero"/>
        <c:auto val="1"/>
        <c:lblAlgn val="ctr"/>
        <c:lblOffset val="100"/>
        <c:noMultiLvlLbl val="0"/>
      </c:catAx>
      <c:valAx>
        <c:axId val="352428376"/>
        <c:scaling>
          <c:orientation val="minMax"/>
          <c:max val="60"/>
          <c:min val="0"/>
        </c:scaling>
        <c:delete val="0"/>
        <c:axPos val="t"/>
        <c:numFmt formatCode="General" sourceLinked="1"/>
        <c:majorTickMark val="none"/>
        <c:minorTickMark val="none"/>
        <c:tickLblPos val="none"/>
        <c:spPr>
          <a:ln>
            <a:noFill/>
          </a:ln>
        </c:spPr>
        <c:crossAx val="352427984"/>
        <c:crosses val="autoZero"/>
        <c:crossBetween val="between"/>
      </c:valAx>
    </c:plotArea>
    <c:legend>
      <c:legendPos val="r"/>
      <c:layout>
        <c:manualLayout>
          <c:xMode val="edge"/>
          <c:yMode val="edge"/>
          <c:x val="0.64559250748155317"/>
          <c:y val="0.61075967128919451"/>
          <c:w val="0.22889529025696825"/>
          <c:h val="0.19135500113034662"/>
        </c:manualLayout>
      </c:layout>
      <c:overlay val="0"/>
      <c:txPr>
        <a:bodyPr/>
        <a:lstStyle/>
        <a:p>
          <a:pPr>
            <a:defRPr sz="1000"/>
          </a:pPr>
          <a:endParaRPr lang="et-EE"/>
        </a:p>
      </c:txPr>
    </c:legend>
    <c:plotVisOnly val="1"/>
    <c:dispBlanksAs val="gap"/>
    <c:showDLblsOverMax val="0"/>
  </c:chart>
  <c:txPr>
    <a:bodyPr/>
    <a:lstStyle/>
    <a:p>
      <a:pPr>
        <a:defRPr sz="1400">
          <a:solidFill>
            <a:schemeClr val="tx1"/>
          </a:solidFill>
        </a:defRPr>
      </a:pPr>
      <a:endParaRPr lang="et-EE"/>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04954077056154"/>
          <c:y val="0.28173308742007852"/>
          <c:w val="0.72562782442807772"/>
          <c:h val="0.61642781213199671"/>
        </c:manualLayout>
      </c:layout>
      <c:barChart>
        <c:barDir val="bar"/>
        <c:grouping val="percentStacked"/>
        <c:varyColors val="0"/>
        <c:ser>
          <c:idx val="0"/>
          <c:order val="0"/>
          <c:tx>
            <c:strRef>
              <c:f>Sheet1!$A$2</c:f>
              <c:strCache>
                <c:ptCount val="1"/>
                <c:pt idx="0">
                  <c:v>On olnud positiivse mõjuga ja ma ei ole enam hasartmänge mänginud</c:v>
                </c:pt>
              </c:strCache>
            </c:strRef>
          </c:tx>
          <c:spPr>
            <a:solidFill>
              <a:srgbClr val="802AB7"/>
            </a:solidFill>
          </c:spPr>
          <c:invertIfNegative val="0"/>
          <c:dPt>
            <c:idx val="0"/>
            <c:invertIfNegative val="0"/>
            <c:bubble3D val="0"/>
            <c:spPr>
              <a:solidFill>
                <a:srgbClr val="802AB7"/>
              </a:solidFill>
              <a:ln w="6350">
                <a:solidFill>
                  <a:srgbClr val="FFFFFF"/>
                </a:solidFill>
              </a:ln>
            </c:spPr>
            <c:extLst>
              <c:ext xmlns:c16="http://schemas.microsoft.com/office/drawing/2014/chart" uri="{C3380CC4-5D6E-409C-BE32-E72D297353CC}">
                <c16:uniqueId val="{00000001-FAFF-4376-A178-3331847AECFF}"/>
              </c:ext>
            </c:extLst>
          </c:dPt>
          <c:dPt>
            <c:idx val="3"/>
            <c:invertIfNegative val="0"/>
            <c:bubble3D val="0"/>
            <c:spPr>
              <a:solidFill>
                <a:srgbClr val="802AB7"/>
              </a:solidFill>
              <a:ln w="6350">
                <a:solidFill>
                  <a:srgbClr val="FFFFFF"/>
                </a:solidFill>
              </a:ln>
            </c:spPr>
            <c:extLst>
              <c:ext xmlns:c16="http://schemas.microsoft.com/office/drawing/2014/chart" uri="{C3380CC4-5D6E-409C-BE32-E72D297353CC}">
                <c16:uniqueId val="{00000007-FAFF-4376-A178-3331847AECFF}"/>
              </c:ext>
            </c:extLst>
          </c:dPt>
          <c:dPt>
            <c:idx val="4"/>
            <c:invertIfNegative val="0"/>
            <c:bubble3D val="0"/>
            <c:spPr>
              <a:solidFill>
                <a:srgbClr val="802AB7"/>
              </a:solidFill>
              <a:ln w="6350">
                <a:solidFill>
                  <a:srgbClr val="FFFFFF"/>
                </a:solidFill>
              </a:ln>
            </c:spPr>
            <c:extLst>
              <c:ext xmlns:c16="http://schemas.microsoft.com/office/drawing/2014/chart" uri="{C3380CC4-5D6E-409C-BE32-E72D297353CC}">
                <c16:uniqueId val="{00000009-FAFF-4376-A178-3331847AECFF}"/>
              </c:ext>
            </c:extLst>
          </c:dPt>
          <c:dPt>
            <c:idx val="5"/>
            <c:invertIfNegative val="0"/>
            <c:bubble3D val="0"/>
            <c:spPr>
              <a:solidFill>
                <a:srgbClr val="802AB7"/>
              </a:solidFill>
              <a:ln w="6350">
                <a:solidFill>
                  <a:srgbClr val="FFFFFF"/>
                </a:solidFill>
              </a:ln>
            </c:spPr>
            <c:extLst>
              <c:ext xmlns:c16="http://schemas.microsoft.com/office/drawing/2014/chart" uri="{C3380CC4-5D6E-409C-BE32-E72D297353CC}">
                <c16:uniqueId val="{0000000B-FAFF-4376-A178-3331847AECFF}"/>
              </c:ext>
            </c:extLst>
          </c:dPt>
          <c:dLbls>
            <c:numFmt formatCode="0\%" sourceLinked="0"/>
            <c:spPr>
              <a:noFill/>
              <a:ln>
                <a:noFill/>
              </a:ln>
              <a:effectLst/>
            </c:spPr>
            <c:txPr>
              <a:bodyPr wrap="square" lIns="38100" tIns="19050" rIns="38100" bIns="19050" anchor="ctr">
                <a:spAutoFit/>
              </a:bodyPr>
              <a:lstStyle/>
              <a:p>
                <a:pPr>
                  <a:defRPr>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2023</c:v>
                </c:pt>
                <c:pt idx="1">
                  <c:v>2021</c:v>
                </c:pt>
              </c:strCache>
            </c:strRef>
          </c:cat>
          <c:val>
            <c:numRef>
              <c:f>Sheet1!$B$2:$C$2</c:f>
              <c:numCache>
                <c:formatCode>General</c:formatCode>
                <c:ptCount val="2"/>
                <c:pt idx="0">
                  <c:v>53</c:v>
                </c:pt>
                <c:pt idx="1">
                  <c:v>83</c:v>
                </c:pt>
              </c:numCache>
            </c:numRef>
          </c:val>
          <c:extLst>
            <c:ext xmlns:c16="http://schemas.microsoft.com/office/drawing/2014/chart" uri="{C3380CC4-5D6E-409C-BE32-E72D297353CC}">
              <c16:uniqueId val="{0000000C-FAFF-4376-A178-3331847AECFF}"/>
            </c:ext>
          </c:extLst>
        </c:ser>
        <c:ser>
          <c:idx val="1"/>
          <c:order val="1"/>
          <c:tx>
            <c:strRef>
              <c:f>Sheet1!$A$3</c:f>
              <c:strCache>
                <c:ptCount val="1"/>
                <c:pt idx="0">
                  <c:v>Ei ole mõjutanud minu hasartmängimist ja ma mängin edasi</c:v>
                </c:pt>
              </c:strCache>
            </c:strRef>
          </c:tx>
          <c:spPr>
            <a:solidFill>
              <a:srgbClr val="FFC000"/>
            </a:solidFill>
          </c:spPr>
          <c:invertIfNegative val="0"/>
          <c:dPt>
            <c:idx val="0"/>
            <c:invertIfNegative val="0"/>
            <c:bubble3D val="0"/>
            <c:spPr>
              <a:solidFill>
                <a:srgbClr val="FFC000"/>
              </a:solidFill>
              <a:ln w="6350">
                <a:solidFill>
                  <a:srgbClr val="FFFFFF"/>
                </a:solidFill>
              </a:ln>
            </c:spPr>
            <c:extLst>
              <c:ext xmlns:c16="http://schemas.microsoft.com/office/drawing/2014/chart" uri="{C3380CC4-5D6E-409C-BE32-E72D297353CC}">
                <c16:uniqueId val="{00000009-0495-4B59-9AF5-554DC77A9494}"/>
              </c:ext>
            </c:extLst>
          </c:dPt>
          <c:dLbls>
            <c:numFmt formatCode="0\%" sourceLinked="0"/>
            <c:spPr>
              <a:noFill/>
              <a:ln>
                <a:noFill/>
              </a:ln>
              <a:effectLst/>
            </c:spPr>
            <c:txPr>
              <a:bodyPr wrap="square" lIns="38100" tIns="19050" rIns="38100" bIns="19050" anchor="ctr">
                <a:spAutoFit/>
              </a:bodyPr>
              <a:lstStyle/>
              <a:p>
                <a:pPr>
                  <a:defRPr>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2023</c:v>
                </c:pt>
                <c:pt idx="1">
                  <c:v>2021</c:v>
                </c:pt>
              </c:strCache>
            </c:strRef>
          </c:cat>
          <c:val>
            <c:numRef>
              <c:f>Sheet1!$B$3:$C$3</c:f>
              <c:numCache>
                <c:formatCode>General</c:formatCode>
                <c:ptCount val="2"/>
                <c:pt idx="0">
                  <c:v>47</c:v>
                </c:pt>
                <c:pt idx="1">
                  <c:v>17</c:v>
                </c:pt>
              </c:numCache>
            </c:numRef>
          </c:val>
          <c:extLst>
            <c:ext xmlns:c16="http://schemas.microsoft.com/office/drawing/2014/chart" uri="{C3380CC4-5D6E-409C-BE32-E72D297353CC}">
              <c16:uniqueId val="{0000000A-35D9-4F08-81E9-8F9B6C589C78}"/>
            </c:ext>
          </c:extLst>
        </c:ser>
        <c:dLbls>
          <c:showLegendKey val="0"/>
          <c:showVal val="0"/>
          <c:showCatName val="0"/>
          <c:showSerName val="0"/>
          <c:showPercent val="0"/>
          <c:showBubbleSize val="0"/>
        </c:dLbls>
        <c:gapWidth val="100"/>
        <c:overlap val="100"/>
        <c:axId val="832965320"/>
        <c:axId val="832967480"/>
      </c:barChart>
      <c:valAx>
        <c:axId val="832967480"/>
        <c:scaling>
          <c:orientation val="minMax"/>
          <c:max val="1"/>
          <c:min val="0"/>
        </c:scaling>
        <c:delete val="0"/>
        <c:axPos val="t"/>
        <c:numFmt formatCode="#,##0" sourceLinked="0"/>
        <c:majorTickMark val="out"/>
        <c:minorTickMark val="none"/>
        <c:tickLblPos val="none"/>
        <c:spPr>
          <a:ln>
            <a:noFill/>
          </a:ln>
        </c:spPr>
        <c:crossAx val="832965320"/>
        <c:crosses val="autoZero"/>
        <c:crossBetween val="between"/>
      </c:valAx>
      <c:catAx>
        <c:axId val="832965320"/>
        <c:scaling>
          <c:orientation val="maxMin"/>
        </c:scaling>
        <c:delete val="0"/>
        <c:axPos val="l"/>
        <c:numFmt formatCode="General" sourceLinked="1"/>
        <c:majorTickMark val="out"/>
        <c:minorTickMark val="none"/>
        <c:tickLblPos val="nextTo"/>
        <c:spPr>
          <a:ln>
            <a:noFill/>
          </a:ln>
        </c:spPr>
        <c:txPr>
          <a:bodyPr/>
          <a:lstStyle/>
          <a:p>
            <a:pPr>
              <a:defRPr>
                <a:solidFill>
                  <a:srgbClr val="333333"/>
                </a:solidFill>
              </a:defRPr>
            </a:pPr>
            <a:endParaRPr lang="et-EE"/>
          </a:p>
        </c:txPr>
        <c:crossAx val="832967480"/>
        <c:crosses val="autoZero"/>
        <c:auto val="1"/>
        <c:lblAlgn val="ctr"/>
        <c:lblOffset val="100"/>
        <c:noMultiLvlLbl val="0"/>
      </c:catAx>
      <c:spPr>
        <a:ln w="12700"/>
      </c:spPr>
    </c:plotArea>
    <c:legend>
      <c:legendPos val="t"/>
      <c:overlay val="0"/>
      <c:txPr>
        <a:bodyPr/>
        <a:lstStyle/>
        <a:p>
          <a:pPr>
            <a:defRPr>
              <a:solidFill>
                <a:schemeClr val="tx1">
                  <a:lumMod val="50000"/>
                </a:schemeClr>
              </a:solidFill>
            </a:defRPr>
          </a:pPr>
          <a:endParaRPr lang="et-EE"/>
        </a:p>
      </c:txPr>
    </c:legend>
    <c:plotVisOnly val="1"/>
    <c:dispBlanksAs val="gap"/>
    <c:showDLblsOverMax val="0"/>
  </c:chart>
  <c:txPr>
    <a:bodyPr/>
    <a:lstStyle/>
    <a:p>
      <a:pPr>
        <a:defRPr sz="1000">
          <a:solidFill>
            <a:schemeClr val="tx1"/>
          </a:solidFill>
          <a:latin typeface="+mn-lt"/>
        </a:defRPr>
      </a:pPr>
      <a:endParaRPr lang="et-EE"/>
    </a:p>
  </c:txPr>
  <c:externalData r:id="rId2">
    <c:autoUpdate val="0"/>
  </c:externalData>
  <c:userShapes r:id="rId3"/>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04954077056154"/>
          <c:y val="0.28173308742007852"/>
          <c:w val="0.72562782442807772"/>
          <c:h val="0.61642781213199671"/>
        </c:manualLayout>
      </c:layout>
      <c:barChart>
        <c:barDir val="bar"/>
        <c:grouping val="percentStacked"/>
        <c:varyColors val="0"/>
        <c:ser>
          <c:idx val="0"/>
          <c:order val="0"/>
          <c:tx>
            <c:strRef>
              <c:f>Sheet1!$A$2</c:f>
              <c:strCache>
                <c:ptCount val="1"/>
                <c:pt idx="0">
                  <c:v>Jah</c:v>
                </c:pt>
              </c:strCache>
            </c:strRef>
          </c:tx>
          <c:spPr>
            <a:solidFill>
              <a:srgbClr val="802AB7"/>
            </a:solidFill>
          </c:spPr>
          <c:invertIfNegative val="0"/>
          <c:dPt>
            <c:idx val="0"/>
            <c:invertIfNegative val="0"/>
            <c:bubble3D val="0"/>
            <c:spPr>
              <a:solidFill>
                <a:srgbClr val="802AB7"/>
              </a:solidFill>
              <a:ln w="6350">
                <a:solidFill>
                  <a:srgbClr val="FFFFFF"/>
                </a:solidFill>
              </a:ln>
            </c:spPr>
            <c:extLst>
              <c:ext xmlns:c16="http://schemas.microsoft.com/office/drawing/2014/chart" uri="{C3380CC4-5D6E-409C-BE32-E72D297353CC}">
                <c16:uniqueId val="{00000001-408C-43BF-AFAE-E638549A88CD}"/>
              </c:ext>
            </c:extLst>
          </c:dPt>
          <c:dPt>
            <c:idx val="3"/>
            <c:invertIfNegative val="0"/>
            <c:bubble3D val="0"/>
            <c:spPr>
              <a:solidFill>
                <a:srgbClr val="802AB7"/>
              </a:solidFill>
              <a:ln w="6350">
                <a:solidFill>
                  <a:srgbClr val="FFFFFF"/>
                </a:solidFill>
              </a:ln>
            </c:spPr>
            <c:extLst>
              <c:ext xmlns:c16="http://schemas.microsoft.com/office/drawing/2014/chart" uri="{C3380CC4-5D6E-409C-BE32-E72D297353CC}">
                <c16:uniqueId val="{00000003-408C-43BF-AFAE-E638549A88CD}"/>
              </c:ext>
            </c:extLst>
          </c:dPt>
          <c:dPt>
            <c:idx val="4"/>
            <c:invertIfNegative val="0"/>
            <c:bubble3D val="0"/>
            <c:spPr>
              <a:solidFill>
                <a:srgbClr val="802AB7"/>
              </a:solidFill>
              <a:ln w="6350">
                <a:solidFill>
                  <a:srgbClr val="FFFFFF"/>
                </a:solidFill>
              </a:ln>
            </c:spPr>
            <c:extLst>
              <c:ext xmlns:c16="http://schemas.microsoft.com/office/drawing/2014/chart" uri="{C3380CC4-5D6E-409C-BE32-E72D297353CC}">
                <c16:uniqueId val="{00000005-408C-43BF-AFAE-E638549A88CD}"/>
              </c:ext>
            </c:extLst>
          </c:dPt>
          <c:dPt>
            <c:idx val="5"/>
            <c:invertIfNegative val="0"/>
            <c:bubble3D val="0"/>
            <c:spPr>
              <a:solidFill>
                <a:srgbClr val="802AB7"/>
              </a:solidFill>
              <a:ln w="6350">
                <a:solidFill>
                  <a:srgbClr val="FFFFFF"/>
                </a:solidFill>
              </a:ln>
            </c:spPr>
            <c:extLst>
              <c:ext xmlns:c16="http://schemas.microsoft.com/office/drawing/2014/chart" uri="{C3380CC4-5D6E-409C-BE32-E72D297353CC}">
                <c16:uniqueId val="{00000007-408C-43BF-AFAE-E638549A88CD}"/>
              </c:ext>
            </c:extLst>
          </c:dPt>
          <c:dLbls>
            <c:numFmt formatCode="0\%" sourceLinked="0"/>
            <c:spPr>
              <a:noFill/>
              <a:ln>
                <a:noFill/>
              </a:ln>
              <a:effectLst/>
            </c:spPr>
            <c:txPr>
              <a:bodyPr wrap="square" lIns="38100" tIns="19050" rIns="38100" bIns="19050" anchor="ctr">
                <a:spAutoFit/>
              </a:bodyPr>
              <a:lstStyle/>
              <a:p>
                <a:pPr>
                  <a:defRPr>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2023</c:v>
                </c:pt>
                <c:pt idx="1">
                  <c:v>2021</c:v>
                </c:pt>
              </c:strCache>
            </c:strRef>
          </c:cat>
          <c:val>
            <c:numRef>
              <c:f>Sheet1!$B$2:$C$2</c:f>
              <c:numCache>
                <c:formatCode>General</c:formatCode>
                <c:ptCount val="2"/>
                <c:pt idx="0">
                  <c:v>53</c:v>
                </c:pt>
                <c:pt idx="1">
                  <c:v>18</c:v>
                </c:pt>
              </c:numCache>
            </c:numRef>
          </c:val>
          <c:extLst>
            <c:ext xmlns:c16="http://schemas.microsoft.com/office/drawing/2014/chart" uri="{C3380CC4-5D6E-409C-BE32-E72D297353CC}">
              <c16:uniqueId val="{00000008-408C-43BF-AFAE-E638549A88CD}"/>
            </c:ext>
          </c:extLst>
        </c:ser>
        <c:ser>
          <c:idx val="1"/>
          <c:order val="1"/>
          <c:tx>
            <c:strRef>
              <c:f>Sheet1!$A$3</c:f>
              <c:strCache>
                <c:ptCount val="1"/>
                <c:pt idx="0">
                  <c:v>Ei</c:v>
                </c:pt>
              </c:strCache>
            </c:strRef>
          </c:tx>
          <c:spPr>
            <a:solidFill>
              <a:srgbClr val="FFC000"/>
            </a:solidFill>
          </c:spPr>
          <c:invertIfNegative val="0"/>
          <c:dPt>
            <c:idx val="0"/>
            <c:invertIfNegative val="0"/>
            <c:bubble3D val="0"/>
            <c:spPr>
              <a:solidFill>
                <a:srgbClr val="FFC000"/>
              </a:solidFill>
              <a:ln w="6350">
                <a:solidFill>
                  <a:srgbClr val="FFFFFF"/>
                </a:solidFill>
              </a:ln>
            </c:spPr>
            <c:extLst>
              <c:ext xmlns:c16="http://schemas.microsoft.com/office/drawing/2014/chart" uri="{C3380CC4-5D6E-409C-BE32-E72D297353CC}">
                <c16:uniqueId val="{0000000A-408C-43BF-AFAE-E638549A88CD}"/>
              </c:ext>
            </c:extLst>
          </c:dPt>
          <c:dLbls>
            <c:numFmt formatCode="0\%" sourceLinked="0"/>
            <c:spPr>
              <a:noFill/>
              <a:ln>
                <a:noFill/>
              </a:ln>
              <a:effectLst/>
            </c:spPr>
            <c:txPr>
              <a:bodyPr wrap="square" lIns="38100" tIns="19050" rIns="38100" bIns="19050" anchor="ctr">
                <a:spAutoFit/>
              </a:bodyPr>
              <a:lstStyle/>
              <a:p>
                <a:pPr>
                  <a:defRPr>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2023</c:v>
                </c:pt>
                <c:pt idx="1">
                  <c:v>2021</c:v>
                </c:pt>
              </c:strCache>
            </c:strRef>
          </c:cat>
          <c:val>
            <c:numRef>
              <c:f>Sheet1!$B$3:$C$3</c:f>
              <c:numCache>
                <c:formatCode>General</c:formatCode>
                <c:ptCount val="2"/>
                <c:pt idx="0">
                  <c:v>47</c:v>
                </c:pt>
                <c:pt idx="1">
                  <c:v>82</c:v>
                </c:pt>
              </c:numCache>
            </c:numRef>
          </c:val>
          <c:extLst>
            <c:ext xmlns:c16="http://schemas.microsoft.com/office/drawing/2014/chart" uri="{C3380CC4-5D6E-409C-BE32-E72D297353CC}">
              <c16:uniqueId val="{0000000B-408C-43BF-AFAE-E638549A88CD}"/>
            </c:ext>
          </c:extLst>
        </c:ser>
        <c:dLbls>
          <c:showLegendKey val="0"/>
          <c:showVal val="0"/>
          <c:showCatName val="0"/>
          <c:showSerName val="0"/>
          <c:showPercent val="0"/>
          <c:showBubbleSize val="0"/>
        </c:dLbls>
        <c:gapWidth val="100"/>
        <c:overlap val="100"/>
        <c:axId val="832965320"/>
        <c:axId val="832967480"/>
      </c:barChart>
      <c:valAx>
        <c:axId val="832967480"/>
        <c:scaling>
          <c:orientation val="minMax"/>
          <c:max val="1"/>
          <c:min val="0"/>
        </c:scaling>
        <c:delete val="0"/>
        <c:axPos val="t"/>
        <c:numFmt formatCode="0%" sourceLinked="0"/>
        <c:majorTickMark val="out"/>
        <c:minorTickMark val="none"/>
        <c:tickLblPos val="none"/>
        <c:spPr>
          <a:ln>
            <a:noFill/>
          </a:ln>
        </c:spPr>
        <c:crossAx val="832965320"/>
        <c:crosses val="autoZero"/>
        <c:crossBetween val="between"/>
      </c:valAx>
      <c:catAx>
        <c:axId val="832965320"/>
        <c:scaling>
          <c:orientation val="maxMin"/>
        </c:scaling>
        <c:delete val="0"/>
        <c:axPos val="l"/>
        <c:numFmt formatCode="General" sourceLinked="1"/>
        <c:majorTickMark val="out"/>
        <c:minorTickMark val="none"/>
        <c:tickLblPos val="nextTo"/>
        <c:spPr>
          <a:ln>
            <a:noFill/>
          </a:ln>
        </c:spPr>
        <c:txPr>
          <a:bodyPr/>
          <a:lstStyle/>
          <a:p>
            <a:pPr>
              <a:defRPr>
                <a:solidFill>
                  <a:srgbClr val="333333"/>
                </a:solidFill>
              </a:defRPr>
            </a:pPr>
            <a:endParaRPr lang="et-EE"/>
          </a:p>
        </c:txPr>
        <c:crossAx val="832967480"/>
        <c:crosses val="autoZero"/>
        <c:auto val="1"/>
        <c:lblAlgn val="ctr"/>
        <c:lblOffset val="100"/>
        <c:noMultiLvlLbl val="0"/>
      </c:catAx>
      <c:spPr>
        <a:ln w="12700"/>
      </c:spPr>
    </c:plotArea>
    <c:legend>
      <c:legendPos val="t"/>
      <c:layout>
        <c:manualLayout>
          <c:xMode val="edge"/>
          <c:yMode val="edge"/>
          <c:x val="0.15455583180872856"/>
          <c:y val="8.2463822360496764E-2"/>
          <c:w val="0.49004209188569087"/>
          <c:h val="0.10050707366134269"/>
        </c:manualLayout>
      </c:layout>
      <c:overlay val="0"/>
      <c:txPr>
        <a:bodyPr/>
        <a:lstStyle/>
        <a:p>
          <a:pPr>
            <a:defRPr>
              <a:solidFill>
                <a:schemeClr val="tx1">
                  <a:lumMod val="50000"/>
                </a:schemeClr>
              </a:solidFill>
            </a:defRPr>
          </a:pPr>
          <a:endParaRPr lang="et-EE"/>
        </a:p>
      </c:txPr>
    </c:legend>
    <c:plotVisOnly val="1"/>
    <c:dispBlanksAs val="gap"/>
    <c:showDLblsOverMax val="0"/>
  </c:chart>
  <c:txPr>
    <a:bodyPr/>
    <a:lstStyle/>
    <a:p>
      <a:pPr>
        <a:defRPr sz="1000">
          <a:solidFill>
            <a:schemeClr val="tx1"/>
          </a:solidFill>
          <a:latin typeface="+mn-lt"/>
        </a:defRPr>
      </a:pPr>
      <a:endParaRPr lang="et-EE"/>
    </a:p>
  </c:txPr>
  <c:externalData r:id="rId2">
    <c:autoUpdate val="0"/>
  </c:externalData>
  <c:userShapes r:id="rId3"/>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61881575336082E-2"/>
          <c:y val="3.4325035417931596E-2"/>
          <c:w val="0.95586121808784796"/>
          <c:h val="0.93657228205369569"/>
        </c:manualLayout>
      </c:layout>
      <c:barChart>
        <c:barDir val="bar"/>
        <c:grouping val="clustered"/>
        <c:varyColors val="0"/>
        <c:ser>
          <c:idx val="0"/>
          <c:order val="0"/>
          <c:tx>
            <c:strRef>
              <c:f>Sheet1!$B$1</c:f>
              <c:strCache>
                <c:ptCount val="1"/>
                <c:pt idx="0">
                  <c:v>2023</c:v>
                </c:pt>
              </c:strCache>
            </c:strRef>
          </c:tx>
          <c:spPr>
            <a:solidFill>
              <a:schemeClr val="bg2">
                <a:lumMod val="75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Soov võita suur rahasumma</c:v>
                </c:pt>
                <c:pt idx="1">
                  <c:v> Lõbus ajaviide </c:v>
                </c:pt>
                <c:pt idx="2">
                  <c:v> Soov võita raha oma majanduslike probleemide lahendamiseks </c:v>
                </c:pt>
                <c:pt idx="3">
                  <c:v> Kuulsin, et keegi oli võitnud </c:v>
                </c:pt>
                <c:pt idx="4">
                  <c:v> Väljakujunenud harjumus </c:v>
                </c:pt>
                <c:pt idx="5">
                  <c:v> Soov toetada hasartmängu maksu kaudu ühiskonnas olulisi valdkondi </c:v>
                </c:pt>
                <c:pt idx="6">
                  <c:v> Sõbra või pereliikme soovitus / eeskuju </c:v>
                </c:pt>
                <c:pt idx="7">
                  <c:v>ei mängi hasartmänge, ei huvita, olen ainult loteriid proovinud</c:v>
                </c:pt>
                <c:pt idx="8">
                  <c:v> Reklaam innustas </c:v>
                </c:pt>
                <c:pt idx="9">
                  <c:v>tahtsin proovida</c:v>
                </c:pt>
                <c:pt idx="10">
                  <c:v> Muu põhjus</c:v>
                </c:pt>
              </c:strCache>
            </c:strRef>
          </c:cat>
          <c:val>
            <c:numRef>
              <c:f>Sheet1!$B$2:$B$12</c:f>
              <c:numCache>
                <c:formatCode>General</c:formatCode>
                <c:ptCount val="11"/>
                <c:pt idx="0">
                  <c:v>50</c:v>
                </c:pt>
                <c:pt idx="1">
                  <c:v>46</c:v>
                </c:pt>
                <c:pt idx="2">
                  <c:v>16</c:v>
                </c:pt>
                <c:pt idx="3">
                  <c:v>11</c:v>
                </c:pt>
                <c:pt idx="4">
                  <c:v>7</c:v>
                </c:pt>
                <c:pt idx="5">
                  <c:v>6</c:v>
                </c:pt>
                <c:pt idx="6">
                  <c:v>5</c:v>
                </c:pt>
                <c:pt idx="7">
                  <c:v>5</c:v>
                </c:pt>
                <c:pt idx="8">
                  <c:v>3</c:v>
                </c:pt>
                <c:pt idx="9">
                  <c:v>2</c:v>
                </c:pt>
                <c:pt idx="10">
                  <c:v>1</c:v>
                </c:pt>
              </c:numCache>
            </c:numRef>
          </c:val>
          <c:extLst>
            <c:ext xmlns:c16="http://schemas.microsoft.com/office/drawing/2014/chart" uri="{C3380CC4-5D6E-409C-BE32-E72D297353CC}">
              <c16:uniqueId val="{00000000-D9D3-491B-92ED-C1D56AA845E7}"/>
            </c:ext>
          </c:extLst>
        </c:ser>
        <c:ser>
          <c:idx val="1"/>
          <c:order val="1"/>
          <c:tx>
            <c:strRef>
              <c:f>Sheet1!$C$1</c:f>
              <c:strCache>
                <c:ptCount val="1"/>
                <c:pt idx="0">
                  <c:v>2021</c:v>
                </c:pt>
              </c:strCache>
            </c:strRef>
          </c:tx>
          <c:spPr>
            <a:solidFill>
              <a:schemeClr val="bg1">
                <a:lumMod val="5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Soov võita suur rahasumma</c:v>
                </c:pt>
                <c:pt idx="1">
                  <c:v> Lõbus ajaviide </c:v>
                </c:pt>
                <c:pt idx="2">
                  <c:v> Soov võita raha oma majanduslike probleemide lahendamiseks </c:v>
                </c:pt>
                <c:pt idx="3">
                  <c:v> Kuulsin, et keegi oli võitnud </c:v>
                </c:pt>
                <c:pt idx="4">
                  <c:v> Väljakujunenud harjumus </c:v>
                </c:pt>
                <c:pt idx="5">
                  <c:v> Soov toetada hasartmängu maksu kaudu ühiskonnas olulisi valdkondi </c:v>
                </c:pt>
                <c:pt idx="6">
                  <c:v> Sõbra või pereliikme soovitus / eeskuju </c:v>
                </c:pt>
                <c:pt idx="7">
                  <c:v>ei mängi hasartmänge, ei huvita, olen ainult loteriid proovinud</c:v>
                </c:pt>
                <c:pt idx="8">
                  <c:v> Reklaam innustas </c:v>
                </c:pt>
                <c:pt idx="9">
                  <c:v>tahtsin proovida</c:v>
                </c:pt>
                <c:pt idx="10">
                  <c:v> Muu põhjus</c:v>
                </c:pt>
              </c:strCache>
            </c:strRef>
          </c:cat>
          <c:val>
            <c:numRef>
              <c:f>Sheet1!$C$2:$C$12</c:f>
              <c:numCache>
                <c:formatCode>General</c:formatCode>
                <c:ptCount val="11"/>
                <c:pt idx="0">
                  <c:v>48</c:v>
                </c:pt>
                <c:pt idx="1">
                  <c:v>43</c:v>
                </c:pt>
                <c:pt idx="2">
                  <c:v>15</c:v>
                </c:pt>
                <c:pt idx="3">
                  <c:v>11</c:v>
                </c:pt>
                <c:pt idx="4">
                  <c:v>8</c:v>
                </c:pt>
                <c:pt idx="5">
                  <c:v>10</c:v>
                </c:pt>
                <c:pt idx="6">
                  <c:v>5</c:v>
                </c:pt>
                <c:pt idx="7">
                  <c:v>8</c:v>
                </c:pt>
                <c:pt idx="8">
                  <c:v>2</c:v>
                </c:pt>
                <c:pt idx="10" formatCode="0">
                  <c:v>2</c:v>
                </c:pt>
              </c:numCache>
            </c:numRef>
          </c:val>
          <c:extLst>
            <c:ext xmlns:c16="http://schemas.microsoft.com/office/drawing/2014/chart" uri="{C3380CC4-5D6E-409C-BE32-E72D297353CC}">
              <c16:uniqueId val="{00000002-D9D3-491B-92ED-C1D56AA845E7}"/>
            </c:ext>
          </c:extLst>
        </c:ser>
        <c:ser>
          <c:idx val="2"/>
          <c:order val="2"/>
          <c:tx>
            <c:strRef>
              <c:f>Sheet1!$D$1</c:f>
              <c:strCache>
                <c:ptCount val="1"/>
                <c:pt idx="0">
                  <c:v>2019</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Soov võita suur rahasumma</c:v>
                </c:pt>
                <c:pt idx="1">
                  <c:v> Lõbus ajaviide </c:v>
                </c:pt>
                <c:pt idx="2">
                  <c:v> Soov võita raha oma majanduslike probleemide lahendamiseks </c:v>
                </c:pt>
                <c:pt idx="3">
                  <c:v> Kuulsin, et keegi oli võitnud </c:v>
                </c:pt>
                <c:pt idx="4">
                  <c:v> Väljakujunenud harjumus </c:v>
                </c:pt>
                <c:pt idx="5">
                  <c:v> Soov toetada hasartmängu maksu kaudu ühiskonnas olulisi valdkondi </c:v>
                </c:pt>
                <c:pt idx="6">
                  <c:v> Sõbra või pereliikme soovitus / eeskuju </c:v>
                </c:pt>
                <c:pt idx="7">
                  <c:v>ei mängi hasartmänge, ei huvita, olen ainult loteriid proovinud</c:v>
                </c:pt>
                <c:pt idx="8">
                  <c:v> Reklaam innustas </c:v>
                </c:pt>
                <c:pt idx="9">
                  <c:v>tahtsin proovida</c:v>
                </c:pt>
                <c:pt idx="10">
                  <c:v> Muu põhjus</c:v>
                </c:pt>
              </c:strCache>
            </c:strRef>
          </c:cat>
          <c:val>
            <c:numRef>
              <c:f>Sheet1!$D$2:$D$12</c:f>
              <c:numCache>
                <c:formatCode>0</c:formatCode>
                <c:ptCount val="11"/>
                <c:pt idx="0">
                  <c:v>45.97</c:v>
                </c:pt>
                <c:pt idx="1">
                  <c:v>43.4</c:v>
                </c:pt>
                <c:pt idx="2">
                  <c:v>16.16</c:v>
                </c:pt>
                <c:pt idx="3">
                  <c:v>11.24</c:v>
                </c:pt>
                <c:pt idx="4">
                  <c:v>7.75</c:v>
                </c:pt>
                <c:pt idx="5">
                  <c:v>8.9700000000000006</c:v>
                </c:pt>
                <c:pt idx="6">
                  <c:v>3.37</c:v>
                </c:pt>
                <c:pt idx="7">
                  <c:v>9.44</c:v>
                </c:pt>
                <c:pt idx="8">
                  <c:v>3.31</c:v>
                </c:pt>
                <c:pt idx="9">
                  <c:v>1.08</c:v>
                </c:pt>
              </c:numCache>
            </c:numRef>
          </c:val>
          <c:extLst>
            <c:ext xmlns:c16="http://schemas.microsoft.com/office/drawing/2014/chart" uri="{C3380CC4-5D6E-409C-BE32-E72D297353CC}">
              <c16:uniqueId val="{00000000-47B3-4E3E-AD25-73EAB33C4C9D}"/>
            </c:ext>
          </c:extLst>
        </c:ser>
        <c:dLbls>
          <c:showLegendKey val="0"/>
          <c:showVal val="0"/>
          <c:showCatName val="0"/>
          <c:showSerName val="0"/>
          <c:showPercent val="0"/>
          <c:showBubbleSize val="0"/>
        </c:dLbls>
        <c:gapWidth val="40"/>
        <c:axId val="646640136"/>
        <c:axId val="646637184"/>
      </c:barChart>
      <c:catAx>
        <c:axId val="64664013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crossAx val="646637184"/>
        <c:crosses val="autoZero"/>
        <c:auto val="1"/>
        <c:lblAlgn val="ctr"/>
        <c:lblOffset val="100"/>
        <c:noMultiLvlLbl val="0"/>
      </c:catAx>
      <c:valAx>
        <c:axId val="646637184"/>
        <c:scaling>
          <c:orientation val="minMax"/>
          <c:max val="100"/>
          <c:min val="0"/>
        </c:scaling>
        <c:delete val="0"/>
        <c:axPos val="t"/>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crossAx val="646640136"/>
        <c:crosses val="autoZero"/>
        <c:crossBetween val="between"/>
      </c:valAx>
      <c:spPr>
        <a:noFill/>
        <a:ln>
          <a:noFill/>
        </a:ln>
        <a:effectLst/>
      </c:spPr>
    </c:plotArea>
    <c:legend>
      <c:legendPos val="r"/>
      <c:layout>
        <c:manualLayout>
          <c:xMode val="edge"/>
          <c:yMode val="edge"/>
          <c:x val="0.51844211678101981"/>
          <c:y val="0.74204237920872329"/>
          <c:w val="0.2482244818385774"/>
          <c:h val="0.13722426241660801"/>
        </c:manualLayout>
      </c:layout>
      <c:overlay val="0"/>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t-EE"/>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61881575336082E-2"/>
          <c:y val="3.4325035417931596E-2"/>
          <c:w val="0.95586121808784796"/>
          <c:h val="0.93657228205369569"/>
        </c:manualLayout>
      </c:layout>
      <c:barChart>
        <c:barDir val="bar"/>
        <c:grouping val="clustered"/>
        <c:varyColors val="0"/>
        <c:ser>
          <c:idx val="0"/>
          <c:order val="0"/>
          <c:tx>
            <c:strRef>
              <c:f>Sheet1!$B$1</c:f>
              <c:strCache>
                <c:ptCount val="1"/>
                <c:pt idx="0">
                  <c:v>2023</c:v>
                </c:pt>
              </c:strCache>
            </c:strRef>
          </c:tx>
          <c:spPr>
            <a:solidFill>
              <a:srgbClr val="802AB7"/>
            </a:solidFill>
            <a:ln>
              <a:noFill/>
            </a:ln>
            <a:effectLst/>
          </c:spPr>
          <c:invertIfNegative val="0"/>
          <c:dLbls>
            <c:dLbl>
              <c:idx val="0"/>
              <c:numFmt formatCode="0\­\%" sourceLinked="0"/>
              <c:spPr>
                <a:noFill/>
                <a:ln>
                  <a:solidFill>
                    <a:srgbClr val="FFC000"/>
                  </a:solid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0"/>
              <c:showPercent val="0"/>
              <c:showBubbleSize val="0"/>
              <c:extLst>
                <c:ext xmlns:c16="http://schemas.microsoft.com/office/drawing/2014/chart" uri="{C3380CC4-5D6E-409C-BE32-E72D297353CC}">
                  <c16:uniqueId val="{00000003-6427-46D8-920E-B562D78DFA2A}"/>
                </c:ext>
              </c:extLst>
            </c:dLbl>
            <c:dLbl>
              <c:idx val="2"/>
              <c:numFmt formatCode="0\­\%" sourceLinked="0"/>
              <c:spPr>
                <a:noFill/>
                <a:ln>
                  <a:solidFill>
                    <a:srgbClr val="FFC000"/>
                  </a:solid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0"/>
              <c:showPercent val="0"/>
              <c:showBubbleSize val="0"/>
              <c:extLst>
                <c:ext xmlns:c16="http://schemas.microsoft.com/office/drawing/2014/chart" uri="{C3380CC4-5D6E-409C-BE32-E72D297353CC}">
                  <c16:uniqueId val="{00000004-6427-46D8-920E-B562D78DFA2A}"/>
                </c:ext>
              </c:extLst>
            </c:dLbl>
            <c:dLbl>
              <c:idx val="3"/>
              <c:numFmt formatCode="0\­\%" sourceLinked="0"/>
              <c:spPr>
                <a:noFill/>
                <a:ln>
                  <a:solidFill>
                    <a:srgbClr val="FFC000"/>
                  </a:solid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0"/>
              <c:showPercent val="0"/>
              <c:showBubbleSize val="0"/>
              <c:extLst>
                <c:ext xmlns:c16="http://schemas.microsoft.com/office/drawing/2014/chart" uri="{C3380CC4-5D6E-409C-BE32-E72D297353CC}">
                  <c16:uniqueId val="{00000005-6427-46D8-920E-B562D78DFA2A}"/>
                </c:ext>
              </c:extLst>
            </c:dLbl>
            <c:dLbl>
              <c:idx val="4"/>
              <c:numFmt formatCode="0\­\%" sourceLinked="0"/>
              <c:spPr>
                <a:noFill/>
                <a:ln>
                  <a:solidFill>
                    <a:srgbClr val="FFC000"/>
                  </a:solid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0"/>
              <c:showPercent val="0"/>
              <c:showBubbleSize val="0"/>
              <c:extLst>
                <c:ext xmlns:c16="http://schemas.microsoft.com/office/drawing/2014/chart" uri="{C3380CC4-5D6E-409C-BE32-E72D297353CC}">
                  <c16:uniqueId val="{00000006-6427-46D8-920E-B562D78DFA2A}"/>
                </c:ext>
              </c:extLst>
            </c:dLbl>
            <c:dLbl>
              <c:idx val="6"/>
              <c:numFmt formatCode="0\­\%" sourceLinked="0"/>
              <c:spPr>
                <a:noFill/>
                <a:ln>
                  <a:solidFill>
                    <a:srgbClr val="FFC000"/>
                  </a:solid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0"/>
              <c:showPercent val="0"/>
              <c:showBubbleSize val="0"/>
              <c:extLst>
                <c:ext xmlns:c16="http://schemas.microsoft.com/office/drawing/2014/chart" uri="{C3380CC4-5D6E-409C-BE32-E72D297353CC}">
                  <c16:uniqueId val="{00000007-6427-46D8-920E-B562D78DFA2A}"/>
                </c:ext>
              </c:extLst>
            </c:dLbl>
            <c:dLbl>
              <c:idx val="7"/>
              <c:numFmt formatCode="0\­\%" sourceLinked="0"/>
              <c:spPr>
                <a:noFill/>
                <a:ln>
                  <a:solidFill>
                    <a:srgbClr val="92D050"/>
                  </a:solid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0"/>
              <c:showPercent val="0"/>
              <c:showBubbleSize val="0"/>
              <c:extLst>
                <c:ext xmlns:c16="http://schemas.microsoft.com/office/drawing/2014/chart" uri="{C3380CC4-5D6E-409C-BE32-E72D297353CC}">
                  <c16:uniqueId val="{00000009-6427-46D8-920E-B562D78DFA2A}"/>
                </c:ext>
              </c:extLst>
            </c:dLbl>
            <c:dLbl>
              <c:idx val="8"/>
              <c:numFmt formatCode="0\­\%" sourceLinked="0"/>
              <c:spPr>
                <a:noFill/>
                <a:ln>
                  <a:solidFill>
                    <a:srgbClr val="FFC000"/>
                  </a:solid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0"/>
              <c:showPercent val="0"/>
              <c:showBubbleSize val="0"/>
              <c:extLst>
                <c:ext xmlns:c16="http://schemas.microsoft.com/office/drawing/2014/chart" uri="{C3380CC4-5D6E-409C-BE32-E72D297353CC}">
                  <c16:uniqueId val="{00000008-6427-46D8-920E-B562D78DFA2A}"/>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Soov võita suur rahasumma</c:v>
                </c:pt>
                <c:pt idx="1">
                  <c:v> Lõbus ajaviide </c:v>
                </c:pt>
                <c:pt idx="2">
                  <c:v> Soov võita raha oma majanduslike probleemide lahendamiseks </c:v>
                </c:pt>
                <c:pt idx="3">
                  <c:v> Kuulsin, et keegi oli võitnud </c:v>
                </c:pt>
                <c:pt idx="4">
                  <c:v> Väljakujunenud harjumus </c:v>
                </c:pt>
                <c:pt idx="5">
                  <c:v> Soov toetada hasartmängu maksu kaudu ühiskonnas olulisi valdkondi </c:v>
                </c:pt>
                <c:pt idx="6">
                  <c:v> Sõbra või pereliikme soovitus / eeskuju </c:v>
                </c:pt>
                <c:pt idx="7">
                  <c:v>ei mängi hasartmänge, ei huvita</c:v>
                </c:pt>
                <c:pt idx="8">
                  <c:v> Reklaam innustas </c:v>
                </c:pt>
                <c:pt idx="9">
                  <c:v>tahtsin proovida</c:v>
                </c:pt>
                <c:pt idx="10">
                  <c:v> Muu põhjus</c:v>
                </c:pt>
              </c:strCache>
            </c:strRef>
          </c:cat>
          <c:val>
            <c:numRef>
              <c:f>Sheet1!$B$2:$B$12</c:f>
              <c:numCache>
                <c:formatCode>General</c:formatCode>
                <c:ptCount val="11"/>
                <c:pt idx="0">
                  <c:v>47</c:v>
                </c:pt>
                <c:pt idx="1">
                  <c:v>44</c:v>
                </c:pt>
                <c:pt idx="2">
                  <c:v>12</c:v>
                </c:pt>
                <c:pt idx="3">
                  <c:v>9</c:v>
                </c:pt>
                <c:pt idx="4">
                  <c:v>5</c:v>
                </c:pt>
                <c:pt idx="5">
                  <c:v>7</c:v>
                </c:pt>
                <c:pt idx="6">
                  <c:v>4</c:v>
                </c:pt>
                <c:pt idx="7">
                  <c:v>7</c:v>
                </c:pt>
                <c:pt idx="8">
                  <c:v>2</c:v>
                </c:pt>
                <c:pt idx="9">
                  <c:v>2</c:v>
                </c:pt>
                <c:pt idx="10">
                  <c:v>0</c:v>
                </c:pt>
              </c:numCache>
            </c:numRef>
          </c:val>
          <c:extLst>
            <c:ext xmlns:c16="http://schemas.microsoft.com/office/drawing/2014/chart" uri="{C3380CC4-5D6E-409C-BE32-E72D297353CC}">
              <c16:uniqueId val="{00000000-6427-46D8-920E-B562D78DFA2A}"/>
            </c:ext>
          </c:extLst>
        </c:ser>
        <c:ser>
          <c:idx val="1"/>
          <c:order val="1"/>
          <c:tx>
            <c:strRef>
              <c:f>Sheet1!$C$1</c:f>
              <c:strCache>
                <c:ptCount val="1"/>
                <c:pt idx="0">
                  <c:v>2021</c:v>
                </c:pt>
              </c:strCache>
            </c:strRef>
          </c:tx>
          <c:spPr>
            <a:solidFill>
              <a:schemeClr val="bg1">
                <a:lumMod val="5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Soov võita suur rahasumma</c:v>
                </c:pt>
                <c:pt idx="1">
                  <c:v> Lõbus ajaviide </c:v>
                </c:pt>
                <c:pt idx="2">
                  <c:v> Soov võita raha oma majanduslike probleemide lahendamiseks </c:v>
                </c:pt>
                <c:pt idx="3">
                  <c:v> Kuulsin, et keegi oli võitnud </c:v>
                </c:pt>
                <c:pt idx="4">
                  <c:v> Väljakujunenud harjumus </c:v>
                </c:pt>
                <c:pt idx="5">
                  <c:v> Soov toetada hasartmängu maksu kaudu ühiskonnas olulisi valdkondi </c:v>
                </c:pt>
                <c:pt idx="6">
                  <c:v> Sõbra või pereliikme soovitus / eeskuju </c:v>
                </c:pt>
                <c:pt idx="7">
                  <c:v>ei mängi hasartmänge, ei huvita</c:v>
                </c:pt>
                <c:pt idx="8">
                  <c:v> Reklaam innustas </c:v>
                </c:pt>
                <c:pt idx="9">
                  <c:v>tahtsin proovida</c:v>
                </c:pt>
                <c:pt idx="10">
                  <c:v> Muu põhjus</c:v>
                </c:pt>
              </c:strCache>
            </c:strRef>
          </c:cat>
          <c:val>
            <c:numRef>
              <c:f>Sheet1!$C$2:$C$12</c:f>
              <c:numCache>
                <c:formatCode>General</c:formatCode>
                <c:ptCount val="11"/>
                <c:pt idx="0">
                  <c:v>46</c:v>
                </c:pt>
                <c:pt idx="1">
                  <c:v>40</c:v>
                </c:pt>
                <c:pt idx="2">
                  <c:v>13</c:v>
                </c:pt>
                <c:pt idx="3">
                  <c:v>10</c:v>
                </c:pt>
                <c:pt idx="4">
                  <c:v>7</c:v>
                </c:pt>
                <c:pt idx="5">
                  <c:v>9</c:v>
                </c:pt>
                <c:pt idx="6">
                  <c:v>4</c:v>
                </c:pt>
                <c:pt idx="7">
                  <c:v>9</c:v>
                </c:pt>
                <c:pt idx="8">
                  <c:v>2</c:v>
                </c:pt>
                <c:pt idx="10">
                  <c:v>2</c:v>
                </c:pt>
              </c:numCache>
            </c:numRef>
          </c:val>
          <c:extLst>
            <c:ext xmlns:c16="http://schemas.microsoft.com/office/drawing/2014/chart" uri="{C3380CC4-5D6E-409C-BE32-E72D297353CC}">
              <c16:uniqueId val="{00000001-6427-46D8-920E-B562D78DFA2A}"/>
            </c:ext>
          </c:extLst>
        </c:ser>
        <c:ser>
          <c:idx val="2"/>
          <c:order val="2"/>
          <c:tx>
            <c:strRef>
              <c:f>Sheet1!$D$1</c:f>
              <c:strCache>
                <c:ptCount val="1"/>
                <c:pt idx="0">
                  <c:v>2019</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Soov võita suur rahasumma</c:v>
                </c:pt>
                <c:pt idx="1">
                  <c:v> Lõbus ajaviide </c:v>
                </c:pt>
                <c:pt idx="2">
                  <c:v> Soov võita raha oma majanduslike probleemide lahendamiseks </c:v>
                </c:pt>
                <c:pt idx="3">
                  <c:v> Kuulsin, et keegi oli võitnud </c:v>
                </c:pt>
                <c:pt idx="4">
                  <c:v> Väljakujunenud harjumus </c:v>
                </c:pt>
                <c:pt idx="5">
                  <c:v> Soov toetada hasartmängu maksu kaudu ühiskonnas olulisi valdkondi </c:v>
                </c:pt>
                <c:pt idx="6">
                  <c:v> Sõbra või pereliikme soovitus / eeskuju </c:v>
                </c:pt>
                <c:pt idx="7">
                  <c:v>ei mängi hasartmänge, ei huvita</c:v>
                </c:pt>
                <c:pt idx="8">
                  <c:v> Reklaam innustas </c:v>
                </c:pt>
                <c:pt idx="9">
                  <c:v>tahtsin proovida</c:v>
                </c:pt>
                <c:pt idx="10">
                  <c:v> Muu põhjus</c:v>
                </c:pt>
              </c:strCache>
            </c:strRef>
          </c:cat>
          <c:val>
            <c:numRef>
              <c:f>Sheet1!$D$2:$D$12</c:f>
              <c:numCache>
                <c:formatCode>0</c:formatCode>
                <c:ptCount val="11"/>
                <c:pt idx="0">
                  <c:v>44.39</c:v>
                </c:pt>
                <c:pt idx="1">
                  <c:v>41.14</c:v>
                </c:pt>
                <c:pt idx="2">
                  <c:v>13.44</c:v>
                </c:pt>
                <c:pt idx="3">
                  <c:v>10.130000000000001</c:v>
                </c:pt>
                <c:pt idx="4">
                  <c:v>6.19</c:v>
                </c:pt>
                <c:pt idx="5">
                  <c:v>10.039999999999999</c:v>
                </c:pt>
                <c:pt idx="6">
                  <c:v>2.89</c:v>
                </c:pt>
                <c:pt idx="7">
                  <c:v>10.74</c:v>
                </c:pt>
                <c:pt idx="8">
                  <c:v>2.42</c:v>
                </c:pt>
                <c:pt idx="9">
                  <c:v>1.25</c:v>
                </c:pt>
              </c:numCache>
            </c:numRef>
          </c:val>
          <c:extLst>
            <c:ext xmlns:c16="http://schemas.microsoft.com/office/drawing/2014/chart" uri="{C3380CC4-5D6E-409C-BE32-E72D297353CC}">
              <c16:uniqueId val="{00000002-6427-46D8-920E-B562D78DFA2A}"/>
            </c:ext>
          </c:extLst>
        </c:ser>
        <c:dLbls>
          <c:showLegendKey val="0"/>
          <c:showVal val="0"/>
          <c:showCatName val="0"/>
          <c:showSerName val="0"/>
          <c:showPercent val="0"/>
          <c:showBubbleSize val="0"/>
        </c:dLbls>
        <c:gapWidth val="40"/>
        <c:axId val="646640136"/>
        <c:axId val="646637184"/>
      </c:barChart>
      <c:catAx>
        <c:axId val="64664013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crossAx val="646637184"/>
        <c:crosses val="autoZero"/>
        <c:auto val="1"/>
        <c:lblAlgn val="ctr"/>
        <c:lblOffset val="100"/>
        <c:noMultiLvlLbl val="0"/>
      </c:catAx>
      <c:valAx>
        <c:axId val="646637184"/>
        <c:scaling>
          <c:orientation val="minMax"/>
          <c:max val="100"/>
          <c:min val="0"/>
        </c:scaling>
        <c:delete val="0"/>
        <c:axPos val="t"/>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crossAx val="646640136"/>
        <c:crosses val="autoZero"/>
        <c:crossBetween val="between"/>
      </c:valAx>
      <c:spPr>
        <a:noFill/>
        <a:ln>
          <a:noFill/>
        </a:ln>
        <a:effectLst/>
      </c:spPr>
    </c:plotArea>
    <c:legend>
      <c:legendPos val="r"/>
      <c:layout>
        <c:manualLayout>
          <c:xMode val="edge"/>
          <c:yMode val="edge"/>
          <c:x val="0.51844211678101981"/>
          <c:y val="0.74204237920872329"/>
          <c:w val="0.2482244818385774"/>
          <c:h val="0.13722426241660801"/>
        </c:manualLayout>
      </c:layout>
      <c:overlay val="0"/>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t-EE"/>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61881575336082E-2"/>
          <c:y val="3.4325035417931596E-2"/>
          <c:w val="0.95586121808784796"/>
          <c:h val="0.93657228205369569"/>
        </c:manualLayout>
      </c:layout>
      <c:barChart>
        <c:barDir val="bar"/>
        <c:grouping val="clustered"/>
        <c:varyColors val="0"/>
        <c:ser>
          <c:idx val="0"/>
          <c:order val="0"/>
          <c:tx>
            <c:strRef>
              <c:f>Sheet1!$B$1</c:f>
              <c:strCache>
                <c:ptCount val="1"/>
                <c:pt idx="0">
                  <c:v>2023</c:v>
                </c:pt>
              </c:strCache>
            </c:strRef>
          </c:tx>
          <c:spPr>
            <a:solidFill>
              <a:srgbClr val="802AB7"/>
            </a:solidFill>
            <a:ln>
              <a:noFill/>
            </a:ln>
            <a:effectLst/>
          </c:spPr>
          <c:invertIfNegative val="0"/>
          <c:dLbls>
            <c:dLbl>
              <c:idx val="0"/>
              <c:numFmt formatCode="0\­\%" sourceLinked="0"/>
              <c:spPr>
                <a:noFill/>
                <a:ln>
                  <a:solidFill>
                    <a:srgbClr val="92D050"/>
                  </a:solid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0"/>
              <c:showPercent val="0"/>
              <c:showBubbleSize val="0"/>
              <c:extLst>
                <c:ext xmlns:c16="http://schemas.microsoft.com/office/drawing/2014/chart" uri="{C3380CC4-5D6E-409C-BE32-E72D297353CC}">
                  <c16:uniqueId val="{00000004-25A5-43CE-BEAA-5620F89B0405}"/>
                </c:ext>
              </c:extLst>
            </c:dLbl>
            <c:dLbl>
              <c:idx val="1"/>
              <c:numFmt formatCode="0\­\%" sourceLinked="0"/>
              <c:spPr>
                <a:noFill/>
                <a:ln>
                  <a:solidFill>
                    <a:srgbClr val="92D050"/>
                  </a:solid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0"/>
              <c:showPercent val="0"/>
              <c:showBubbleSize val="0"/>
              <c:extLst>
                <c:ext xmlns:c16="http://schemas.microsoft.com/office/drawing/2014/chart" uri="{C3380CC4-5D6E-409C-BE32-E72D297353CC}">
                  <c16:uniqueId val="{00000005-25A5-43CE-BEAA-5620F89B0405}"/>
                </c:ext>
              </c:extLst>
            </c:dLbl>
            <c:dLbl>
              <c:idx val="2"/>
              <c:numFmt formatCode="0\­\%" sourceLinked="0"/>
              <c:spPr>
                <a:noFill/>
                <a:ln>
                  <a:solidFill>
                    <a:srgbClr val="92D050"/>
                  </a:solid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0"/>
              <c:showPercent val="0"/>
              <c:showBubbleSize val="0"/>
              <c:extLst>
                <c:ext xmlns:c16="http://schemas.microsoft.com/office/drawing/2014/chart" uri="{C3380CC4-5D6E-409C-BE32-E72D297353CC}">
                  <c16:uniqueId val="{00000006-25A5-43CE-BEAA-5620F89B0405}"/>
                </c:ext>
              </c:extLst>
            </c:dLbl>
            <c:dLbl>
              <c:idx val="3"/>
              <c:numFmt formatCode="0\­\%" sourceLinked="0"/>
              <c:spPr>
                <a:noFill/>
                <a:ln>
                  <a:solidFill>
                    <a:srgbClr val="92D050"/>
                  </a:solid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0"/>
              <c:showPercent val="0"/>
              <c:showBubbleSize val="0"/>
              <c:extLst>
                <c:ext xmlns:c16="http://schemas.microsoft.com/office/drawing/2014/chart" uri="{C3380CC4-5D6E-409C-BE32-E72D297353CC}">
                  <c16:uniqueId val="{00000007-25A5-43CE-BEAA-5620F89B0405}"/>
                </c:ext>
              </c:extLst>
            </c:dLbl>
            <c:dLbl>
              <c:idx val="4"/>
              <c:numFmt formatCode="0\­\%" sourceLinked="0"/>
              <c:spPr>
                <a:noFill/>
                <a:ln>
                  <a:solidFill>
                    <a:srgbClr val="92D050"/>
                  </a:solid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0"/>
              <c:showPercent val="0"/>
              <c:showBubbleSize val="0"/>
              <c:extLst>
                <c:ext xmlns:c16="http://schemas.microsoft.com/office/drawing/2014/chart" uri="{C3380CC4-5D6E-409C-BE32-E72D297353CC}">
                  <c16:uniqueId val="{00000008-25A5-43CE-BEAA-5620F89B0405}"/>
                </c:ext>
              </c:extLst>
            </c:dLbl>
            <c:dLbl>
              <c:idx val="6"/>
              <c:numFmt formatCode="0\­\%" sourceLinked="0"/>
              <c:spPr>
                <a:noFill/>
                <a:ln>
                  <a:solidFill>
                    <a:srgbClr val="92D050"/>
                  </a:solid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0"/>
              <c:showPercent val="0"/>
              <c:showBubbleSize val="0"/>
              <c:extLst>
                <c:ext xmlns:c16="http://schemas.microsoft.com/office/drawing/2014/chart" uri="{C3380CC4-5D6E-409C-BE32-E72D297353CC}">
                  <c16:uniqueId val="{00000009-25A5-43CE-BEAA-5620F89B0405}"/>
                </c:ext>
              </c:extLst>
            </c:dLbl>
            <c:dLbl>
              <c:idx val="7"/>
              <c:numFmt formatCode="0\­\%" sourceLinked="0"/>
              <c:spPr>
                <a:noFill/>
                <a:ln>
                  <a:solidFill>
                    <a:srgbClr val="FFC000"/>
                  </a:solid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0"/>
              <c:showPercent val="0"/>
              <c:showBubbleSize val="0"/>
              <c:extLst>
                <c:ext xmlns:c16="http://schemas.microsoft.com/office/drawing/2014/chart" uri="{C3380CC4-5D6E-409C-BE32-E72D297353CC}">
                  <c16:uniqueId val="{00000003-25A5-43CE-BEAA-5620F89B0405}"/>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Soov võita suur rahasumma</c:v>
                </c:pt>
                <c:pt idx="1">
                  <c:v> Lõbus ajaviide </c:v>
                </c:pt>
                <c:pt idx="2">
                  <c:v> Soov võita raha oma majanduslike probleemide lahendamiseks </c:v>
                </c:pt>
                <c:pt idx="3">
                  <c:v> Kuulsin, et keegi oli võitnud </c:v>
                </c:pt>
                <c:pt idx="4">
                  <c:v> Väljakujunenud harjumus </c:v>
                </c:pt>
                <c:pt idx="5">
                  <c:v> Soov toetada hasartmängu maksu kaudu ühiskonnas olulisi valdkondi </c:v>
                </c:pt>
                <c:pt idx="6">
                  <c:v> Sõbra või pereliikme soovitus / eeskuju </c:v>
                </c:pt>
                <c:pt idx="7">
                  <c:v>ei mängi hasartmänge, ei huvita</c:v>
                </c:pt>
                <c:pt idx="8">
                  <c:v> Reklaam innustas </c:v>
                </c:pt>
                <c:pt idx="9">
                  <c:v>tahtsin proovida</c:v>
                </c:pt>
                <c:pt idx="10">
                  <c:v> Muu põhjus</c:v>
                </c:pt>
              </c:strCache>
            </c:strRef>
          </c:cat>
          <c:val>
            <c:numRef>
              <c:f>Sheet1!$B$2:$B$12</c:f>
              <c:numCache>
                <c:formatCode>General</c:formatCode>
                <c:ptCount val="11"/>
                <c:pt idx="0">
                  <c:v>60</c:v>
                </c:pt>
                <c:pt idx="1">
                  <c:v>55</c:v>
                </c:pt>
                <c:pt idx="2">
                  <c:v>24</c:v>
                </c:pt>
                <c:pt idx="3">
                  <c:v>17</c:v>
                </c:pt>
                <c:pt idx="4">
                  <c:v>11</c:v>
                </c:pt>
                <c:pt idx="5">
                  <c:v>4</c:v>
                </c:pt>
                <c:pt idx="6">
                  <c:v>9</c:v>
                </c:pt>
                <c:pt idx="7">
                  <c:v>1</c:v>
                </c:pt>
                <c:pt idx="8">
                  <c:v>4</c:v>
                </c:pt>
                <c:pt idx="9">
                  <c:v>1</c:v>
                </c:pt>
                <c:pt idx="10">
                  <c:v>2</c:v>
                </c:pt>
              </c:numCache>
            </c:numRef>
          </c:val>
          <c:extLst>
            <c:ext xmlns:c16="http://schemas.microsoft.com/office/drawing/2014/chart" uri="{C3380CC4-5D6E-409C-BE32-E72D297353CC}">
              <c16:uniqueId val="{00000000-25A5-43CE-BEAA-5620F89B0405}"/>
            </c:ext>
          </c:extLst>
        </c:ser>
        <c:ser>
          <c:idx val="1"/>
          <c:order val="1"/>
          <c:tx>
            <c:strRef>
              <c:f>Sheet1!$C$1</c:f>
              <c:strCache>
                <c:ptCount val="1"/>
                <c:pt idx="0">
                  <c:v>2021</c:v>
                </c:pt>
              </c:strCache>
            </c:strRef>
          </c:tx>
          <c:spPr>
            <a:solidFill>
              <a:schemeClr val="bg1">
                <a:lumMod val="5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Soov võita suur rahasumma</c:v>
                </c:pt>
                <c:pt idx="1">
                  <c:v> Lõbus ajaviide </c:v>
                </c:pt>
                <c:pt idx="2">
                  <c:v> Soov võita raha oma majanduslike probleemide lahendamiseks </c:v>
                </c:pt>
                <c:pt idx="3">
                  <c:v> Kuulsin, et keegi oli võitnud </c:v>
                </c:pt>
                <c:pt idx="4">
                  <c:v> Väljakujunenud harjumus </c:v>
                </c:pt>
                <c:pt idx="5">
                  <c:v> Soov toetada hasartmängu maksu kaudu ühiskonnas olulisi valdkondi </c:v>
                </c:pt>
                <c:pt idx="6">
                  <c:v> Sõbra või pereliikme soovitus / eeskuju </c:v>
                </c:pt>
                <c:pt idx="7">
                  <c:v>ei mängi hasartmänge, ei huvita</c:v>
                </c:pt>
                <c:pt idx="8">
                  <c:v> Reklaam innustas </c:v>
                </c:pt>
                <c:pt idx="9">
                  <c:v>tahtsin proovida</c:v>
                </c:pt>
                <c:pt idx="10">
                  <c:v> Muu põhjus</c:v>
                </c:pt>
              </c:strCache>
            </c:strRef>
          </c:cat>
          <c:val>
            <c:numRef>
              <c:f>Sheet1!$C$2:$C$12</c:f>
              <c:numCache>
                <c:formatCode>General</c:formatCode>
                <c:ptCount val="11"/>
                <c:pt idx="0">
                  <c:v>54</c:v>
                </c:pt>
                <c:pt idx="1">
                  <c:v>54</c:v>
                </c:pt>
                <c:pt idx="2">
                  <c:v>24</c:v>
                </c:pt>
                <c:pt idx="3">
                  <c:v>14</c:v>
                </c:pt>
                <c:pt idx="4">
                  <c:v>10</c:v>
                </c:pt>
                <c:pt idx="5">
                  <c:v>12</c:v>
                </c:pt>
                <c:pt idx="6">
                  <c:v>10</c:v>
                </c:pt>
                <c:pt idx="7">
                  <c:v>4</c:v>
                </c:pt>
                <c:pt idx="8">
                  <c:v>4</c:v>
                </c:pt>
                <c:pt idx="10">
                  <c:v>2</c:v>
                </c:pt>
              </c:numCache>
            </c:numRef>
          </c:val>
          <c:extLst>
            <c:ext xmlns:c16="http://schemas.microsoft.com/office/drawing/2014/chart" uri="{C3380CC4-5D6E-409C-BE32-E72D297353CC}">
              <c16:uniqueId val="{00000001-25A5-43CE-BEAA-5620F89B0405}"/>
            </c:ext>
          </c:extLst>
        </c:ser>
        <c:ser>
          <c:idx val="2"/>
          <c:order val="2"/>
          <c:tx>
            <c:strRef>
              <c:f>Sheet1!$D$1</c:f>
              <c:strCache>
                <c:ptCount val="1"/>
                <c:pt idx="0">
                  <c:v>2019</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Soov võita suur rahasumma</c:v>
                </c:pt>
                <c:pt idx="1">
                  <c:v> Lõbus ajaviide </c:v>
                </c:pt>
                <c:pt idx="2">
                  <c:v> Soov võita raha oma majanduslike probleemide lahendamiseks </c:v>
                </c:pt>
                <c:pt idx="3">
                  <c:v> Kuulsin, et keegi oli võitnud </c:v>
                </c:pt>
                <c:pt idx="4">
                  <c:v> Väljakujunenud harjumus </c:v>
                </c:pt>
                <c:pt idx="5">
                  <c:v> Soov toetada hasartmängu maksu kaudu ühiskonnas olulisi valdkondi </c:v>
                </c:pt>
                <c:pt idx="6">
                  <c:v> Sõbra või pereliikme soovitus / eeskuju </c:v>
                </c:pt>
                <c:pt idx="7">
                  <c:v>ei mängi hasartmänge, ei huvita</c:v>
                </c:pt>
                <c:pt idx="8">
                  <c:v> Reklaam innustas </c:v>
                </c:pt>
                <c:pt idx="9">
                  <c:v>tahtsin proovida</c:v>
                </c:pt>
                <c:pt idx="10">
                  <c:v> Muu põhjus</c:v>
                </c:pt>
              </c:strCache>
            </c:strRef>
          </c:cat>
          <c:val>
            <c:numRef>
              <c:f>Sheet1!$D$2:$D$12</c:f>
              <c:numCache>
                <c:formatCode>0</c:formatCode>
                <c:ptCount val="11"/>
                <c:pt idx="0">
                  <c:v>49.35</c:v>
                </c:pt>
                <c:pt idx="1">
                  <c:v>63.31</c:v>
                </c:pt>
                <c:pt idx="2">
                  <c:v>21.71</c:v>
                </c:pt>
                <c:pt idx="3">
                  <c:v>11.35</c:v>
                </c:pt>
                <c:pt idx="4">
                  <c:v>13.96</c:v>
                </c:pt>
                <c:pt idx="5">
                  <c:v>3.35</c:v>
                </c:pt>
                <c:pt idx="6">
                  <c:v>9.09</c:v>
                </c:pt>
                <c:pt idx="7">
                  <c:v>1.81</c:v>
                </c:pt>
                <c:pt idx="8">
                  <c:v>9.48</c:v>
                </c:pt>
              </c:numCache>
            </c:numRef>
          </c:val>
          <c:extLst>
            <c:ext xmlns:c16="http://schemas.microsoft.com/office/drawing/2014/chart" uri="{C3380CC4-5D6E-409C-BE32-E72D297353CC}">
              <c16:uniqueId val="{00000002-25A5-43CE-BEAA-5620F89B0405}"/>
            </c:ext>
          </c:extLst>
        </c:ser>
        <c:dLbls>
          <c:showLegendKey val="0"/>
          <c:showVal val="0"/>
          <c:showCatName val="0"/>
          <c:showSerName val="0"/>
          <c:showPercent val="0"/>
          <c:showBubbleSize val="0"/>
        </c:dLbls>
        <c:gapWidth val="40"/>
        <c:axId val="646640136"/>
        <c:axId val="646637184"/>
      </c:barChart>
      <c:catAx>
        <c:axId val="64664013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crossAx val="646637184"/>
        <c:crosses val="autoZero"/>
        <c:auto val="1"/>
        <c:lblAlgn val="ctr"/>
        <c:lblOffset val="100"/>
        <c:noMultiLvlLbl val="0"/>
      </c:catAx>
      <c:valAx>
        <c:axId val="646637184"/>
        <c:scaling>
          <c:orientation val="minMax"/>
          <c:max val="100"/>
          <c:min val="0"/>
        </c:scaling>
        <c:delete val="0"/>
        <c:axPos val="t"/>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crossAx val="646640136"/>
        <c:crosses val="autoZero"/>
        <c:crossBetween val="between"/>
      </c:valAx>
      <c:spPr>
        <a:noFill/>
        <a:ln>
          <a:noFill/>
        </a:ln>
        <a:effectLst/>
      </c:spPr>
    </c:plotArea>
    <c:legend>
      <c:legendPos val="r"/>
      <c:layout>
        <c:manualLayout>
          <c:xMode val="edge"/>
          <c:yMode val="edge"/>
          <c:x val="0.51844211678101981"/>
          <c:y val="0.74204237920872329"/>
          <c:w val="0.2482244818385774"/>
          <c:h val="0.13722426241660801"/>
        </c:manualLayout>
      </c:layout>
      <c:overlay val="0"/>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t-EE"/>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61881575336082E-2"/>
          <c:y val="3.4325035417931596E-2"/>
          <c:w val="0.95586121808784796"/>
          <c:h val="0.93657228205369569"/>
        </c:manualLayout>
      </c:layout>
      <c:barChart>
        <c:barDir val="bar"/>
        <c:grouping val="clustered"/>
        <c:varyColors val="0"/>
        <c:ser>
          <c:idx val="0"/>
          <c:order val="0"/>
          <c:tx>
            <c:strRef>
              <c:f>Sheet1!$B$1</c:f>
              <c:strCache>
                <c:ptCount val="1"/>
                <c:pt idx="0">
                  <c:v>2023</c:v>
                </c:pt>
              </c:strCache>
            </c:strRef>
          </c:tx>
          <c:spPr>
            <a:solidFill>
              <a:srgbClr val="802AB7"/>
            </a:solidFill>
            <a:ln>
              <a:noFill/>
            </a:ln>
            <a:effectLst/>
          </c:spPr>
          <c:invertIfNegative val="0"/>
          <c:dLbls>
            <c:dLbl>
              <c:idx val="2"/>
              <c:numFmt formatCode="0\­\%" sourceLinked="0"/>
              <c:spPr>
                <a:noFill/>
                <a:ln>
                  <a:solidFill>
                    <a:srgbClr val="92D050"/>
                  </a:solid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0"/>
              <c:showPercent val="0"/>
              <c:showBubbleSize val="0"/>
              <c:extLst>
                <c:ext xmlns:c16="http://schemas.microsoft.com/office/drawing/2014/chart" uri="{C3380CC4-5D6E-409C-BE32-E72D297353CC}">
                  <c16:uniqueId val="{00000003-6A28-4EBD-861D-CC8056DB3805}"/>
                </c:ext>
              </c:extLst>
            </c:dLbl>
            <c:dLbl>
              <c:idx val="4"/>
              <c:numFmt formatCode="0\­\%" sourceLinked="0"/>
              <c:spPr>
                <a:noFill/>
                <a:ln>
                  <a:solidFill>
                    <a:srgbClr val="92D050"/>
                  </a:solid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0"/>
              <c:showPercent val="0"/>
              <c:showBubbleSize val="0"/>
              <c:extLst>
                <c:ext xmlns:c16="http://schemas.microsoft.com/office/drawing/2014/chart" uri="{C3380CC4-5D6E-409C-BE32-E72D297353CC}">
                  <c16:uniqueId val="{00000004-6A28-4EBD-861D-CC8056DB3805}"/>
                </c:ext>
              </c:extLst>
            </c:dLbl>
            <c:dLbl>
              <c:idx val="8"/>
              <c:numFmt formatCode="0\­\%" sourceLinked="0"/>
              <c:spPr>
                <a:noFill/>
                <a:ln>
                  <a:solidFill>
                    <a:srgbClr val="92D050"/>
                  </a:solid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0"/>
              <c:showPercent val="0"/>
              <c:showBubbleSize val="0"/>
              <c:extLst>
                <c:ext xmlns:c16="http://schemas.microsoft.com/office/drawing/2014/chart" uri="{C3380CC4-5D6E-409C-BE32-E72D297353CC}">
                  <c16:uniqueId val="{00000005-6A28-4EBD-861D-CC8056DB3805}"/>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Soov võita suur rahasumma</c:v>
                </c:pt>
                <c:pt idx="1">
                  <c:v> Lõbus ajaviide </c:v>
                </c:pt>
                <c:pt idx="2">
                  <c:v> Soov võita raha oma majanduslike probleemide lahendamiseks </c:v>
                </c:pt>
                <c:pt idx="3">
                  <c:v> Kuulsin, et keegi oli võitnud </c:v>
                </c:pt>
                <c:pt idx="4">
                  <c:v> Väljakujunenud harjumus </c:v>
                </c:pt>
                <c:pt idx="5">
                  <c:v> Soov toetada hasartmängu maksu kaudu ühiskonnas olulisi valdkondi </c:v>
                </c:pt>
                <c:pt idx="6">
                  <c:v> Sõbra või pereliikme soovitus / eeskuju </c:v>
                </c:pt>
                <c:pt idx="7">
                  <c:v>ei mängi hasartmänge, ei huvita</c:v>
                </c:pt>
                <c:pt idx="8">
                  <c:v> Reklaam innustas </c:v>
                </c:pt>
                <c:pt idx="9">
                  <c:v>tahtsin proovida</c:v>
                </c:pt>
                <c:pt idx="10">
                  <c:v> Muu põhjus</c:v>
                </c:pt>
              </c:strCache>
            </c:strRef>
          </c:cat>
          <c:val>
            <c:numRef>
              <c:f>Sheet1!$B$2:$B$12</c:f>
              <c:numCache>
                <c:formatCode>General</c:formatCode>
                <c:ptCount val="11"/>
                <c:pt idx="0">
                  <c:v>71</c:v>
                </c:pt>
                <c:pt idx="1">
                  <c:v>34</c:v>
                </c:pt>
                <c:pt idx="2">
                  <c:v>58</c:v>
                </c:pt>
                <c:pt idx="3">
                  <c:v>23</c:v>
                </c:pt>
                <c:pt idx="4">
                  <c:v>28</c:v>
                </c:pt>
                <c:pt idx="5">
                  <c:v>0</c:v>
                </c:pt>
                <c:pt idx="6">
                  <c:v>2</c:v>
                </c:pt>
                <c:pt idx="7">
                  <c:v>0</c:v>
                </c:pt>
                <c:pt idx="8">
                  <c:v>18</c:v>
                </c:pt>
                <c:pt idx="9">
                  <c:v>0</c:v>
                </c:pt>
                <c:pt idx="10">
                  <c:v>0</c:v>
                </c:pt>
              </c:numCache>
            </c:numRef>
          </c:val>
          <c:extLst>
            <c:ext xmlns:c16="http://schemas.microsoft.com/office/drawing/2014/chart" uri="{C3380CC4-5D6E-409C-BE32-E72D297353CC}">
              <c16:uniqueId val="{00000000-6A28-4EBD-861D-CC8056DB3805}"/>
            </c:ext>
          </c:extLst>
        </c:ser>
        <c:ser>
          <c:idx val="1"/>
          <c:order val="1"/>
          <c:tx>
            <c:strRef>
              <c:f>Sheet1!$C$1</c:f>
              <c:strCache>
                <c:ptCount val="1"/>
                <c:pt idx="0">
                  <c:v>2021</c:v>
                </c:pt>
              </c:strCache>
            </c:strRef>
          </c:tx>
          <c:spPr>
            <a:solidFill>
              <a:schemeClr val="bg1">
                <a:lumMod val="5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Soov võita suur rahasumma</c:v>
                </c:pt>
                <c:pt idx="1">
                  <c:v> Lõbus ajaviide </c:v>
                </c:pt>
                <c:pt idx="2">
                  <c:v> Soov võita raha oma majanduslike probleemide lahendamiseks </c:v>
                </c:pt>
                <c:pt idx="3">
                  <c:v> Kuulsin, et keegi oli võitnud </c:v>
                </c:pt>
                <c:pt idx="4">
                  <c:v> Väljakujunenud harjumus </c:v>
                </c:pt>
                <c:pt idx="5">
                  <c:v> Soov toetada hasartmängu maksu kaudu ühiskonnas olulisi valdkondi </c:v>
                </c:pt>
                <c:pt idx="6">
                  <c:v> Sõbra või pereliikme soovitus / eeskuju </c:v>
                </c:pt>
                <c:pt idx="7">
                  <c:v>ei mängi hasartmänge, ei huvita</c:v>
                </c:pt>
                <c:pt idx="8">
                  <c:v> Reklaam innustas </c:v>
                </c:pt>
                <c:pt idx="9">
                  <c:v>tahtsin proovida</c:v>
                </c:pt>
                <c:pt idx="10">
                  <c:v> Muu põhjus</c:v>
                </c:pt>
              </c:strCache>
            </c:strRef>
          </c:cat>
          <c:val>
            <c:numRef>
              <c:f>Sheet1!$C$2:$C$12</c:f>
              <c:numCache>
                <c:formatCode>General</c:formatCode>
                <c:ptCount val="11"/>
                <c:pt idx="0">
                  <c:v>54</c:v>
                </c:pt>
                <c:pt idx="1">
                  <c:v>40</c:v>
                </c:pt>
                <c:pt idx="2">
                  <c:v>45</c:v>
                </c:pt>
                <c:pt idx="3">
                  <c:v>21</c:v>
                </c:pt>
                <c:pt idx="4">
                  <c:v>25</c:v>
                </c:pt>
                <c:pt idx="5">
                  <c:v>19</c:v>
                </c:pt>
                <c:pt idx="6">
                  <c:v>1</c:v>
                </c:pt>
                <c:pt idx="7">
                  <c:v>3</c:v>
                </c:pt>
                <c:pt idx="8">
                  <c:v>3</c:v>
                </c:pt>
                <c:pt idx="10">
                  <c:v>4</c:v>
                </c:pt>
              </c:numCache>
            </c:numRef>
          </c:val>
          <c:extLst>
            <c:ext xmlns:c16="http://schemas.microsoft.com/office/drawing/2014/chart" uri="{C3380CC4-5D6E-409C-BE32-E72D297353CC}">
              <c16:uniqueId val="{00000001-6A28-4EBD-861D-CC8056DB3805}"/>
            </c:ext>
          </c:extLst>
        </c:ser>
        <c:ser>
          <c:idx val="2"/>
          <c:order val="2"/>
          <c:tx>
            <c:strRef>
              <c:f>Sheet1!$D$1</c:f>
              <c:strCache>
                <c:ptCount val="1"/>
                <c:pt idx="0">
                  <c:v>2019</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Soov võita suur rahasumma</c:v>
                </c:pt>
                <c:pt idx="1">
                  <c:v> Lõbus ajaviide </c:v>
                </c:pt>
                <c:pt idx="2">
                  <c:v> Soov võita raha oma majanduslike probleemide lahendamiseks </c:v>
                </c:pt>
                <c:pt idx="3">
                  <c:v> Kuulsin, et keegi oli võitnud </c:v>
                </c:pt>
                <c:pt idx="4">
                  <c:v> Väljakujunenud harjumus </c:v>
                </c:pt>
                <c:pt idx="5">
                  <c:v> Soov toetada hasartmängu maksu kaudu ühiskonnas olulisi valdkondi </c:v>
                </c:pt>
                <c:pt idx="6">
                  <c:v> Sõbra või pereliikme soovitus / eeskuju </c:v>
                </c:pt>
                <c:pt idx="7">
                  <c:v>ei mängi hasartmänge, ei huvita</c:v>
                </c:pt>
                <c:pt idx="8">
                  <c:v> Reklaam innustas </c:v>
                </c:pt>
                <c:pt idx="9">
                  <c:v>tahtsin proovida</c:v>
                </c:pt>
                <c:pt idx="10">
                  <c:v> Muu põhjus</c:v>
                </c:pt>
              </c:strCache>
            </c:strRef>
          </c:cat>
          <c:val>
            <c:numRef>
              <c:f>Sheet1!$D$2:$D$12</c:f>
              <c:numCache>
                <c:formatCode>0</c:formatCode>
                <c:ptCount val="11"/>
                <c:pt idx="0">
                  <c:v>68.540000000000006</c:v>
                </c:pt>
                <c:pt idx="1">
                  <c:v>47.78</c:v>
                </c:pt>
                <c:pt idx="2">
                  <c:v>55.39</c:v>
                </c:pt>
                <c:pt idx="3">
                  <c:v>31.26</c:v>
                </c:pt>
                <c:pt idx="4">
                  <c:v>24.72</c:v>
                </c:pt>
                <c:pt idx="6">
                  <c:v>1.52</c:v>
                </c:pt>
                <c:pt idx="8">
                  <c:v>8.31</c:v>
                </c:pt>
                <c:pt idx="10">
                  <c:v>4.08</c:v>
                </c:pt>
              </c:numCache>
            </c:numRef>
          </c:val>
          <c:extLst>
            <c:ext xmlns:c16="http://schemas.microsoft.com/office/drawing/2014/chart" uri="{C3380CC4-5D6E-409C-BE32-E72D297353CC}">
              <c16:uniqueId val="{00000002-6A28-4EBD-861D-CC8056DB3805}"/>
            </c:ext>
          </c:extLst>
        </c:ser>
        <c:dLbls>
          <c:showLegendKey val="0"/>
          <c:showVal val="0"/>
          <c:showCatName val="0"/>
          <c:showSerName val="0"/>
          <c:showPercent val="0"/>
          <c:showBubbleSize val="0"/>
        </c:dLbls>
        <c:gapWidth val="40"/>
        <c:axId val="646640136"/>
        <c:axId val="646637184"/>
      </c:barChart>
      <c:catAx>
        <c:axId val="64664013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crossAx val="646637184"/>
        <c:crosses val="autoZero"/>
        <c:auto val="1"/>
        <c:lblAlgn val="ctr"/>
        <c:lblOffset val="100"/>
        <c:noMultiLvlLbl val="0"/>
      </c:catAx>
      <c:valAx>
        <c:axId val="646637184"/>
        <c:scaling>
          <c:orientation val="minMax"/>
          <c:max val="100"/>
          <c:min val="0"/>
        </c:scaling>
        <c:delete val="0"/>
        <c:axPos val="t"/>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crossAx val="646640136"/>
        <c:crosses val="autoZero"/>
        <c:crossBetween val="between"/>
      </c:valAx>
      <c:spPr>
        <a:noFill/>
        <a:ln>
          <a:noFill/>
        </a:ln>
        <a:effectLst/>
      </c:spPr>
    </c:plotArea>
    <c:legend>
      <c:legendPos val="r"/>
      <c:layout>
        <c:manualLayout>
          <c:xMode val="edge"/>
          <c:yMode val="edge"/>
          <c:x val="0.51844211678101981"/>
          <c:y val="0.74204237920872329"/>
          <c:w val="0.2482244818385774"/>
          <c:h val="0.13722426241660801"/>
        </c:manualLayout>
      </c:layout>
      <c:overlay val="0"/>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t-EE"/>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241307949357438E-2"/>
          <c:y val="7.2984705449462367E-2"/>
          <c:w val="0.90017883175205271"/>
          <c:h val="0.86776229589581955"/>
        </c:manualLayout>
      </c:layout>
      <c:barChart>
        <c:barDir val="bar"/>
        <c:grouping val="percentStacked"/>
        <c:varyColors val="0"/>
        <c:ser>
          <c:idx val="0"/>
          <c:order val="0"/>
          <c:tx>
            <c:strRef>
              <c:f>Sheet1!$C$1</c:f>
              <c:strCache>
                <c:ptCount val="1"/>
                <c:pt idx="0">
                  <c:v>Jah</c:v>
                </c:pt>
              </c:strCache>
            </c:strRef>
          </c:tx>
          <c:spPr>
            <a:solidFill>
              <a:schemeClr val="bg2">
                <a:lumMod val="75000"/>
              </a:schemeClr>
            </a:solidFill>
          </c:spPr>
          <c:invertIfNegative val="0"/>
          <c:dLbls>
            <c:spPr>
              <a:noFill/>
              <a:ln>
                <a:noFill/>
              </a:ln>
              <a:effectLst/>
            </c:spPr>
            <c:txPr>
              <a:bodyPr/>
              <a:lstStyle/>
              <a:p>
                <a:pPr>
                  <a:defRPr>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Sheet1!$B$2:$B$24</c:f>
              <c:strCache>
                <c:ptCount val="23"/>
                <c:pt idx="0">
                  <c:v>Total</c:v>
                </c:pt>
                <c:pt idx="2">
                  <c:v>15 kuni 19</c:v>
                </c:pt>
                <c:pt idx="3">
                  <c:v>20 kuni 29</c:v>
                </c:pt>
                <c:pt idx="4">
                  <c:v>30 kuni 39</c:v>
                </c:pt>
                <c:pt idx="5">
                  <c:v>40 kuni 49</c:v>
                </c:pt>
                <c:pt idx="6">
                  <c:v>55 kuni 59</c:v>
                </c:pt>
                <c:pt idx="7">
                  <c:v>60 kuni 74</c:v>
                </c:pt>
                <c:pt idx="9">
                  <c:v>15-20</c:v>
                </c:pt>
                <c:pt idx="10">
                  <c:v>21-74</c:v>
                </c:pt>
                <c:pt idx="12">
                  <c:v>Mees</c:v>
                </c:pt>
                <c:pt idx="13">
                  <c:v>Naine</c:v>
                </c:pt>
                <c:pt idx="15">
                  <c:v>Eestlane</c:v>
                </c:pt>
                <c:pt idx="16">
                  <c:v>Muu rahvus</c:v>
                </c:pt>
                <c:pt idx="18">
                  <c:v>hasartmängud 2 aasta jooksul kokku</c:v>
                </c:pt>
                <c:pt idx="20">
                  <c:v>probleemideta mängija</c:v>
                </c:pt>
                <c:pt idx="21">
                  <c:v>mõningate pobleemidega mängija</c:v>
                </c:pt>
                <c:pt idx="22">
                  <c:v>tõenäoline pataloogiline mängija</c:v>
                </c:pt>
              </c:strCache>
            </c:strRef>
          </c:cat>
          <c:val>
            <c:numRef>
              <c:f>Sheet1!$C$2:$C$24</c:f>
              <c:numCache>
                <c:formatCode>General</c:formatCode>
                <c:ptCount val="23"/>
                <c:pt idx="0">
                  <c:v>59</c:v>
                </c:pt>
                <c:pt idx="2">
                  <c:v>30</c:v>
                </c:pt>
                <c:pt idx="3">
                  <c:v>46</c:v>
                </c:pt>
                <c:pt idx="4">
                  <c:v>65</c:v>
                </c:pt>
                <c:pt idx="5">
                  <c:v>67</c:v>
                </c:pt>
                <c:pt idx="6">
                  <c:v>66</c:v>
                </c:pt>
                <c:pt idx="7">
                  <c:v>59</c:v>
                </c:pt>
                <c:pt idx="9">
                  <c:v>34</c:v>
                </c:pt>
                <c:pt idx="10">
                  <c:v>62</c:v>
                </c:pt>
                <c:pt idx="12">
                  <c:v>66</c:v>
                </c:pt>
                <c:pt idx="13">
                  <c:v>53</c:v>
                </c:pt>
                <c:pt idx="15">
                  <c:v>65</c:v>
                </c:pt>
                <c:pt idx="16">
                  <c:v>48</c:v>
                </c:pt>
                <c:pt idx="18">
                  <c:v>68</c:v>
                </c:pt>
                <c:pt idx="20">
                  <c:v>66</c:v>
                </c:pt>
                <c:pt idx="21">
                  <c:v>74</c:v>
                </c:pt>
                <c:pt idx="22">
                  <c:v>87</c:v>
                </c:pt>
              </c:numCache>
            </c:numRef>
          </c:val>
          <c:extLst>
            <c:ext xmlns:c16="http://schemas.microsoft.com/office/drawing/2014/chart" uri="{C3380CC4-5D6E-409C-BE32-E72D297353CC}">
              <c16:uniqueId val="{00000000-CA9A-4EE1-B7AB-C5A31E3C05AE}"/>
            </c:ext>
          </c:extLst>
        </c:ser>
        <c:ser>
          <c:idx val="1"/>
          <c:order val="1"/>
          <c:tx>
            <c:strRef>
              <c:f>Sheet1!$D$1</c:f>
              <c:strCache>
                <c:ptCount val="1"/>
                <c:pt idx="0">
                  <c:v>Ei</c:v>
                </c:pt>
              </c:strCache>
            </c:strRef>
          </c:tx>
          <c:spPr>
            <a:solidFill>
              <a:schemeClr val="accent5"/>
            </a:solidFill>
          </c:spPr>
          <c:invertIfNegative val="0"/>
          <c:dLbls>
            <c:spPr>
              <a:noFill/>
              <a:ln>
                <a:noFill/>
              </a:ln>
              <a:effectLst/>
            </c:spPr>
            <c:txPr>
              <a:bodyPr/>
              <a:lstStyle/>
              <a:p>
                <a:pPr>
                  <a:defRPr>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Sheet1!$B$2:$B$24</c:f>
              <c:strCache>
                <c:ptCount val="23"/>
                <c:pt idx="0">
                  <c:v>Total</c:v>
                </c:pt>
                <c:pt idx="2">
                  <c:v>15 kuni 19</c:v>
                </c:pt>
                <c:pt idx="3">
                  <c:v>20 kuni 29</c:v>
                </c:pt>
                <c:pt idx="4">
                  <c:v>30 kuni 39</c:v>
                </c:pt>
                <c:pt idx="5">
                  <c:v>40 kuni 49</c:v>
                </c:pt>
                <c:pt idx="6">
                  <c:v>55 kuni 59</c:v>
                </c:pt>
                <c:pt idx="7">
                  <c:v>60 kuni 74</c:v>
                </c:pt>
                <c:pt idx="9">
                  <c:v>15-20</c:v>
                </c:pt>
                <c:pt idx="10">
                  <c:v>21-74</c:v>
                </c:pt>
                <c:pt idx="12">
                  <c:v>Mees</c:v>
                </c:pt>
                <c:pt idx="13">
                  <c:v>Naine</c:v>
                </c:pt>
                <c:pt idx="15">
                  <c:v>Eestlane</c:v>
                </c:pt>
                <c:pt idx="16">
                  <c:v>Muu rahvus</c:v>
                </c:pt>
                <c:pt idx="18">
                  <c:v>hasartmängud 2 aasta jooksul kokku</c:v>
                </c:pt>
                <c:pt idx="20">
                  <c:v>probleemideta mängija</c:v>
                </c:pt>
                <c:pt idx="21">
                  <c:v>mõningate pobleemidega mängija</c:v>
                </c:pt>
                <c:pt idx="22">
                  <c:v>tõenäoline pataloogiline mängija</c:v>
                </c:pt>
              </c:strCache>
            </c:strRef>
          </c:cat>
          <c:val>
            <c:numRef>
              <c:f>Sheet1!$D$2:$D$24</c:f>
              <c:numCache>
                <c:formatCode>General</c:formatCode>
                <c:ptCount val="23"/>
                <c:pt idx="0">
                  <c:v>41</c:v>
                </c:pt>
                <c:pt idx="2">
                  <c:v>70</c:v>
                </c:pt>
                <c:pt idx="3">
                  <c:v>54</c:v>
                </c:pt>
                <c:pt idx="4">
                  <c:v>35</c:v>
                </c:pt>
                <c:pt idx="5">
                  <c:v>33</c:v>
                </c:pt>
                <c:pt idx="6">
                  <c:v>34</c:v>
                </c:pt>
                <c:pt idx="7">
                  <c:v>41</c:v>
                </c:pt>
                <c:pt idx="9">
                  <c:v>66</c:v>
                </c:pt>
                <c:pt idx="10">
                  <c:v>38</c:v>
                </c:pt>
                <c:pt idx="12">
                  <c:v>34</c:v>
                </c:pt>
                <c:pt idx="13">
                  <c:v>47</c:v>
                </c:pt>
                <c:pt idx="15">
                  <c:v>35</c:v>
                </c:pt>
                <c:pt idx="16">
                  <c:v>52</c:v>
                </c:pt>
                <c:pt idx="18">
                  <c:v>32</c:v>
                </c:pt>
                <c:pt idx="20">
                  <c:v>34</c:v>
                </c:pt>
                <c:pt idx="21">
                  <c:v>26</c:v>
                </c:pt>
                <c:pt idx="22">
                  <c:v>13</c:v>
                </c:pt>
              </c:numCache>
            </c:numRef>
          </c:val>
          <c:extLst>
            <c:ext xmlns:c16="http://schemas.microsoft.com/office/drawing/2014/chart" uri="{C3380CC4-5D6E-409C-BE32-E72D297353CC}">
              <c16:uniqueId val="{00000001-CA9A-4EE1-B7AB-C5A31E3C05AE}"/>
            </c:ext>
          </c:extLst>
        </c:ser>
        <c:dLbls>
          <c:showLegendKey val="0"/>
          <c:showVal val="0"/>
          <c:showCatName val="0"/>
          <c:showSerName val="0"/>
          <c:showPercent val="0"/>
          <c:showBubbleSize val="0"/>
        </c:dLbls>
        <c:gapWidth val="30"/>
        <c:overlap val="100"/>
        <c:axId val="777990256"/>
        <c:axId val="777978496"/>
      </c:barChart>
      <c:catAx>
        <c:axId val="777990256"/>
        <c:scaling>
          <c:orientation val="maxMin"/>
        </c:scaling>
        <c:delete val="0"/>
        <c:axPos val="l"/>
        <c:numFmt formatCode="General" sourceLinked="1"/>
        <c:majorTickMark val="out"/>
        <c:minorTickMark val="none"/>
        <c:tickLblPos val="none"/>
        <c:spPr>
          <a:ln>
            <a:noFill/>
          </a:ln>
        </c:spPr>
        <c:crossAx val="777978496"/>
        <c:crosses val="autoZero"/>
        <c:auto val="1"/>
        <c:lblAlgn val="ctr"/>
        <c:lblOffset val="100"/>
        <c:noMultiLvlLbl val="0"/>
      </c:catAx>
      <c:valAx>
        <c:axId val="777978496"/>
        <c:scaling>
          <c:orientation val="minMax"/>
          <c:max val="1"/>
          <c:min val="0"/>
        </c:scaling>
        <c:delete val="0"/>
        <c:axPos val="t"/>
        <c:numFmt formatCode="0%" sourceLinked="1"/>
        <c:majorTickMark val="none"/>
        <c:minorTickMark val="none"/>
        <c:tickLblPos val="high"/>
        <c:spPr>
          <a:ln>
            <a:noFill/>
          </a:ln>
        </c:spPr>
        <c:crossAx val="777990256"/>
        <c:crosses val="autoZero"/>
        <c:crossBetween val="between"/>
      </c:valAx>
      <c:spPr>
        <a:ln>
          <a:noFill/>
        </a:ln>
      </c:spPr>
    </c:plotArea>
    <c:legend>
      <c:legendPos val="t"/>
      <c:layout>
        <c:manualLayout>
          <c:xMode val="edge"/>
          <c:yMode val="edge"/>
          <c:x val="0.43004218333876915"/>
          <c:y val="5.117137317085409E-3"/>
          <c:w val="0.39778946057308573"/>
          <c:h val="3.133120600943555E-2"/>
        </c:manualLayout>
      </c:layout>
      <c:overlay val="0"/>
    </c:legend>
    <c:plotVisOnly val="1"/>
    <c:dispBlanksAs val="gap"/>
    <c:showDLblsOverMax val="0"/>
  </c:chart>
  <c:txPr>
    <a:bodyPr/>
    <a:lstStyle/>
    <a:p>
      <a:pPr>
        <a:defRPr sz="1000"/>
      </a:pPr>
      <a:endParaRPr lang="et-EE"/>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241307949357438E-2"/>
          <c:y val="7.2984705449462367E-2"/>
          <c:w val="0.90017883175205271"/>
          <c:h val="0.86776229589581955"/>
        </c:manualLayout>
      </c:layout>
      <c:barChart>
        <c:barDir val="bar"/>
        <c:grouping val="percentStacked"/>
        <c:varyColors val="0"/>
        <c:ser>
          <c:idx val="0"/>
          <c:order val="0"/>
          <c:tx>
            <c:strRef>
              <c:f>Sheet1!$C$1</c:f>
              <c:strCache>
                <c:ptCount val="1"/>
                <c:pt idx="0">
                  <c:v>Jah</c:v>
                </c:pt>
              </c:strCache>
            </c:strRef>
          </c:tx>
          <c:spPr>
            <a:solidFill>
              <a:schemeClr val="bg2">
                <a:lumMod val="75000"/>
              </a:schemeClr>
            </a:solidFill>
          </c:spPr>
          <c:invertIfNegative val="0"/>
          <c:dLbls>
            <c:spPr>
              <a:noFill/>
              <a:ln>
                <a:noFill/>
              </a:ln>
              <a:effectLst/>
            </c:spPr>
            <c:txPr>
              <a:bodyPr/>
              <a:lstStyle/>
              <a:p>
                <a:pPr>
                  <a:defRPr>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Sheet1!$B$2:$B$24</c:f>
              <c:strCache>
                <c:ptCount val="23"/>
                <c:pt idx="0">
                  <c:v>Total</c:v>
                </c:pt>
                <c:pt idx="2">
                  <c:v>15 kuni 19</c:v>
                </c:pt>
                <c:pt idx="3">
                  <c:v>20 kuni 29</c:v>
                </c:pt>
                <c:pt idx="4">
                  <c:v>30 kuni 39</c:v>
                </c:pt>
                <c:pt idx="5">
                  <c:v>40 kuni 49</c:v>
                </c:pt>
                <c:pt idx="6">
                  <c:v>55 kuni 59</c:v>
                </c:pt>
                <c:pt idx="7">
                  <c:v>60 kuni 74</c:v>
                </c:pt>
                <c:pt idx="9">
                  <c:v>15-20</c:v>
                </c:pt>
                <c:pt idx="10">
                  <c:v>21-74</c:v>
                </c:pt>
                <c:pt idx="12">
                  <c:v>Mees</c:v>
                </c:pt>
                <c:pt idx="13">
                  <c:v>Naine</c:v>
                </c:pt>
                <c:pt idx="15">
                  <c:v>Eestlane</c:v>
                </c:pt>
                <c:pt idx="16">
                  <c:v>Muu rahvus</c:v>
                </c:pt>
                <c:pt idx="18">
                  <c:v>hasartmängud 2 a jooksul kokku</c:v>
                </c:pt>
                <c:pt idx="20">
                  <c:v>probleemideta mängija</c:v>
                </c:pt>
                <c:pt idx="21">
                  <c:v>mõningate probleemidega mängija</c:v>
                </c:pt>
                <c:pt idx="22">
                  <c:v>tõenäoline pataloogiline mängija</c:v>
                </c:pt>
              </c:strCache>
            </c:strRef>
          </c:cat>
          <c:val>
            <c:numRef>
              <c:f>Sheet1!$C$2:$C$24</c:f>
              <c:numCache>
                <c:formatCode>General</c:formatCode>
                <c:ptCount val="23"/>
                <c:pt idx="0" formatCode="0">
                  <c:v>60.07</c:v>
                </c:pt>
                <c:pt idx="2" formatCode="0">
                  <c:v>28.94</c:v>
                </c:pt>
                <c:pt idx="3" formatCode="0">
                  <c:v>52.28</c:v>
                </c:pt>
                <c:pt idx="4" formatCode="0">
                  <c:v>61.02</c:v>
                </c:pt>
                <c:pt idx="5" formatCode="0">
                  <c:v>69.239999999999995</c:v>
                </c:pt>
                <c:pt idx="6" formatCode="0">
                  <c:v>66.16</c:v>
                </c:pt>
                <c:pt idx="7" formatCode="0">
                  <c:v>61.17</c:v>
                </c:pt>
                <c:pt idx="9" formatCode="0">
                  <c:v>27.55</c:v>
                </c:pt>
                <c:pt idx="10" formatCode="0">
                  <c:v>72.45</c:v>
                </c:pt>
                <c:pt idx="12" formatCode="0">
                  <c:v>64.38</c:v>
                </c:pt>
                <c:pt idx="13" formatCode="0">
                  <c:v>56</c:v>
                </c:pt>
                <c:pt idx="15" formatCode="0">
                  <c:v>68.510000000000005</c:v>
                </c:pt>
                <c:pt idx="16" formatCode="0">
                  <c:v>42.47</c:v>
                </c:pt>
                <c:pt idx="18">
                  <c:v>69</c:v>
                </c:pt>
                <c:pt idx="20">
                  <c:v>69</c:v>
                </c:pt>
                <c:pt idx="21">
                  <c:v>61</c:v>
                </c:pt>
                <c:pt idx="22">
                  <c:v>70</c:v>
                </c:pt>
              </c:numCache>
            </c:numRef>
          </c:val>
          <c:extLst>
            <c:ext xmlns:c16="http://schemas.microsoft.com/office/drawing/2014/chart" uri="{C3380CC4-5D6E-409C-BE32-E72D297353CC}">
              <c16:uniqueId val="{00000000-7574-4589-90D6-131A39BDB3D7}"/>
            </c:ext>
          </c:extLst>
        </c:ser>
        <c:ser>
          <c:idx val="1"/>
          <c:order val="1"/>
          <c:tx>
            <c:strRef>
              <c:f>Sheet1!$D$1</c:f>
              <c:strCache>
                <c:ptCount val="1"/>
                <c:pt idx="0">
                  <c:v>Ei</c:v>
                </c:pt>
              </c:strCache>
            </c:strRef>
          </c:tx>
          <c:spPr>
            <a:solidFill>
              <a:schemeClr val="accent5"/>
            </a:solidFill>
          </c:spPr>
          <c:invertIfNegative val="0"/>
          <c:dLbls>
            <c:spPr>
              <a:noFill/>
              <a:ln>
                <a:noFill/>
              </a:ln>
              <a:effectLst/>
            </c:spPr>
            <c:txPr>
              <a:bodyPr/>
              <a:lstStyle/>
              <a:p>
                <a:pPr>
                  <a:defRPr>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Sheet1!$B$2:$B$24</c:f>
              <c:strCache>
                <c:ptCount val="23"/>
                <c:pt idx="0">
                  <c:v>Total</c:v>
                </c:pt>
                <c:pt idx="2">
                  <c:v>15 kuni 19</c:v>
                </c:pt>
                <c:pt idx="3">
                  <c:v>20 kuni 29</c:v>
                </c:pt>
                <c:pt idx="4">
                  <c:v>30 kuni 39</c:v>
                </c:pt>
                <c:pt idx="5">
                  <c:v>40 kuni 49</c:v>
                </c:pt>
                <c:pt idx="6">
                  <c:v>55 kuni 59</c:v>
                </c:pt>
                <c:pt idx="7">
                  <c:v>60 kuni 74</c:v>
                </c:pt>
                <c:pt idx="9">
                  <c:v>15-20</c:v>
                </c:pt>
                <c:pt idx="10">
                  <c:v>21-74</c:v>
                </c:pt>
                <c:pt idx="12">
                  <c:v>Mees</c:v>
                </c:pt>
                <c:pt idx="13">
                  <c:v>Naine</c:v>
                </c:pt>
                <c:pt idx="15">
                  <c:v>Eestlane</c:v>
                </c:pt>
                <c:pt idx="16">
                  <c:v>Muu rahvus</c:v>
                </c:pt>
                <c:pt idx="18">
                  <c:v>hasartmängud 2 a jooksul kokku</c:v>
                </c:pt>
                <c:pt idx="20">
                  <c:v>probleemideta mängija</c:v>
                </c:pt>
                <c:pt idx="21">
                  <c:v>mõningate probleemidega mängija</c:v>
                </c:pt>
                <c:pt idx="22">
                  <c:v>tõenäoline pataloogiline mängija</c:v>
                </c:pt>
              </c:strCache>
            </c:strRef>
          </c:cat>
          <c:val>
            <c:numRef>
              <c:f>Sheet1!$D$2:$D$24</c:f>
              <c:numCache>
                <c:formatCode>General</c:formatCode>
                <c:ptCount val="23"/>
                <c:pt idx="0" formatCode="0">
                  <c:v>39.93</c:v>
                </c:pt>
                <c:pt idx="2" formatCode="0">
                  <c:v>71.06</c:v>
                </c:pt>
                <c:pt idx="3" formatCode="0">
                  <c:v>47.72</c:v>
                </c:pt>
                <c:pt idx="4" formatCode="0">
                  <c:v>38.979999999999997</c:v>
                </c:pt>
                <c:pt idx="5" formatCode="0">
                  <c:v>30.76</c:v>
                </c:pt>
                <c:pt idx="6" formatCode="0">
                  <c:v>33.840000000000003</c:v>
                </c:pt>
                <c:pt idx="7" formatCode="0">
                  <c:v>38.83</c:v>
                </c:pt>
                <c:pt idx="9" formatCode="0">
                  <c:v>62.67</c:v>
                </c:pt>
                <c:pt idx="10" formatCode="0">
                  <c:v>37.33</c:v>
                </c:pt>
                <c:pt idx="12" formatCode="0">
                  <c:v>35.619999999999997</c:v>
                </c:pt>
                <c:pt idx="13" formatCode="0">
                  <c:v>44</c:v>
                </c:pt>
                <c:pt idx="15" formatCode="0">
                  <c:v>31.49</c:v>
                </c:pt>
                <c:pt idx="16" formatCode="0">
                  <c:v>57.53</c:v>
                </c:pt>
                <c:pt idx="18">
                  <c:v>32</c:v>
                </c:pt>
                <c:pt idx="20">
                  <c:v>31</c:v>
                </c:pt>
                <c:pt idx="21">
                  <c:v>39</c:v>
                </c:pt>
                <c:pt idx="22">
                  <c:v>30</c:v>
                </c:pt>
              </c:numCache>
            </c:numRef>
          </c:val>
          <c:extLst>
            <c:ext xmlns:c16="http://schemas.microsoft.com/office/drawing/2014/chart" uri="{C3380CC4-5D6E-409C-BE32-E72D297353CC}">
              <c16:uniqueId val="{00000001-7574-4589-90D6-131A39BDB3D7}"/>
            </c:ext>
          </c:extLst>
        </c:ser>
        <c:dLbls>
          <c:showLegendKey val="0"/>
          <c:showVal val="0"/>
          <c:showCatName val="0"/>
          <c:showSerName val="0"/>
          <c:showPercent val="0"/>
          <c:showBubbleSize val="0"/>
        </c:dLbls>
        <c:gapWidth val="30"/>
        <c:overlap val="100"/>
        <c:axId val="777990256"/>
        <c:axId val="777978496"/>
      </c:barChart>
      <c:catAx>
        <c:axId val="777990256"/>
        <c:scaling>
          <c:orientation val="maxMin"/>
        </c:scaling>
        <c:delete val="0"/>
        <c:axPos val="l"/>
        <c:numFmt formatCode="General" sourceLinked="1"/>
        <c:majorTickMark val="out"/>
        <c:minorTickMark val="none"/>
        <c:tickLblPos val="none"/>
        <c:spPr>
          <a:ln>
            <a:noFill/>
          </a:ln>
        </c:spPr>
        <c:crossAx val="777978496"/>
        <c:crosses val="autoZero"/>
        <c:auto val="1"/>
        <c:lblAlgn val="ctr"/>
        <c:lblOffset val="100"/>
        <c:noMultiLvlLbl val="0"/>
      </c:catAx>
      <c:valAx>
        <c:axId val="777978496"/>
        <c:scaling>
          <c:orientation val="minMax"/>
          <c:max val="1"/>
          <c:min val="0"/>
        </c:scaling>
        <c:delete val="0"/>
        <c:axPos val="t"/>
        <c:numFmt formatCode="0%" sourceLinked="1"/>
        <c:majorTickMark val="none"/>
        <c:minorTickMark val="none"/>
        <c:tickLblPos val="high"/>
        <c:spPr>
          <a:ln>
            <a:noFill/>
          </a:ln>
        </c:spPr>
        <c:crossAx val="777990256"/>
        <c:crosses val="autoZero"/>
        <c:crossBetween val="between"/>
      </c:valAx>
      <c:spPr>
        <a:ln>
          <a:noFill/>
        </a:ln>
      </c:spPr>
    </c:plotArea>
    <c:legend>
      <c:legendPos val="t"/>
      <c:layout>
        <c:manualLayout>
          <c:xMode val="edge"/>
          <c:yMode val="edge"/>
          <c:x val="0.42089850007595736"/>
          <c:y val="0"/>
          <c:w val="0.40693314383589752"/>
          <c:h val="3.6871263460267534E-2"/>
        </c:manualLayout>
      </c:layout>
      <c:overlay val="0"/>
    </c:legend>
    <c:plotVisOnly val="1"/>
    <c:dispBlanksAs val="gap"/>
    <c:showDLblsOverMax val="0"/>
  </c:chart>
  <c:txPr>
    <a:bodyPr/>
    <a:lstStyle/>
    <a:p>
      <a:pPr>
        <a:defRPr sz="1000"/>
      </a:pPr>
      <a:endParaRPr lang="et-EE"/>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241307949357438E-2"/>
          <c:y val="7.2984705449462367E-2"/>
          <c:w val="0.90017883175205271"/>
          <c:h val="0.86776229589581955"/>
        </c:manualLayout>
      </c:layout>
      <c:barChart>
        <c:barDir val="bar"/>
        <c:grouping val="percentStacked"/>
        <c:varyColors val="0"/>
        <c:ser>
          <c:idx val="0"/>
          <c:order val="0"/>
          <c:tx>
            <c:strRef>
              <c:f>Sheet1!$C$1</c:f>
              <c:strCache>
                <c:ptCount val="1"/>
                <c:pt idx="0">
                  <c:v>Jah</c:v>
                </c:pt>
              </c:strCache>
            </c:strRef>
          </c:tx>
          <c:spPr>
            <a:solidFill>
              <a:schemeClr val="bg2">
                <a:lumMod val="75000"/>
              </a:schemeClr>
            </a:solidFill>
          </c:spPr>
          <c:invertIfNegative val="0"/>
          <c:dLbls>
            <c:spPr>
              <a:noFill/>
              <a:ln>
                <a:noFill/>
              </a:ln>
              <a:effectLst/>
            </c:spPr>
            <c:txPr>
              <a:bodyPr/>
              <a:lstStyle/>
              <a:p>
                <a:pPr>
                  <a:defRPr>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Sheet1!$B$2:$B$24</c:f>
              <c:strCache>
                <c:ptCount val="23"/>
                <c:pt idx="0">
                  <c:v>Total</c:v>
                </c:pt>
                <c:pt idx="2">
                  <c:v>15 kuni 19</c:v>
                </c:pt>
                <c:pt idx="3">
                  <c:v>20 kuni 29</c:v>
                </c:pt>
                <c:pt idx="4">
                  <c:v>30 kuni 39</c:v>
                </c:pt>
                <c:pt idx="5">
                  <c:v>40 kuni 49</c:v>
                </c:pt>
                <c:pt idx="6">
                  <c:v>55 kuni 59</c:v>
                </c:pt>
                <c:pt idx="7">
                  <c:v>60 kuni 74</c:v>
                </c:pt>
                <c:pt idx="9">
                  <c:v>15-20</c:v>
                </c:pt>
                <c:pt idx="10">
                  <c:v>21-74</c:v>
                </c:pt>
                <c:pt idx="12">
                  <c:v>Mees</c:v>
                </c:pt>
                <c:pt idx="13">
                  <c:v>Naine</c:v>
                </c:pt>
                <c:pt idx="15">
                  <c:v>Eestlane</c:v>
                </c:pt>
                <c:pt idx="16">
                  <c:v>Muu rahvus</c:v>
                </c:pt>
                <c:pt idx="18">
                  <c:v>hasartmängud 2 aasta jooksul kokku</c:v>
                </c:pt>
                <c:pt idx="20">
                  <c:v>probleemideta mängija</c:v>
                </c:pt>
                <c:pt idx="21">
                  <c:v>mõningate pobleemidega mängija</c:v>
                </c:pt>
                <c:pt idx="22">
                  <c:v>tõenäoline pataloogiline mängija</c:v>
                </c:pt>
              </c:strCache>
            </c:strRef>
          </c:cat>
          <c:val>
            <c:numRef>
              <c:f>Sheet1!$C$2:$C$24</c:f>
              <c:numCache>
                <c:formatCode>General</c:formatCode>
                <c:ptCount val="23"/>
                <c:pt idx="0">
                  <c:v>61</c:v>
                </c:pt>
                <c:pt idx="2">
                  <c:v>27</c:v>
                </c:pt>
                <c:pt idx="3">
                  <c:v>45</c:v>
                </c:pt>
                <c:pt idx="4">
                  <c:v>69</c:v>
                </c:pt>
                <c:pt idx="5">
                  <c:v>69</c:v>
                </c:pt>
                <c:pt idx="6">
                  <c:v>69</c:v>
                </c:pt>
                <c:pt idx="7">
                  <c:v>63</c:v>
                </c:pt>
                <c:pt idx="9">
                  <c:v>31</c:v>
                </c:pt>
                <c:pt idx="10">
                  <c:v>65</c:v>
                </c:pt>
                <c:pt idx="12">
                  <c:v>66</c:v>
                </c:pt>
                <c:pt idx="13">
                  <c:v>57</c:v>
                </c:pt>
                <c:pt idx="15">
                  <c:v>67</c:v>
                </c:pt>
                <c:pt idx="16">
                  <c:v>50</c:v>
                </c:pt>
                <c:pt idx="18">
                  <c:v>69</c:v>
                </c:pt>
                <c:pt idx="20">
                  <c:v>68</c:v>
                </c:pt>
                <c:pt idx="21">
                  <c:v>72</c:v>
                </c:pt>
                <c:pt idx="22">
                  <c:v>78</c:v>
                </c:pt>
              </c:numCache>
            </c:numRef>
          </c:val>
          <c:extLst>
            <c:ext xmlns:c16="http://schemas.microsoft.com/office/drawing/2014/chart" uri="{C3380CC4-5D6E-409C-BE32-E72D297353CC}">
              <c16:uniqueId val="{00000000-0696-47F1-9BB4-DE3E81D9BEA9}"/>
            </c:ext>
          </c:extLst>
        </c:ser>
        <c:ser>
          <c:idx val="1"/>
          <c:order val="1"/>
          <c:tx>
            <c:strRef>
              <c:f>Sheet1!$D$1</c:f>
              <c:strCache>
                <c:ptCount val="1"/>
                <c:pt idx="0">
                  <c:v>Ei</c:v>
                </c:pt>
              </c:strCache>
            </c:strRef>
          </c:tx>
          <c:spPr>
            <a:solidFill>
              <a:schemeClr val="accent5"/>
            </a:solidFill>
          </c:spPr>
          <c:invertIfNegative val="0"/>
          <c:dLbls>
            <c:spPr>
              <a:noFill/>
              <a:ln>
                <a:noFill/>
              </a:ln>
              <a:effectLst/>
            </c:spPr>
            <c:txPr>
              <a:bodyPr/>
              <a:lstStyle/>
              <a:p>
                <a:pPr>
                  <a:defRPr>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Sheet1!$B$2:$B$24</c:f>
              <c:strCache>
                <c:ptCount val="23"/>
                <c:pt idx="0">
                  <c:v>Total</c:v>
                </c:pt>
                <c:pt idx="2">
                  <c:v>15 kuni 19</c:v>
                </c:pt>
                <c:pt idx="3">
                  <c:v>20 kuni 29</c:v>
                </c:pt>
                <c:pt idx="4">
                  <c:v>30 kuni 39</c:v>
                </c:pt>
                <c:pt idx="5">
                  <c:v>40 kuni 49</c:v>
                </c:pt>
                <c:pt idx="6">
                  <c:v>55 kuni 59</c:v>
                </c:pt>
                <c:pt idx="7">
                  <c:v>60 kuni 74</c:v>
                </c:pt>
                <c:pt idx="9">
                  <c:v>15-20</c:v>
                </c:pt>
                <c:pt idx="10">
                  <c:v>21-74</c:v>
                </c:pt>
                <c:pt idx="12">
                  <c:v>Mees</c:v>
                </c:pt>
                <c:pt idx="13">
                  <c:v>Naine</c:v>
                </c:pt>
                <c:pt idx="15">
                  <c:v>Eestlane</c:v>
                </c:pt>
                <c:pt idx="16">
                  <c:v>Muu rahvus</c:v>
                </c:pt>
                <c:pt idx="18">
                  <c:v>hasartmängud 2 aasta jooksul kokku</c:v>
                </c:pt>
                <c:pt idx="20">
                  <c:v>probleemideta mängija</c:v>
                </c:pt>
                <c:pt idx="21">
                  <c:v>mõningate pobleemidega mängija</c:v>
                </c:pt>
                <c:pt idx="22">
                  <c:v>tõenäoline pataloogiline mängija</c:v>
                </c:pt>
              </c:strCache>
            </c:strRef>
          </c:cat>
          <c:val>
            <c:numRef>
              <c:f>Sheet1!$D$2:$D$24</c:f>
              <c:numCache>
                <c:formatCode>General</c:formatCode>
                <c:ptCount val="23"/>
                <c:pt idx="0">
                  <c:v>39</c:v>
                </c:pt>
                <c:pt idx="2">
                  <c:v>73</c:v>
                </c:pt>
                <c:pt idx="3">
                  <c:v>55</c:v>
                </c:pt>
                <c:pt idx="4">
                  <c:v>31</c:v>
                </c:pt>
                <c:pt idx="5">
                  <c:v>31</c:v>
                </c:pt>
                <c:pt idx="6">
                  <c:v>31</c:v>
                </c:pt>
                <c:pt idx="7">
                  <c:v>37</c:v>
                </c:pt>
                <c:pt idx="9">
                  <c:v>69</c:v>
                </c:pt>
                <c:pt idx="10">
                  <c:v>35</c:v>
                </c:pt>
                <c:pt idx="12">
                  <c:v>34</c:v>
                </c:pt>
                <c:pt idx="13">
                  <c:v>43</c:v>
                </c:pt>
                <c:pt idx="15">
                  <c:v>33</c:v>
                </c:pt>
                <c:pt idx="16">
                  <c:v>50</c:v>
                </c:pt>
                <c:pt idx="18">
                  <c:v>31</c:v>
                </c:pt>
                <c:pt idx="20">
                  <c:v>32</c:v>
                </c:pt>
                <c:pt idx="21">
                  <c:v>28</c:v>
                </c:pt>
                <c:pt idx="22">
                  <c:v>22</c:v>
                </c:pt>
              </c:numCache>
            </c:numRef>
          </c:val>
          <c:extLst>
            <c:ext xmlns:c16="http://schemas.microsoft.com/office/drawing/2014/chart" uri="{C3380CC4-5D6E-409C-BE32-E72D297353CC}">
              <c16:uniqueId val="{00000001-0696-47F1-9BB4-DE3E81D9BEA9}"/>
            </c:ext>
          </c:extLst>
        </c:ser>
        <c:dLbls>
          <c:showLegendKey val="0"/>
          <c:showVal val="0"/>
          <c:showCatName val="0"/>
          <c:showSerName val="0"/>
          <c:showPercent val="0"/>
          <c:showBubbleSize val="0"/>
        </c:dLbls>
        <c:gapWidth val="30"/>
        <c:overlap val="100"/>
        <c:axId val="777990256"/>
        <c:axId val="777978496"/>
      </c:barChart>
      <c:catAx>
        <c:axId val="777990256"/>
        <c:scaling>
          <c:orientation val="maxMin"/>
        </c:scaling>
        <c:delete val="0"/>
        <c:axPos val="l"/>
        <c:numFmt formatCode="General" sourceLinked="1"/>
        <c:majorTickMark val="out"/>
        <c:minorTickMark val="none"/>
        <c:tickLblPos val="none"/>
        <c:spPr>
          <a:ln>
            <a:noFill/>
          </a:ln>
        </c:spPr>
        <c:crossAx val="777978496"/>
        <c:crosses val="autoZero"/>
        <c:auto val="1"/>
        <c:lblAlgn val="ctr"/>
        <c:lblOffset val="100"/>
        <c:noMultiLvlLbl val="0"/>
      </c:catAx>
      <c:valAx>
        <c:axId val="777978496"/>
        <c:scaling>
          <c:orientation val="minMax"/>
          <c:max val="1"/>
          <c:min val="0"/>
        </c:scaling>
        <c:delete val="0"/>
        <c:axPos val="t"/>
        <c:numFmt formatCode="0%" sourceLinked="1"/>
        <c:majorTickMark val="none"/>
        <c:minorTickMark val="none"/>
        <c:tickLblPos val="high"/>
        <c:spPr>
          <a:ln>
            <a:noFill/>
          </a:ln>
        </c:spPr>
        <c:crossAx val="777990256"/>
        <c:crosses val="autoZero"/>
        <c:crossBetween val="between"/>
      </c:valAx>
      <c:spPr>
        <a:ln>
          <a:noFill/>
        </a:ln>
      </c:spPr>
    </c:plotArea>
    <c:legend>
      <c:legendPos val="t"/>
      <c:layout>
        <c:manualLayout>
          <c:xMode val="edge"/>
          <c:yMode val="edge"/>
          <c:x val="0.48947612454704575"/>
          <c:y val="5.117137317085409E-3"/>
          <c:w val="0.33835551936480918"/>
          <c:h val="3.133120600943555E-2"/>
        </c:manualLayout>
      </c:layout>
      <c:overlay val="0"/>
    </c:legend>
    <c:plotVisOnly val="1"/>
    <c:dispBlanksAs val="gap"/>
    <c:showDLblsOverMax val="0"/>
  </c:chart>
  <c:txPr>
    <a:bodyPr/>
    <a:lstStyle/>
    <a:p>
      <a:pPr>
        <a:defRPr sz="1000"/>
      </a:pPr>
      <a:endParaRPr lang="et-EE"/>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514809673323593"/>
          <c:y val="0.15438455562390638"/>
          <c:w val="0.73096406446209983"/>
          <c:h val="0.7889821596034936"/>
        </c:manualLayout>
      </c:layout>
      <c:barChart>
        <c:barDir val="bar"/>
        <c:grouping val="percentStacked"/>
        <c:varyColors val="0"/>
        <c:ser>
          <c:idx val="0"/>
          <c:order val="0"/>
          <c:tx>
            <c:strRef>
              <c:f>Sheet1!$C$1</c:f>
              <c:strCache>
                <c:ptCount val="1"/>
                <c:pt idx="0">
                  <c:v>Jah, olen loobunud blokeeringu tõttu</c:v>
                </c:pt>
              </c:strCache>
            </c:strRef>
          </c:tx>
          <c:spPr>
            <a:solidFill>
              <a:schemeClr val="bg2">
                <a:lumMod val="75000"/>
              </a:schemeClr>
            </a:solidFill>
          </c:spPr>
          <c:invertIfNegative val="0"/>
          <c:dLbls>
            <c:spPr>
              <a:noFill/>
              <a:ln>
                <a:noFill/>
              </a:ln>
              <a:effectLst/>
            </c:spPr>
            <c:txPr>
              <a:bodyPr/>
              <a:lstStyle/>
              <a:p>
                <a:pPr>
                  <a:defRPr>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Sheet1!$B$2:$B$24</c:f>
              <c:strCache>
                <c:ptCount val="23"/>
                <c:pt idx="0">
                  <c:v>Total</c:v>
                </c:pt>
                <c:pt idx="2">
                  <c:v>15 kuni 19</c:v>
                </c:pt>
                <c:pt idx="3">
                  <c:v>20 kuni 29</c:v>
                </c:pt>
                <c:pt idx="4">
                  <c:v>30 kuni 39</c:v>
                </c:pt>
                <c:pt idx="5">
                  <c:v>40 kuni 49</c:v>
                </c:pt>
                <c:pt idx="6">
                  <c:v>55 kuni 59</c:v>
                </c:pt>
                <c:pt idx="7">
                  <c:v>60 kuni 74</c:v>
                </c:pt>
                <c:pt idx="9">
                  <c:v>15-20</c:v>
                </c:pt>
                <c:pt idx="10">
                  <c:v>21-74</c:v>
                </c:pt>
                <c:pt idx="12">
                  <c:v>Mees</c:v>
                </c:pt>
                <c:pt idx="13">
                  <c:v>Naine</c:v>
                </c:pt>
                <c:pt idx="15">
                  <c:v>Eestlane</c:v>
                </c:pt>
                <c:pt idx="16">
                  <c:v>Muu rahvus</c:v>
                </c:pt>
                <c:pt idx="18">
                  <c:v>hasartmängud 2 aasta jooksul kokku</c:v>
                </c:pt>
                <c:pt idx="20">
                  <c:v>probleemideta mängija</c:v>
                </c:pt>
                <c:pt idx="21">
                  <c:v>mõningate pobleemidega mängija</c:v>
                </c:pt>
                <c:pt idx="22">
                  <c:v>tõenäoline pataloogiline mängija</c:v>
                </c:pt>
              </c:strCache>
            </c:strRef>
          </c:cat>
          <c:val>
            <c:numRef>
              <c:f>Sheet1!$C$2:$C$24</c:f>
              <c:numCache>
                <c:formatCode>General</c:formatCode>
                <c:ptCount val="23"/>
                <c:pt idx="0" formatCode="0">
                  <c:v>5.24</c:v>
                </c:pt>
                <c:pt idx="2" formatCode="0">
                  <c:v>2.37</c:v>
                </c:pt>
                <c:pt idx="3" formatCode="0">
                  <c:v>5.58</c:v>
                </c:pt>
                <c:pt idx="4" formatCode="0">
                  <c:v>7.88</c:v>
                </c:pt>
                <c:pt idx="5" formatCode="0">
                  <c:v>4.9800000000000004</c:v>
                </c:pt>
                <c:pt idx="6" formatCode="0">
                  <c:v>6.72</c:v>
                </c:pt>
                <c:pt idx="7" formatCode="0">
                  <c:v>2.5299999999999998</c:v>
                </c:pt>
                <c:pt idx="9" formatCode="0">
                  <c:v>3.25</c:v>
                </c:pt>
                <c:pt idx="10" formatCode="0">
                  <c:v>5.4</c:v>
                </c:pt>
                <c:pt idx="12" formatCode="0">
                  <c:v>6.96</c:v>
                </c:pt>
                <c:pt idx="13" formatCode="0">
                  <c:v>3.63</c:v>
                </c:pt>
                <c:pt idx="15" formatCode="0">
                  <c:v>3.29</c:v>
                </c:pt>
                <c:pt idx="16" formatCode="0">
                  <c:v>9.32</c:v>
                </c:pt>
                <c:pt idx="18">
                  <c:v>6</c:v>
                </c:pt>
                <c:pt idx="20">
                  <c:v>4</c:v>
                </c:pt>
                <c:pt idx="21">
                  <c:v>9</c:v>
                </c:pt>
                <c:pt idx="22">
                  <c:v>33</c:v>
                </c:pt>
              </c:numCache>
            </c:numRef>
          </c:val>
          <c:extLst>
            <c:ext xmlns:c16="http://schemas.microsoft.com/office/drawing/2014/chart" uri="{C3380CC4-5D6E-409C-BE32-E72D297353CC}">
              <c16:uniqueId val="{00000000-9CCB-4234-ADA7-CCC616FFB22E}"/>
            </c:ext>
          </c:extLst>
        </c:ser>
        <c:ser>
          <c:idx val="1"/>
          <c:order val="1"/>
          <c:tx>
            <c:strRef>
              <c:f>Sheet1!$D$1</c:f>
              <c:strCache>
                <c:ptCount val="1"/>
                <c:pt idx="0">
                  <c:v>Ei, pole sellist blokeeringut kohanud</c:v>
                </c:pt>
              </c:strCache>
            </c:strRef>
          </c:tx>
          <c:spPr>
            <a:solidFill>
              <a:srgbClr val="FFC000"/>
            </a:solidFill>
          </c:spPr>
          <c:invertIfNegative val="0"/>
          <c:dLbls>
            <c:spPr>
              <a:noFill/>
              <a:ln>
                <a:noFill/>
              </a:ln>
              <a:effectLst/>
            </c:spPr>
            <c:txPr>
              <a:bodyPr/>
              <a:lstStyle/>
              <a:p>
                <a:pPr>
                  <a:defRPr>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Sheet1!$B$2:$B$24</c:f>
              <c:strCache>
                <c:ptCount val="23"/>
                <c:pt idx="0">
                  <c:v>Total</c:v>
                </c:pt>
                <c:pt idx="2">
                  <c:v>15 kuni 19</c:v>
                </c:pt>
                <c:pt idx="3">
                  <c:v>20 kuni 29</c:v>
                </c:pt>
                <c:pt idx="4">
                  <c:v>30 kuni 39</c:v>
                </c:pt>
                <c:pt idx="5">
                  <c:v>40 kuni 49</c:v>
                </c:pt>
                <c:pt idx="6">
                  <c:v>55 kuni 59</c:v>
                </c:pt>
                <c:pt idx="7">
                  <c:v>60 kuni 74</c:v>
                </c:pt>
                <c:pt idx="9">
                  <c:v>15-20</c:v>
                </c:pt>
                <c:pt idx="10">
                  <c:v>21-74</c:v>
                </c:pt>
                <c:pt idx="12">
                  <c:v>Mees</c:v>
                </c:pt>
                <c:pt idx="13">
                  <c:v>Naine</c:v>
                </c:pt>
                <c:pt idx="15">
                  <c:v>Eestlane</c:v>
                </c:pt>
                <c:pt idx="16">
                  <c:v>Muu rahvus</c:v>
                </c:pt>
                <c:pt idx="18">
                  <c:v>hasartmängud 2 aasta jooksul kokku</c:v>
                </c:pt>
                <c:pt idx="20">
                  <c:v>probleemideta mängija</c:v>
                </c:pt>
                <c:pt idx="21">
                  <c:v>mõningate pobleemidega mängija</c:v>
                </c:pt>
                <c:pt idx="22">
                  <c:v>tõenäoline pataloogiline mängija</c:v>
                </c:pt>
              </c:strCache>
            </c:strRef>
          </c:cat>
          <c:val>
            <c:numRef>
              <c:f>Sheet1!$D$2:$D$24</c:f>
              <c:numCache>
                <c:formatCode>General</c:formatCode>
                <c:ptCount val="23"/>
                <c:pt idx="0" formatCode="0">
                  <c:v>89.27</c:v>
                </c:pt>
                <c:pt idx="2" formatCode="0">
                  <c:v>93.38</c:v>
                </c:pt>
                <c:pt idx="3" formatCode="0">
                  <c:v>89.22</c:v>
                </c:pt>
                <c:pt idx="4" formatCode="0">
                  <c:v>85.38</c:v>
                </c:pt>
                <c:pt idx="5" formatCode="0">
                  <c:v>89.17</c:v>
                </c:pt>
                <c:pt idx="6" formatCode="0">
                  <c:v>90.13</c:v>
                </c:pt>
                <c:pt idx="7" formatCode="0">
                  <c:v>90.94</c:v>
                </c:pt>
                <c:pt idx="9" formatCode="0">
                  <c:v>92.57</c:v>
                </c:pt>
                <c:pt idx="10" formatCode="0">
                  <c:v>89</c:v>
                </c:pt>
                <c:pt idx="12" formatCode="0">
                  <c:v>86.98</c:v>
                </c:pt>
                <c:pt idx="13" formatCode="0">
                  <c:v>91.42</c:v>
                </c:pt>
                <c:pt idx="15" formatCode="0">
                  <c:v>91.9</c:v>
                </c:pt>
                <c:pt idx="16" formatCode="0">
                  <c:v>83.77</c:v>
                </c:pt>
                <c:pt idx="18">
                  <c:v>89</c:v>
                </c:pt>
                <c:pt idx="20">
                  <c:v>92</c:v>
                </c:pt>
                <c:pt idx="21">
                  <c:v>81</c:v>
                </c:pt>
                <c:pt idx="22">
                  <c:v>57</c:v>
                </c:pt>
              </c:numCache>
            </c:numRef>
          </c:val>
          <c:extLst>
            <c:ext xmlns:c16="http://schemas.microsoft.com/office/drawing/2014/chart" uri="{C3380CC4-5D6E-409C-BE32-E72D297353CC}">
              <c16:uniqueId val="{00000001-9CCB-4234-ADA7-CCC616FFB22E}"/>
            </c:ext>
          </c:extLst>
        </c:ser>
        <c:ser>
          <c:idx val="2"/>
          <c:order val="2"/>
          <c:tx>
            <c:strRef>
              <c:f>Sheet1!$E$1</c:f>
              <c:strCache>
                <c:ptCount val="1"/>
                <c:pt idx="0">
                  <c:v>Ei, olen sellest blokeeringust mööda läinud</c:v>
                </c:pt>
              </c:strCache>
            </c:strRef>
          </c:tx>
          <c:spPr>
            <a:solidFill>
              <a:schemeClr val="accent6">
                <a:lumMod val="75000"/>
              </a:schemeClr>
            </a:solidFill>
          </c:spPr>
          <c:invertIfNegative val="0"/>
          <c:dLbls>
            <c:spPr>
              <a:noFill/>
              <a:ln>
                <a:noFill/>
              </a:ln>
              <a:effectLst/>
            </c:spPr>
            <c:txPr>
              <a:bodyPr/>
              <a:lstStyle/>
              <a:p>
                <a:pPr>
                  <a:defRPr>
                    <a:solidFill>
                      <a:schemeClr val="bg1"/>
                    </a:solidFill>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Sheet1!$B$2:$B$24</c:f>
              <c:strCache>
                <c:ptCount val="23"/>
                <c:pt idx="0">
                  <c:v>Total</c:v>
                </c:pt>
                <c:pt idx="2">
                  <c:v>15 kuni 19</c:v>
                </c:pt>
                <c:pt idx="3">
                  <c:v>20 kuni 29</c:v>
                </c:pt>
                <c:pt idx="4">
                  <c:v>30 kuni 39</c:v>
                </c:pt>
                <c:pt idx="5">
                  <c:v>40 kuni 49</c:v>
                </c:pt>
                <c:pt idx="6">
                  <c:v>55 kuni 59</c:v>
                </c:pt>
                <c:pt idx="7">
                  <c:v>60 kuni 74</c:v>
                </c:pt>
                <c:pt idx="9">
                  <c:v>15-20</c:v>
                </c:pt>
                <c:pt idx="10">
                  <c:v>21-74</c:v>
                </c:pt>
                <c:pt idx="12">
                  <c:v>Mees</c:v>
                </c:pt>
                <c:pt idx="13">
                  <c:v>Naine</c:v>
                </c:pt>
                <c:pt idx="15">
                  <c:v>Eestlane</c:v>
                </c:pt>
                <c:pt idx="16">
                  <c:v>Muu rahvus</c:v>
                </c:pt>
                <c:pt idx="18">
                  <c:v>hasartmängud 2 aasta jooksul kokku</c:v>
                </c:pt>
                <c:pt idx="20">
                  <c:v>probleemideta mängija</c:v>
                </c:pt>
                <c:pt idx="21">
                  <c:v>mõningate pobleemidega mängija</c:v>
                </c:pt>
                <c:pt idx="22">
                  <c:v>tõenäoline pataloogiline mängija</c:v>
                </c:pt>
              </c:strCache>
            </c:strRef>
          </c:cat>
          <c:val>
            <c:numRef>
              <c:f>Sheet1!$E$2:$E$24</c:f>
              <c:numCache>
                <c:formatCode>General</c:formatCode>
                <c:ptCount val="23"/>
                <c:pt idx="0" formatCode="0">
                  <c:v>5.49</c:v>
                </c:pt>
                <c:pt idx="2" formatCode="0">
                  <c:v>4.25</c:v>
                </c:pt>
                <c:pt idx="3" formatCode="0">
                  <c:v>5.2</c:v>
                </c:pt>
                <c:pt idx="4" formatCode="0">
                  <c:v>6.74</c:v>
                </c:pt>
                <c:pt idx="5" formatCode="0">
                  <c:v>5.85</c:v>
                </c:pt>
                <c:pt idx="6" formatCode="0">
                  <c:v>3.15</c:v>
                </c:pt>
                <c:pt idx="7" formatCode="0">
                  <c:v>6.52</c:v>
                </c:pt>
                <c:pt idx="9" formatCode="0">
                  <c:v>4.17</c:v>
                </c:pt>
                <c:pt idx="10" formatCode="0">
                  <c:v>5.59</c:v>
                </c:pt>
                <c:pt idx="12" formatCode="0">
                  <c:v>6.06</c:v>
                </c:pt>
                <c:pt idx="13" formatCode="0">
                  <c:v>4.95</c:v>
                </c:pt>
                <c:pt idx="15" formatCode="0">
                  <c:v>4.8099999999999996</c:v>
                </c:pt>
                <c:pt idx="16" formatCode="0">
                  <c:v>6.9</c:v>
                </c:pt>
                <c:pt idx="18">
                  <c:v>5</c:v>
                </c:pt>
                <c:pt idx="20">
                  <c:v>4</c:v>
                </c:pt>
                <c:pt idx="21">
                  <c:v>10</c:v>
                </c:pt>
                <c:pt idx="22">
                  <c:v>10</c:v>
                </c:pt>
              </c:numCache>
            </c:numRef>
          </c:val>
          <c:extLst>
            <c:ext xmlns:c16="http://schemas.microsoft.com/office/drawing/2014/chart" uri="{C3380CC4-5D6E-409C-BE32-E72D297353CC}">
              <c16:uniqueId val="{00000002-9CCB-4234-ADA7-CCC616FFB22E}"/>
            </c:ext>
          </c:extLst>
        </c:ser>
        <c:dLbls>
          <c:showLegendKey val="0"/>
          <c:showVal val="0"/>
          <c:showCatName val="0"/>
          <c:showSerName val="0"/>
          <c:showPercent val="0"/>
          <c:showBubbleSize val="0"/>
        </c:dLbls>
        <c:gapWidth val="20"/>
        <c:overlap val="100"/>
        <c:axId val="777990256"/>
        <c:axId val="777978496"/>
      </c:barChart>
      <c:catAx>
        <c:axId val="777990256"/>
        <c:scaling>
          <c:orientation val="maxMin"/>
        </c:scaling>
        <c:delete val="0"/>
        <c:axPos val="l"/>
        <c:numFmt formatCode="General" sourceLinked="1"/>
        <c:majorTickMark val="out"/>
        <c:minorTickMark val="none"/>
        <c:tickLblPos val="none"/>
        <c:spPr>
          <a:ln>
            <a:noFill/>
          </a:ln>
        </c:spPr>
        <c:crossAx val="777978496"/>
        <c:crosses val="autoZero"/>
        <c:auto val="1"/>
        <c:lblAlgn val="ctr"/>
        <c:lblOffset val="100"/>
        <c:noMultiLvlLbl val="0"/>
      </c:catAx>
      <c:valAx>
        <c:axId val="777978496"/>
        <c:scaling>
          <c:orientation val="minMax"/>
          <c:max val="1"/>
          <c:min val="0"/>
        </c:scaling>
        <c:delete val="0"/>
        <c:axPos val="t"/>
        <c:numFmt formatCode="0%" sourceLinked="1"/>
        <c:majorTickMark val="none"/>
        <c:minorTickMark val="none"/>
        <c:tickLblPos val="high"/>
        <c:spPr>
          <a:ln>
            <a:noFill/>
          </a:ln>
        </c:spPr>
        <c:crossAx val="777990256"/>
        <c:crosses val="autoZero"/>
        <c:crossBetween val="between"/>
      </c:valAx>
      <c:spPr>
        <a:ln>
          <a:noFill/>
        </a:ln>
      </c:spPr>
    </c:plotArea>
    <c:plotVisOnly val="1"/>
    <c:dispBlanksAs val="gap"/>
    <c:showDLblsOverMax val="0"/>
  </c:chart>
  <c:txPr>
    <a:bodyPr/>
    <a:lstStyle/>
    <a:p>
      <a:pPr>
        <a:defRPr sz="1000"/>
      </a:pPr>
      <a:endParaRPr lang="et-E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0.00357</cdr:x>
      <cdr:y>0.00824</cdr:y>
    </cdr:from>
    <cdr:to>
      <cdr:x>0.00358</cdr:x>
      <cdr:y>0.05521</cdr:y>
    </cdr:to>
    <cdr:sp macro="" textlink="">
      <cdr:nvSpPr>
        <cdr:cNvPr id="2" name="1 CuadroTexto"/>
        <cdr:cNvSpPr txBox="1"/>
      </cdr:nvSpPr>
      <cdr:spPr>
        <a:xfrm xmlns:a="http://schemas.openxmlformats.org/drawingml/2006/main">
          <a:off x="20221" y="32396"/>
          <a:ext cx="65" cy="184666"/>
        </a:xfrm>
        <a:prstGeom xmlns:a="http://schemas.openxmlformats.org/drawingml/2006/main" prst="rect">
          <a:avLst/>
        </a:prstGeom>
        <a:noFill xmlns:a="http://schemas.openxmlformats.org/drawingml/2006/main"/>
      </cdr:spPr>
      <cdr:txBody>
        <a:bodyPr xmlns:a="http://schemas.openxmlformats.org/drawingml/2006/main" vertOverflow="clip" wrap="none" lIns="0" tIns="0" rIns="0" bIns="0" rtlCol="0">
          <a:spAutoFit/>
        </a:bodyPr>
        <a:lstStyle xmlns:a="http://schemas.openxmlformats.org/drawingml/2006/main"/>
        <a:p xmlns:a="http://schemas.openxmlformats.org/drawingml/2006/main">
          <a:endParaRPr lang="es-ES" sz="1200" b="1" dirty="0">
            <a:solidFill>
              <a:schemeClr val="tx1"/>
            </a:solidFill>
            <a:latin typeface="Arial"/>
            <a:cs typeface="Aria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0.00357</cdr:x>
      <cdr:y>0.00824</cdr:y>
    </cdr:from>
    <cdr:to>
      <cdr:x>0.00358</cdr:x>
      <cdr:y>0.05521</cdr:y>
    </cdr:to>
    <cdr:sp macro="" textlink="">
      <cdr:nvSpPr>
        <cdr:cNvPr id="2" name="1 CuadroTexto"/>
        <cdr:cNvSpPr txBox="1"/>
      </cdr:nvSpPr>
      <cdr:spPr>
        <a:xfrm xmlns:a="http://schemas.openxmlformats.org/drawingml/2006/main">
          <a:off x="20221" y="32396"/>
          <a:ext cx="65" cy="184666"/>
        </a:xfrm>
        <a:prstGeom xmlns:a="http://schemas.openxmlformats.org/drawingml/2006/main" prst="rect">
          <a:avLst/>
        </a:prstGeom>
        <a:noFill xmlns:a="http://schemas.openxmlformats.org/drawingml/2006/main"/>
      </cdr:spPr>
      <cdr:txBody>
        <a:bodyPr xmlns:a="http://schemas.openxmlformats.org/drawingml/2006/main" vertOverflow="clip" wrap="none" lIns="0" tIns="0" rIns="0" bIns="0" rtlCol="0">
          <a:spAutoFit/>
        </a:bodyPr>
        <a:lstStyle xmlns:a="http://schemas.openxmlformats.org/drawingml/2006/main"/>
        <a:p xmlns:a="http://schemas.openxmlformats.org/drawingml/2006/main">
          <a:endParaRPr lang="es-ES" sz="1200" b="1" dirty="0">
            <a:solidFill>
              <a:schemeClr val="tx1"/>
            </a:solidFill>
            <a:latin typeface="Arial"/>
            <a:cs typeface="Aria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0.00357</cdr:x>
      <cdr:y>0.00824</cdr:y>
    </cdr:from>
    <cdr:to>
      <cdr:x>0.00358</cdr:x>
      <cdr:y>0.05521</cdr:y>
    </cdr:to>
    <cdr:sp macro="" textlink="">
      <cdr:nvSpPr>
        <cdr:cNvPr id="2" name="1 CuadroTexto"/>
        <cdr:cNvSpPr txBox="1"/>
      </cdr:nvSpPr>
      <cdr:spPr>
        <a:xfrm xmlns:a="http://schemas.openxmlformats.org/drawingml/2006/main">
          <a:off x="20221" y="32396"/>
          <a:ext cx="65" cy="184666"/>
        </a:xfrm>
        <a:prstGeom xmlns:a="http://schemas.openxmlformats.org/drawingml/2006/main" prst="rect">
          <a:avLst/>
        </a:prstGeom>
        <a:noFill xmlns:a="http://schemas.openxmlformats.org/drawingml/2006/main"/>
      </cdr:spPr>
      <cdr:txBody>
        <a:bodyPr xmlns:a="http://schemas.openxmlformats.org/drawingml/2006/main" vertOverflow="clip" wrap="none" lIns="0" tIns="0" rIns="0" bIns="0" rtlCol="0">
          <a:spAutoFit/>
        </a:bodyPr>
        <a:lstStyle xmlns:a="http://schemas.openxmlformats.org/drawingml/2006/main"/>
        <a:p xmlns:a="http://schemas.openxmlformats.org/drawingml/2006/main">
          <a:endParaRPr lang="es-ES" sz="1200" b="1" dirty="0">
            <a:solidFill>
              <a:schemeClr val="tx1"/>
            </a:solidFill>
            <a:latin typeface="Arial"/>
            <a:cs typeface="Aria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135"/>
          </a:xfrm>
          <a:prstGeom prst="rect">
            <a:avLst/>
          </a:prstGeom>
        </p:spPr>
        <p:txBody>
          <a:bodyPr vert="horz" lIns="91330" tIns="45665" rIns="91330" bIns="45665" rtlCol="0"/>
          <a:lstStyle>
            <a:lvl1pPr algn="l">
              <a:defRPr sz="1200"/>
            </a:lvl1pPr>
          </a:lstStyle>
          <a:p>
            <a:endParaRPr lang="en-GB"/>
          </a:p>
        </p:txBody>
      </p:sp>
      <p:sp>
        <p:nvSpPr>
          <p:cNvPr id="3" name="Date Placeholder 2"/>
          <p:cNvSpPr>
            <a:spLocks noGrp="1"/>
          </p:cNvSpPr>
          <p:nvPr>
            <p:ph type="dt" sz="quarter" idx="1"/>
          </p:nvPr>
        </p:nvSpPr>
        <p:spPr>
          <a:xfrm>
            <a:off x="3850443" y="1"/>
            <a:ext cx="2945659" cy="498135"/>
          </a:xfrm>
          <a:prstGeom prst="rect">
            <a:avLst/>
          </a:prstGeom>
        </p:spPr>
        <p:txBody>
          <a:bodyPr vert="horz" lIns="91330" tIns="45665" rIns="91330" bIns="45665" rtlCol="0"/>
          <a:lstStyle>
            <a:lvl1pPr algn="r">
              <a:defRPr sz="1200"/>
            </a:lvl1pPr>
          </a:lstStyle>
          <a:p>
            <a:fld id="{42691DDE-BA6A-4F57-909C-98F49C72955F}" type="datetimeFigureOut">
              <a:rPr lang="en-GB" smtClean="0"/>
              <a:t>19/09/2023</a:t>
            </a:fld>
            <a:endParaRPr lang="en-GB"/>
          </a:p>
        </p:txBody>
      </p:sp>
      <p:sp>
        <p:nvSpPr>
          <p:cNvPr id="4" name="Footer Placeholder 3"/>
          <p:cNvSpPr>
            <a:spLocks noGrp="1"/>
          </p:cNvSpPr>
          <p:nvPr>
            <p:ph type="ftr" sz="quarter" idx="2"/>
          </p:nvPr>
        </p:nvSpPr>
        <p:spPr>
          <a:xfrm>
            <a:off x="1" y="9430092"/>
            <a:ext cx="2945659" cy="498134"/>
          </a:xfrm>
          <a:prstGeom prst="rect">
            <a:avLst/>
          </a:prstGeom>
        </p:spPr>
        <p:txBody>
          <a:bodyPr vert="horz" lIns="91330" tIns="45665" rIns="91330" bIns="45665"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2"/>
            <a:ext cx="2945659" cy="498134"/>
          </a:xfrm>
          <a:prstGeom prst="rect">
            <a:avLst/>
          </a:prstGeom>
        </p:spPr>
        <p:txBody>
          <a:bodyPr vert="horz" lIns="91330" tIns="45665" rIns="91330" bIns="45665"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135"/>
          </a:xfrm>
          <a:prstGeom prst="rect">
            <a:avLst/>
          </a:prstGeom>
        </p:spPr>
        <p:txBody>
          <a:bodyPr vert="horz" lIns="91330" tIns="45665" rIns="91330" bIns="45665" rtlCol="0"/>
          <a:lstStyle>
            <a:lvl1pPr algn="l">
              <a:defRPr sz="1200"/>
            </a:lvl1pPr>
          </a:lstStyle>
          <a:p>
            <a:endParaRPr lang="en-GB"/>
          </a:p>
        </p:txBody>
      </p:sp>
      <p:sp>
        <p:nvSpPr>
          <p:cNvPr id="3" name="Date Placeholder 2"/>
          <p:cNvSpPr>
            <a:spLocks noGrp="1"/>
          </p:cNvSpPr>
          <p:nvPr>
            <p:ph type="dt" idx="1"/>
          </p:nvPr>
        </p:nvSpPr>
        <p:spPr>
          <a:xfrm>
            <a:off x="3850443" y="1"/>
            <a:ext cx="2945659" cy="498135"/>
          </a:xfrm>
          <a:prstGeom prst="rect">
            <a:avLst/>
          </a:prstGeom>
        </p:spPr>
        <p:txBody>
          <a:bodyPr vert="horz" lIns="91330" tIns="45665" rIns="91330" bIns="45665" rtlCol="0"/>
          <a:lstStyle>
            <a:lvl1pPr algn="r">
              <a:defRPr sz="1200"/>
            </a:lvl1pPr>
          </a:lstStyle>
          <a:p>
            <a:fld id="{CBAAC5B1-F58D-4268-BB75-9856A9D794A6}" type="datetimeFigureOut">
              <a:rPr lang="en-GB" smtClean="0"/>
              <a:t>19/09/2023</a:t>
            </a:fld>
            <a:endParaRPr lang="en-GB"/>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330" tIns="45665" rIns="91330" bIns="45665" rtlCol="0" anchor="ctr"/>
          <a:lstStyle/>
          <a:p>
            <a:endParaRPr lang="en-GB"/>
          </a:p>
        </p:txBody>
      </p:sp>
      <p:sp>
        <p:nvSpPr>
          <p:cNvPr id="5" name="Notes Placeholder 4"/>
          <p:cNvSpPr>
            <a:spLocks noGrp="1"/>
          </p:cNvSpPr>
          <p:nvPr>
            <p:ph type="body" sz="quarter" idx="3"/>
          </p:nvPr>
        </p:nvSpPr>
        <p:spPr>
          <a:xfrm>
            <a:off x="679768" y="4777959"/>
            <a:ext cx="5438140" cy="3909238"/>
          </a:xfrm>
          <a:prstGeom prst="rect">
            <a:avLst/>
          </a:prstGeom>
        </p:spPr>
        <p:txBody>
          <a:bodyPr vert="horz" lIns="91330" tIns="45665" rIns="91330" bIns="456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0092"/>
            <a:ext cx="2945659" cy="498134"/>
          </a:xfrm>
          <a:prstGeom prst="rect">
            <a:avLst/>
          </a:prstGeom>
        </p:spPr>
        <p:txBody>
          <a:bodyPr vert="horz" lIns="91330" tIns="45665" rIns="91330" bIns="45665"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2"/>
            <a:ext cx="2945659" cy="498134"/>
          </a:xfrm>
          <a:prstGeom prst="rect">
            <a:avLst/>
          </a:prstGeom>
        </p:spPr>
        <p:txBody>
          <a:bodyPr vert="horz" lIns="91330" tIns="45665" rIns="91330" bIns="45665"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5.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dirty="0"/>
              <a:t>Click to add text</a:t>
            </a:r>
          </a:p>
        </p:txBody>
      </p:sp>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120853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418301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dirty="0"/>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166183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401638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278848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105574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425416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288008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dirty="0"/>
              <a:t>Click to add text</a:t>
            </a:r>
            <a:endParaRPr lang="en-GB" dirty="0"/>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325029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a:t>Click icon to add picture</a:t>
            </a:r>
            <a:endParaRPr lang="en-GB"/>
          </a:p>
        </p:txBody>
      </p:sp>
    </p:spTree>
    <p:extLst>
      <p:ext uri="{BB962C8B-B14F-4D97-AF65-F5344CB8AC3E}">
        <p14:creationId xmlns:p14="http://schemas.microsoft.com/office/powerpoint/2010/main" val="37645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dirty="0"/>
              <a:t>Click to add text</a:t>
            </a:r>
          </a:p>
        </p:txBody>
      </p:sp>
      <p:pic>
        <p:nvPicPr>
          <p:cNvPr id="12" name="Picture 11">
            <a:extLst>
              <a:ext uri="{FF2B5EF4-FFF2-40B4-BE49-F238E27FC236}">
                <a16:creationId xmlns:a16="http://schemas.microsoft.com/office/drawing/2014/main" id="{8367E2D2-7C31-4CEA-8775-7B4E031C0347}"/>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29033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a:t>Click icon to add picture</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dirty="0"/>
              <a:t>Click to add title</a:t>
            </a:r>
            <a:endParaRPr lang="en-GB" dirty="0"/>
          </a:p>
        </p:txBody>
      </p:sp>
    </p:spTree>
    <p:extLst>
      <p:ext uri="{BB962C8B-B14F-4D97-AF65-F5344CB8AC3E}">
        <p14:creationId xmlns:p14="http://schemas.microsoft.com/office/powerpoint/2010/main" val="9255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150637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1317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366636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9176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0106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1 x content + heading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87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8213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2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1683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8717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dirty="0"/>
              <a:t>Click to add text</a:t>
            </a:r>
          </a:p>
        </p:txBody>
      </p:sp>
    </p:spTree>
    <p:extLst>
      <p:ext uri="{BB962C8B-B14F-4D97-AF65-F5344CB8AC3E}">
        <p14:creationId xmlns:p14="http://schemas.microsoft.com/office/powerpoint/2010/main" val="371051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3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dirty="0"/>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9847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6885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4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558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5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9308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5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6874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6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a:xfrm>
            <a:off x="3272400" y="6390000"/>
            <a:ext cx="7495200" cy="198000"/>
          </a:xfrm>
          <a:prstGeom prst="rect">
            <a:avLst/>
          </a:prstGeom>
        </p:spPr>
        <p:txBody>
          <a:bodyPr/>
          <a:lstStyle/>
          <a:p>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295"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08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885"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518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6474"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5982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6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295" y="1708149"/>
            <a:ext cx="17604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295"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0800" y="1708150"/>
            <a:ext cx="17604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08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885" y="1708149"/>
            <a:ext cx="17604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885"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5180" y="1708150"/>
            <a:ext cx="17604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518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6474" y="1708150"/>
            <a:ext cx="1760400" cy="604800"/>
          </a:xfrm>
        </p:spPr>
        <p:txBody>
          <a:bodyPr/>
          <a:lstStyle>
            <a:lvl1pPr>
              <a:defRPr b="1"/>
            </a:lvl1pPr>
          </a:lstStyle>
          <a:p>
            <a:pPr lvl="0"/>
            <a:r>
              <a:rPr lang="en-US" dirty="0"/>
              <a:t>Click to add text</a:t>
            </a:r>
            <a:endParaRPr lang="en-GB" dirty="0"/>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6474"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2089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30950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81001" y="1031840"/>
            <a:ext cx="11425767" cy="4906999"/>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276930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dirty="0"/>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55265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dirty="0"/>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pic>
        <p:nvPicPr>
          <p:cNvPr id="11" name="Picture 10">
            <a:extLst>
              <a:ext uri="{FF2B5EF4-FFF2-40B4-BE49-F238E27FC236}">
                <a16:creationId xmlns:a16="http://schemas.microsoft.com/office/drawing/2014/main" id="{AB940724-CD0A-4966-9236-B1E83A63E8E9}"/>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48071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ashboard expor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FF685-0455-410C-BAD6-9C18A6B827C5}"/>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Content Placeholder 5">
            <a:extLst>
              <a:ext uri="{FF2B5EF4-FFF2-40B4-BE49-F238E27FC236}">
                <a16:creationId xmlns:a16="http://schemas.microsoft.com/office/drawing/2014/main" id="{68E51B97-D115-41B0-A593-DB194CD06371}"/>
              </a:ext>
            </a:extLst>
          </p:cNvPr>
          <p:cNvSpPr>
            <a:spLocks noGrp="1"/>
          </p:cNvSpPr>
          <p:nvPr>
            <p:ph sz="quarter" idx="12" hasCustomPrompt="1"/>
          </p:nvPr>
        </p:nvSpPr>
        <p:spPr>
          <a:xfrm>
            <a:off x="360000" y="432000"/>
            <a:ext cx="9536400" cy="5281200"/>
          </a:xfrm>
        </p:spPr>
        <p:txBody>
          <a:bodyPr/>
          <a:lstStyle>
            <a:lvl1pPr>
              <a:defRPr/>
            </a:lvl1pPr>
          </a:lstStyle>
          <a:p>
            <a:pPr lvl="0"/>
            <a:r>
              <a:rPr lang="en-US" dirty="0"/>
              <a:t>Click to add content</a:t>
            </a:r>
          </a:p>
        </p:txBody>
      </p:sp>
      <p:sp>
        <p:nvSpPr>
          <p:cNvPr id="8" name="Text Placeholder 7">
            <a:extLst>
              <a:ext uri="{FF2B5EF4-FFF2-40B4-BE49-F238E27FC236}">
                <a16:creationId xmlns:a16="http://schemas.microsoft.com/office/drawing/2014/main" id="{8956DFF0-F399-4C7B-9862-88E481176C81}"/>
              </a:ext>
            </a:extLst>
          </p:cNvPr>
          <p:cNvSpPr>
            <a:spLocks noGrp="1"/>
          </p:cNvSpPr>
          <p:nvPr>
            <p:ph type="body" sz="quarter" idx="13" hasCustomPrompt="1"/>
          </p:nvPr>
        </p:nvSpPr>
        <p:spPr>
          <a:xfrm>
            <a:off x="10062000" y="432000"/>
            <a:ext cx="1764000" cy="52812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6704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dirty="0"/>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dirty="0"/>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dirty="0"/>
              <a:t>Click to add subtitle</a:t>
            </a:r>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296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241348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242129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ags" Target="../tags/tag9.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ags" Target="../tags/tag8.xml"/><Relationship Id="rId2" Type="http://schemas.openxmlformats.org/officeDocument/2006/relationships/slideLayout" Target="../slideLayouts/slideLayout26.xml"/><Relationship Id="rId16" Type="http://schemas.openxmlformats.org/officeDocument/2006/relationships/theme" Target="../theme/theme2.xml"/><Relationship Id="rId20" Type="http://schemas.openxmlformats.org/officeDocument/2006/relationships/image" Target="../media/image2.sv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0.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6"/>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2CC2F24E-468A-4212-A014-115B799B0109}"/>
              </a:ext>
            </a:extLst>
          </p:cNvPr>
          <p:cNvPicPr>
            <a:picLocks noChangeAspect="1"/>
          </p:cNvPicPr>
          <p:nvPr userDrawn="1">
            <p:custDataLst>
              <p:tags r:id="rId27"/>
            </p:custDataLst>
          </p:nvPr>
        </p:nvPicPr>
        <p:blipFill>
          <a:blip r:embed="rId28">
            <a:extLst>
              <a:ext uri="{96DAC541-7B7A-43D3-8B79-37D633B846F1}">
                <asvg:svgBlip xmlns:asvg="http://schemas.microsoft.com/office/drawing/2016/SVG/main" r:embed="rId29"/>
              </a:ext>
            </a:extLst>
          </a:blip>
          <a:stretch>
            <a:fillRect/>
          </a:stretch>
        </p:blipFill>
        <p:spPr>
          <a:xfrm>
            <a:off x="359999" y="6390412"/>
            <a:ext cx="1080272" cy="204376"/>
          </a:xfrm>
          <a:prstGeom prst="rect">
            <a:avLst/>
          </a:prstGeom>
        </p:spPr>
      </p:pic>
      <p:sp>
        <p:nvSpPr>
          <p:cNvPr id="35" name="TextBox 34">
            <a:extLst>
              <a:ext uri="{FF2B5EF4-FFF2-40B4-BE49-F238E27FC236}">
                <a16:creationId xmlns:a16="http://schemas.microsoft.com/office/drawing/2014/main" id="{9CF42C35-4BB3-4838-AFF5-219B09439FF2}"/>
              </a:ext>
            </a:extLst>
          </p:cNvPr>
          <p:cNvSpPr txBox="1"/>
          <p:nvPr userDrawn="1"/>
        </p:nvSpPr>
        <p:spPr>
          <a:xfrm>
            <a:off x="10888362" y="6438196"/>
            <a:ext cx="516167" cy="123111"/>
          </a:xfrm>
          <a:prstGeom prst="rect">
            <a:avLst/>
          </a:prstGeom>
          <a:noFill/>
        </p:spPr>
        <p:txBody>
          <a:bodyPr wrap="none" lIns="0" tIns="0" rIns="0" bIns="0" rtlCol="0">
            <a:spAutoFit/>
          </a:bodyPr>
          <a:lstStyle/>
          <a:p>
            <a:r>
              <a:rPr lang="et-EE" sz="800" dirty="0">
                <a:solidFill>
                  <a:schemeClr val="tx1"/>
                </a:solidFill>
              </a:rPr>
              <a:t>© Emor AS</a:t>
            </a:r>
          </a:p>
        </p:txBody>
      </p:sp>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819" r:id="rId2"/>
    <p:sldLayoutId id="2147483821" r:id="rId3"/>
    <p:sldLayoutId id="2147483820" r:id="rId4"/>
    <p:sldLayoutId id="2147483697" r:id="rId5"/>
    <p:sldLayoutId id="2147483696"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824" r:id="rId23"/>
    <p:sldLayoutId id="2147483825"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59" userDrawn="1">
          <p15:clr>
            <a:srgbClr val="F26B43"/>
          </p15:clr>
        </p15:guide>
        <p15:guide id="14" pos="7453"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9" orient="horz" pos="38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cxnSp>
        <p:nvCxnSpPr>
          <p:cNvPr id="33" name="Straight Connector 32">
            <a:extLst>
              <a:ext uri="{FF2B5EF4-FFF2-40B4-BE49-F238E27FC236}">
                <a16:creationId xmlns:a16="http://schemas.microsoft.com/office/drawing/2014/main" id="{81FD9D1B-8E5A-447D-B2D0-15FF23DD7EDA}"/>
              </a:ext>
            </a:extLst>
          </p:cNvPr>
          <p:cNvCxnSpPr>
            <a:cxnSpLocks/>
          </p:cNvCxnSpPr>
          <p:nvPr userDrawn="1">
            <p:custDataLst>
              <p:tags r:id="rId17"/>
            </p:custDataLst>
          </p:nvPr>
        </p:nvCxnSpPr>
        <p:spPr>
          <a:xfrm>
            <a:off x="360000" y="6120000"/>
            <a:ext cx="11474161" cy="0"/>
          </a:xfrm>
          <a:prstGeom prst="line">
            <a:avLst/>
          </a:prstGeom>
          <a:ln w="38100">
            <a:solidFill>
              <a:srgbClr val="333333"/>
            </a:solidFill>
            <a:tailEnd type="none"/>
          </a:ln>
        </p:spPr>
        <p:style>
          <a:lnRef idx="1">
            <a:schemeClr val="accent1"/>
          </a:lnRef>
          <a:fillRef idx="0">
            <a:schemeClr val="accent1"/>
          </a:fillRef>
          <a:effectRef idx="0">
            <a:schemeClr val="accent1"/>
          </a:effectRef>
          <a:fontRef idx="minor">
            <a:schemeClr val="tx1"/>
          </a:fontRef>
        </p:style>
      </p:cxnSp>
      <p:pic>
        <p:nvPicPr>
          <p:cNvPr id="38" name="Graphic 37">
            <a:extLst>
              <a:ext uri="{FF2B5EF4-FFF2-40B4-BE49-F238E27FC236}">
                <a16:creationId xmlns:a16="http://schemas.microsoft.com/office/drawing/2014/main" id="{BDB25C72-3FD4-461E-BCBE-96F525FA2297}"/>
              </a:ext>
            </a:extLst>
          </p:cNvPr>
          <p:cNvPicPr>
            <a:picLocks noChangeAspect="1"/>
          </p:cNvPicPr>
          <p:nvPr userDrawn="1">
            <p:custDataLst>
              <p:tags r:id="rId18"/>
            </p:custDataLst>
          </p:nvPr>
        </p:nvPicPr>
        <p:blipFill>
          <a:blip r:embed="rId19">
            <a:extLst>
              <a:ext uri="{96DAC541-7B7A-43D3-8B79-37D633B846F1}">
                <asvg:svgBlip xmlns:asvg="http://schemas.microsoft.com/office/drawing/2016/SVG/main" r:embed="rId20"/>
              </a:ext>
            </a:extLst>
          </a:blip>
          <a:stretch>
            <a:fillRect/>
          </a:stretch>
        </p:blipFill>
        <p:spPr>
          <a:xfrm>
            <a:off x="359999" y="6390412"/>
            <a:ext cx="1080272" cy="204376"/>
          </a:xfrm>
          <a:prstGeom prst="rect">
            <a:avLst/>
          </a:prstGeom>
        </p:spPr>
      </p:pic>
      <p:sp>
        <p:nvSpPr>
          <p:cNvPr id="37" name="TextBox 36">
            <a:extLst>
              <a:ext uri="{FF2B5EF4-FFF2-40B4-BE49-F238E27FC236}">
                <a16:creationId xmlns:a16="http://schemas.microsoft.com/office/drawing/2014/main" id="{EFA09B79-4300-416E-BACF-6E69F144FEAB}"/>
              </a:ext>
            </a:extLst>
          </p:cNvPr>
          <p:cNvSpPr txBox="1"/>
          <p:nvPr userDrawn="1"/>
        </p:nvSpPr>
        <p:spPr>
          <a:xfrm>
            <a:off x="10888362" y="6438196"/>
            <a:ext cx="516167" cy="123111"/>
          </a:xfrm>
          <a:prstGeom prst="rect">
            <a:avLst/>
          </a:prstGeom>
          <a:noFill/>
        </p:spPr>
        <p:txBody>
          <a:bodyPr wrap="none" lIns="0" tIns="0" rIns="0" bIns="0" rtlCol="0">
            <a:spAutoFit/>
          </a:bodyPr>
          <a:lstStyle/>
          <a:p>
            <a:r>
              <a:rPr lang="et-EE" sz="800" dirty="0">
                <a:solidFill>
                  <a:schemeClr val="tx1"/>
                </a:solidFill>
              </a:rPr>
              <a:t>© Emor AS</a:t>
            </a:r>
          </a:p>
        </p:txBody>
      </p:sp>
    </p:spTree>
    <p:extLst>
      <p:ext uri="{BB962C8B-B14F-4D97-AF65-F5344CB8AC3E}">
        <p14:creationId xmlns:p14="http://schemas.microsoft.com/office/powerpoint/2010/main" val="144403623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800" r:id="rId13"/>
    <p:sldLayoutId id="2147483822" r:id="rId14"/>
    <p:sldLayoutId id="214748382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59" userDrawn="1">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9" orient="horz" pos="387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cxnSp>
        <p:nvCxnSpPr>
          <p:cNvPr id="33" name="Straight Connector 32">
            <a:extLst>
              <a:ext uri="{FF2B5EF4-FFF2-40B4-BE49-F238E27FC236}">
                <a16:creationId xmlns:a16="http://schemas.microsoft.com/office/drawing/2014/main" id="{BB75DB98-1BD1-4926-8750-16657B153BE4}"/>
              </a:ext>
            </a:extLst>
          </p:cNvPr>
          <p:cNvCxnSpPr>
            <a:cxnSpLocks/>
          </p:cNvCxnSpPr>
          <p:nvPr userDrawn="1"/>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4" name="Graphic 33">
            <a:extLst>
              <a:ext uri="{FF2B5EF4-FFF2-40B4-BE49-F238E27FC236}">
                <a16:creationId xmlns:a16="http://schemas.microsoft.com/office/drawing/2014/main" id="{D3E635D0-BA07-4485-8050-85E8C801F86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999" y="6390412"/>
            <a:ext cx="1080272" cy="204376"/>
          </a:xfrm>
          <a:prstGeom prst="rect">
            <a:avLst/>
          </a:prstGeom>
        </p:spPr>
      </p:pic>
      <p:sp>
        <p:nvSpPr>
          <p:cNvPr id="35" name="TextBox 34">
            <a:extLst>
              <a:ext uri="{FF2B5EF4-FFF2-40B4-BE49-F238E27FC236}">
                <a16:creationId xmlns:a16="http://schemas.microsoft.com/office/drawing/2014/main" id="{0D1465E9-F1F8-48EA-95E1-948CD132B308}"/>
              </a:ext>
            </a:extLst>
          </p:cNvPr>
          <p:cNvSpPr txBox="1"/>
          <p:nvPr userDrawn="1"/>
        </p:nvSpPr>
        <p:spPr>
          <a:xfrm>
            <a:off x="10888362" y="6438196"/>
            <a:ext cx="516167" cy="123111"/>
          </a:xfrm>
          <a:prstGeom prst="rect">
            <a:avLst/>
          </a:prstGeom>
          <a:noFill/>
        </p:spPr>
        <p:txBody>
          <a:bodyPr wrap="none" lIns="0" tIns="0" rIns="0" bIns="0" rtlCol="0">
            <a:spAutoFit/>
          </a:bodyPr>
          <a:lstStyle/>
          <a:p>
            <a:r>
              <a:rPr lang="et-EE" sz="800" dirty="0">
                <a:solidFill>
                  <a:schemeClr val="tx1"/>
                </a:solidFill>
              </a:rPr>
              <a:t>© Emor AS</a:t>
            </a:r>
          </a:p>
        </p:txBody>
      </p:sp>
    </p:spTree>
    <p:extLst>
      <p:ext uri="{BB962C8B-B14F-4D97-AF65-F5344CB8AC3E}">
        <p14:creationId xmlns:p14="http://schemas.microsoft.com/office/powerpoint/2010/main" val="797071749"/>
      </p:ext>
    </p:extLst>
  </p:cSld>
  <p:clrMap bg1="lt1" tx1="dk1" bg2="lt2" tx2="dk2" accent1="accent1" accent2="accent2" accent3="accent3" accent4="accent4" accent5="accent5" accent6="accent6" hlink="hlink" folHlink="folHlink"/>
  <p:sldLayoutIdLst>
    <p:sldLayoutId id="214748381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9" orient="horz" pos="45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7.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chart" Target="../charts/chart10.xml"/><Relationship Id="rId2" Type="http://schemas.openxmlformats.org/officeDocument/2006/relationships/chart" Target="../charts/chart5.xml"/><Relationship Id="rId1" Type="http://schemas.openxmlformats.org/officeDocument/2006/relationships/slideLayout" Target="../slideLayouts/slideLayout37.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7.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37.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19.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chart" Target="../charts/chart22.xml"/><Relationship Id="rId7" Type="http://schemas.openxmlformats.org/officeDocument/2006/relationships/chart" Target="../charts/chart26.xml"/><Relationship Id="rId2" Type="http://schemas.openxmlformats.org/officeDocument/2006/relationships/chart" Target="../charts/chart21.xml"/><Relationship Id="rId1" Type="http://schemas.openxmlformats.org/officeDocument/2006/relationships/slideLayout" Target="../slideLayouts/slideLayout37.xml"/><Relationship Id="rId6" Type="http://schemas.openxmlformats.org/officeDocument/2006/relationships/chart" Target="../charts/chart25.xml"/><Relationship Id="rId5" Type="http://schemas.openxmlformats.org/officeDocument/2006/relationships/chart" Target="../charts/chart24.xml"/><Relationship Id="rId10" Type="http://schemas.openxmlformats.org/officeDocument/2006/relationships/chart" Target="../charts/chart29.xml"/><Relationship Id="rId4" Type="http://schemas.openxmlformats.org/officeDocument/2006/relationships/chart" Target="../charts/chart23.xml"/><Relationship Id="rId9" Type="http://schemas.openxmlformats.org/officeDocument/2006/relationships/chart" Target="../charts/char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8" Type="http://schemas.openxmlformats.org/officeDocument/2006/relationships/chart" Target="../charts/chart36.xml"/><Relationship Id="rId3" Type="http://schemas.openxmlformats.org/officeDocument/2006/relationships/chart" Target="../charts/chart31.xml"/><Relationship Id="rId7" Type="http://schemas.openxmlformats.org/officeDocument/2006/relationships/chart" Target="../charts/chart35.xml"/><Relationship Id="rId2" Type="http://schemas.openxmlformats.org/officeDocument/2006/relationships/chart" Target="../charts/chart30.xml"/><Relationship Id="rId1" Type="http://schemas.openxmlformats.org/officeDocument/2006/relationships/slideLayout" Target="../slideLayouts/slideLayout37.xml"/><Relationship Id="rId6" Type="http://schemas.openxmlformats.org/officeDocument/2006/relationships/chart" Target="../charts/chart34.xml"/><Relationship Id="rId5" Type="http://schemas.openxmlformats.org/officeDocument/2006/relationships/chart" Target="../charts/chart33.xml"/><Relationship Id="rId10" Type="http://schemas.openxmlformats.org/officeDocument/2006/relationships/chart" Target="../charts/chart38.xml"/><Relationship Id="rId4" Type="http://schemas.openxmlformats.org/officeDocument/2006/relationships/chart" Target="../charts/chart32.xml"/><Relationship Id="rId9" Type="http://schemas.openxmlformats.org/officeDocument/2006/relationships/chart" Target="../charts/char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37.xml"/><Relationship Id="rId4" Type="http://schemas.openxmlformats.org/officeDocument/2006/relationships/chart" Target="../charts/chart41.xml"/></Relationships>
</file>

<file path=ppt/slides/_rels/slide23.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37.xml"/><Relationship Id="rId5" Type="http://schemas.openxmlformats.org/officeDocument/2006/relationships/chart" Target="../charts/chart45.xml"/><Relationship Id="rId4" Type="http://schemas.openxmlformats.org/officeDocument/2006/relationships/chart" Target="../charts/chart4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8" Type="http://schemas.openxmlformats.org/officeDocument/2006/relationships/chart" Target="../charts/chart52.xml"/><Relationship Id="rId3" Type="http://schemas.openxmlformats.org/officeDocument/2006/relationships/chart" Target="../charts/chart47.xml"/><Relationship Id="rId7" Type="http://schemas.openxmlformats.org/officeDocument/2006/relationships/chart" Target="../charts/chart51.xml"/><Relationship Id="rId2" Type="http://schemas.openxmlformats.org/officeDocument/2006/relationships/chart" Target="../charts/chart46.xml"/><Relationship Id="rId1" Type="http://schemas.openxmlformats.org/officeDocument/2006/relationships/slideLayout" Target="../slideLayouts/slideLayout37.xml"/><Relationship Id="rId6" Type="http://schemas.openxmlformats.org/officeDocument/2006/relationships/chart" Target="../charts/chart50.xml"/><Relationship Id="rId5" Type="http://schemas.openxmlformats.org/officeDocument/2006/relationships/chart" Target="../charts/chart49.xml"/><Relationship Id="rId4" Type="http://schemas.openxmlformats.org/officeDocument/2006/relationships/chart" Target="../charts/chart48.xml"/><Relationship Id="rId9" Type="http://schemas.openxmlformats.org/officeDocument/2006/relationships/chart" Target="../charts/chart53.xml"/></Relationships>
</file>

<file path=ppt/slides/_rels/slide28.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37.xml"/><Relationship Id="rId5" Type="http://schemas.openxmlformats.org/officeDocument/2006/relationships/chart" Target="../charts/chart61.xml"/><Relationship Id="rId4" Type="http://schemas.openxmlformats.org/officeDocument/2006/relationships/chart" Target="../charts/chart60.xml"/></Relationships>
</file>

<file path=ppt/slides/_rels/slide34.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chart" Target="../charts/chart63.xml"/><Relationship Id="rId7" Type="http://schemas.openxmlformats.org/officeDocument/2006/relationships/chart" Target="../charts/chart67.xml"/><Relationship Id="rId2" Type="http://schemas.openxmlformats.org/officeDocument/2006/relationships/chart" Target="../charts/chart62.xml"/><Relationship Id="rId1" Type="http://schemas.openxmlformats.org/officeDocument/2006/relationships/slideLayout" Target="../slideLayouts/slideLayout37.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 Id="rId9" Type="http://schemas.openxmlformats.org/officeDocument/2006/relationships/chart" Target="../charts/chart69.xml"/></Relationships>
</file>

<file path=ppt/slides/_rels/slide35.xml.rels><?xml version="1.0" encoding="UTF-8" standalone="yes"?>
<Relationships xmlns="http://schemas.openxmlformats.org/package/2006/relationships"><Relationship Id="rId8" Type="http://schemas.openxmlformats.org/officeDocument/2006/relationships/chart" Target="../charts/chart76.xml"/><Relationship Id="rId3" Type="http://schemas.openxmlformats.org/officeDocument/2006/relationships/chart" Target="../charts/chart71.xml"/><Relationship Id="rId7" Type="http://schemas.openxmlformats.org/officeDocument/2006/relationships/chart" Target="../charts/chart75.xml"/><Relationship Id="rId2" Type="http://schemas.openxmlformats.org/officeDocument/2006/relationships/chart" Target="../charts/chart70.xml"/><Relationship Id="rId1" Type="http://schemas.openxmlformats.org/officeDocument/2006/relationships/slideLayout" Target="../slideLayouts/slideLayout37.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 Id="rId9" Type="http://schemas.openxmlformats.org/officeDocument/2006/relationships/chart" Target="../charts/chart77.xml"/></Relationships>
</file>

<file path=ppt/slides/_rels/slide36.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chart" Target="../charts/chart78.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chart" Target="../charts/chart80.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chart" Target="../charts/chart82.xml"/><Relationship Id="rId1" Type="http://schemas.openxmlformats.org/officeDocument/2006/relationships/slideLayout" Target="../slideLayouts/slideLayout37.xml"/><Relationship Id="rId6" Type="http://schemas.openxmlformats.org/officeDocument/2006/relationships/chart" Target="../charts/chart86.xml"/><Relationship Id="rId5" Type="http://schemas.openxmlformats.org/officeDocument/2006/relationships/chart" Target="../charts/chart85.xml"/><Relationship Id="rId4" Type="http://schemas.openxmlformats.org/officeDocument/2006/relationships/chart" Target="../charts/chart84.xml"/></Relationships>
</file>

<file path=ppt/slides/_rels/slide42.xml.rels><?xml version="1.0" encoding="UTF-8" standalone="yes"?>
<Relationships xmlns="http://schemas.openxmlformats.org/package/2006/relationships"><Relationship Id="rId2" Type="http://schemas.openxmlformats.org/officeDocument/2006/relationships/chart" Target="../charts/chart87.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chart" Target="../charts/chart88.xml"/><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chart" Target="../charts/chart90.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chart" Target="../charts/chart92.xml"/><Relationship Id="rId1" Type="http://schemas.openxmlformats.org/officeDocument/2006/relationships/slideLayout" Target="../slideLayouts/slideLayout37.xml"/><Relationship Id="rId5" Type="http://schemas.openxmlformats.org/officeDocument/2006/relationships/chart" Target="../charts/chart95.xml"/><Relationship Id="rId4" Type="http://schemas.openxmlformats.org/officeDocument/2006/relationships/chart" Target="../charts/chart94.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chart" Target="../charts/chart96.xml"/><Relationship Id="rId1" Type="http://schemas.openxmlformats.org/officeDocument/2006/relationships/slideLayout" Target="../slideLayouts/slideLayout37.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chart" Target="../charts/chart99.xml"/><Relationship Id="rId1" Type="http://schemas.openxmlformats.org/officeDocument/2006/relationships/slideLayout" Target="../slideLayouts/slideLayout37.xml"/><Relationship Id="rId5" Type="http://schemas.openxmlformats.org/officeDocument/2006/relationships/chart" Target="../charts/chart102.xml"/><Relationship Id="rId4" Type="http://schemas.openxmlformats.org/officeDocument/2006/relationships/chart" Target="../charts/chart10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37.xml"/><Relationship Id="rId4" Type="http://schemas.openxmlformats.org/officeDocument/2006/relationships/chart" Target="../charts/chart105.xml"/></Relationships>
</file>

<file path=ppt/slides/_rels/slide52.xml.rels><?xml version="1.0" encoding="UTF-8" standalone="yes"?>
<Relationships xmlns="http://schemas.openxmlformats.org/package/2006/relationships"><Relationship Id="rId2" Type="http://schemas.openxmlformats.org/officeDocument/2006/relationships/chart" Target="../charts/chart106.xml"/><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chart" Target="../charts/chart107.xml"/><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8" Type="http://schemas.openxmlformats.org/officeDocument/2006/relationships/chart" Target="../charts/chart114.xml"/><Relationship Id="rId3" Type="http://schemas.openxmlformats.org/officeDocument/2006/relationships/chart" Target="../charts/chart109.xml"/><Relationship Id="rId7" Type="http://schemas.openxmlformats.org/officeDocument/2006/relationships/chart" Target="../charts/chart113.xml"/><Relationship Id="rId2" Type="http://schemas.openxmlformats.org/officeDocument/2006/relationships/chart" Target="../charts/chart108.xml"/><Relationship Id="rId1" Type="http://schemas.openxmlformats.org/officeDocument/2006/relationships/slideLayout" Target="../slideLayouts/slideLayout37.xml"/><Relationship Id="rId6" Type="http://schemas.openxmlformats.org/officeDocument/2006/relationships/chart" Target="../charts/chart112.xml"/><Relationship Id="rId5" Type="http://schemas.openxmlformats.org/officeDocument/2006/relationships/chart" Target="../charts/chart111.xml"/><Relationship Id="rId4" Type="http://schemas.openxmlformats.org/officeDocument/2006/relationships/chart" Target="../charts/chart110.xml"/><Relationship Id="rId9" Type="http://schemas.openxmlformats.org/officeDocument/2006/relationships/chart" Target="../charts/chart115.xml"/></Relationships>
</file>

<file path=ppt/slides/_rels/slide57.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chart" Target="../charts/chart116.xml"/><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4621D7-D9E4-4211-9984-FFCD2DED67A6}"/>
              </a:ext>
            </a:extLst>
          </p:cNvPr>
          <p:cNvSpPr>
            <a:spLocks noGrp="1"/>
          </p:cNvSpPr>
          <p:nvPr>
            <p:ph type="ctrTitle"/>
          </p:nvPr>
        </p:nvSpPr>
        <p:spPr/>
        <p:txBody>
          <a:bodyPr/>
          <a:lstStyle/>
          <a:p>
            <a:r>
              <a:rPr lang="en-US" dirty="0" err="1"/>
              <a:t>Eesti</a:t>
            </a:r>
            <a:r>
              <a:rPr lang="en-US" dirty="0"/>
              <a:t> </a:t>
            </a:r>
            <a:r>
              <a:rPr lang="en-US" dirty="0" err="1"/>
              <a:t>elanike</a:t>
            </a:r>
            <a:r>
              <a:rPr lang="en-US" dirty="0"/>
              <a:t> </a:t>
            </a:r>
            <a:r>
              <a:rPr lang="en-US" dirty="0" err="1"/>
              <a:t>kokkupuuted</a:t>
            </a:r>
            <a:r>
              <a:rPr lang="en-US" dirty="0"/>
              <a:t> </a:t>
            </a:r>
            <a:r>
              <a:rPr lang="en-US" dirty="0" err="1"/>
              <a:t>hasartmängudega</a:t>
            </a:r>
            <a:r>
              <a:rPr lang="et-EE" dirty="0"/>
              <a:t> 2023</a:t>
            </a:r>
          </a:p>
        </p:txBody>
      </p:sp>
      <p:sp>
        <p:nvSpPr>
          <p:cNvPr id="9" name="Subtitle 8">
            <a:extLst>
              <a:ext uri="{FF2B5EF4-FFF2-40B4-BE49-F238E27FC236}">
                <a16:creationId xmlns:a16="http://schemas.microsoft.com/office/drawing/2014/main" id="{6F92187D-F4A3-4654-A54C-EBE4D7CB5ADA}"/>
              </a:ext>
            </a:extLst>
          </p:cNvPr>
          <p:cNvSpPr>
            <a:spLocks noGrp="1"/>
          </p:cNvSpPr>
          <p:nvPr>
            <p:ph type="subTitle" idx="1"/>
          </p:nvPr>
        </p:nvSpPr>
        <p:spPr/>
        <p:txBody>
          <a:bodyPr/>
          <a:lstStyle/>
          <a:p>
            <a:r>
              <a:rPr lang="et-EE" sz="1800" dirty="0"/>
              <a:t>Aruanne</a:t>
            </a:r>
            <a:endParaRPr lang="en-GB" sz="1800" dirty="0"/>
          </a:p>
          <a:p>
            <a:endParaRPr lang="et-EE" dirty="0"/>
          </a:p>
        </p:txBody>
      </p:sp>
      <p:sp>
        <p:nvSpPr>
          <p:cNvPr id="11" name="Text Placeholder 10">
            <a:extLst>
              <a:ext uri="{FF2B5EF4-FFF2-40B4-BE49-F238E27FC236}">
                <a16:creationId xmlns:a16="http://schemas.microsoft.com/office/drawing/2014/main" id="{F1B723A8-6053-45F4-8EC6-ABF0C4AE78EE}"/>
              </a:ext>
            </a:extLst>
          </p:cNvPr>
          <p:cNvSpPr>
            <a:spLocks noGrp="1"/>
          </p:cNvSpPr>
          <p:nvPr>
            <p:ph type="body" sz="quarter" idx="20"/>
          </p:nvPr>
        </p:nvSpPr>
        <p:spPr/>
        <p:txBody>
          <a:bodyPr/>
          <a:lstStyle/>
          <a:p>
            <a:r>
              <a:rPr lang="et-EE" dirty="0"/>
              <a:t>September</a:t>
            </a:r>
            <a:r>
              <a:rPr lang="en-US" dirty="0"/>
              <a:t> 202</a:t>
            </a:r>
            <a:r>
              <a:rPr lang="et-EE" dirty="0"/>
              <a:t>3</a:t>
            </a:r>
          </a:p>
        </p:txBody>
      </p:sp>
      <p:pic>
        <p:nvPicPr>
          <p:cNvPr id="6" name="Picture Placeholder 5" descr="A pair of red dice&#10;&#10;Description automatically generated">
            <a:extLst>
              <a:ext uri="{FF2B5EF4-FFF2-40B4-BE49-F238E27FC236}">
                <a16:creationId xmlns:a16="http://schemas.microsoft.com/office/drawing/2014/main" id="{D88F9909-BA00-6D22-406F-0B7808192F75}"/>
              </a:ext>
            </a:extLst>
          </p:cNvPr>
          <p:cNvPicPr>
            <a:picLocks noGrp="1" noChangeAspect="1"/>
          </p:cNvPicPr>
          <p:nvPr>
            <p:ph type="pic" sz="quarter" idx="19"/>
          </p:nvPr>
        </p:nvPicPr>
        <p:blipFill>
          <a:blip r:embed="rId2"/>
          <a:srcRect t="7273" b="7273"/>
          <a:stretch>
            <a:fillRect/>
          </a:stretch>
        </p:blipFill>
        <p:spPr/>
      </p:pic>
    </p:spTree>
    <p:extLst>
      <p:ext uri="{BB962C8B-B14F-4D97-AF65-F5344CB8AC3E}">
        <p14:creationId xmlns:p14="http://schemas.microsoft.com/office/powerpoint/2010/main" val="169583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359999" y="2258559"/>
            <a:ext cx="6021751" cy="1980000"/>
          </a:xfrm>
        </p:spPr>
        <p:txBody>
          <a:bodyPr/>
          <a:lstStyle/>
          <a:p>
            <a:r>
              <a:rPr lang="en-GB" dirty="0" err="1"/>
              <a:t>Hasartmängude</a:t>
            </a:r>
            <a:r>
              <a:rPr lang="en-GB" dirty="0"/>
              <a:t> </a:t>
            </a:r>
            <a:r>
              <a:rPr lang="en-GB" dirty="0" err="1"/>
              <a:t>mängimise</a:t>
            </a:r>
            <a:r>
              <a:rPr lang="en-GB" dirty="0"/>
              <a:t> </a:t>
            </a:r>
            <a:r>
              <a:rPr lang="en-GB" dirty="0" err="1"/>
              <a:t>ulatus</a:t>
            </a:r>
            <a:r>
              <a:rPr lang="en-GB" dirty="0"/>
              <a:t> </a:t>
            </a:r>
            <a:r>
              <a:rPr lang="en-GB" dirty="0" err="1"/>
              <a:t>ja</a:t>
            </a:r>
            <a:r>
              <a:rPr lang="en-GB" dirty="0"/>
              <a:t> </a:t>
            </a:r>
            <a:r>
              <a:rPr lang="en-GB" dirty="0" err="1"/>
              <a:t>selle</a:t>
            </a:r>
            <a:r>
              <a:rPr lang="en-GB" dirty="0"/>
              <a:t> </a:t>
            </a:r>
            <a:r>
              <a:rPr lang="en-GB" dirty="0" err="1"/>
              <a:t>võrdlus</a:t>
            </a:r>
            <a:r>
              <a:rPr lang="en-GB" dirty="0"/>
              <a:t> </a:t>
            </a:r>
            <a:r>
              <a:rPr lang="et-EE" dirty="0"/>
              <a:t>elanikkonna rühmades</a:t>
            </a:r>
            <a:r>
              <a:rPr lang="en-GB" dirty="0"/>
              <a:t> </a:t>
            </a:r>
          </a:p>
        </p:txBody>
      </p:sp>
      <p:sp>
        <p:nvSpPr>
          <p:cNvPr id="3" name="Text Placeholder 2"/>
          <p:cNvSpPr>
            <a:spLocks noGrp="1"/>
          </p:cNvSpPr>
          <p:nvPr>
            <p:ph type="body" sz="quarter" idx="16"/>
          </p:nvPr>
        </p:nvSpPr>
        <p:spPr/>
        <p:txBody>
          <a:bodyPr/>
          <a:lstStyle/>
          <a:p>
            <a:r>
              <a:rPr lang="en-GB"/>
              <a:t>1</a:t>
            </a:r>
            <a:endParaRPr lang="en-GB" dirty="0"/>
          </a:p>
        </p:txBody>
      </p:sp>
    </p:spTree>
    <p:extLst>
      <p:ext uri="{BB962C8B-B14F-4D97-AF65-F5344CB8AC3E}">
        <p14:creationId xmlns:p14="http://schemas.microsoft.com/office/powerpoint/2010/main" val="10774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D9018-B7CD-40E8-8C79-3581B8578822}"/>
              </a:ext>
            </a:extLst>
          </p:cNvPr>
          <p:cNvSpPr>
            <a:spLocks noGrp="1"/>
          </p:cNvSpPr>
          <p:nvPr>
            <p:ph type="title"/>
          </p:nvPr>
        </p:nvSpPr>
        <p:spPr/>
        <p:txBody>
          <a:bodyPr/>
          <a:lstStyle/>
          <a:p>
            <a:r>
              <a:rPr lang="et-EE" dirty="0"/>
              <a:t>Hasartmängude mängimise ulatus</a:t>
            </a:r>
          </a:p>
        </p:txBody>
      </p:sp>
      <p:sp>
        <p:nvSpPr>
          <p:cNvPr id="4" name="Content Placeholder 3">
            <a:extLst>
              <a:ext uri="{FF2B5EF4-FFF2-40B4-BE49-F238E27FC236}">
                <a16:creationId xmlns:a16="http://schemas.microsoft.com/office/drawing/2014/main" id="{E0B6D501-A82D-42DC-9A67-329885206850}"/>
              </a:ext>
            </a:extLst>
          </p:cNvPr>
          <p:cNvSpPr>
            <a:spLocks noGrp="1"/>
          </p:cNvSpPr>
          <p:nvPr>
            <p:ph sz="quarter" idx="14"/>
          </p:nvPr>
        </p:nvSpPr>
        <p:spPr>
          <a:xfrm>
            <a:off x="360363" y="1219200"/>
            <a:ext cx="11466000" cy="4896374"/>
          </a:xfrm>
        </p:spPr>
        <p:txBody>
          <a:bodyPr/>
          <a:lstStyle/>
          <a:p>
            <a:pPr marL="0" lvl="1" indent="0" algn="just">
              <a:buNone/>
            </a:pPr>
            <a:r>
              <a:rPr lang="et-EE" sz="1200" b="1" dirty="0"/>
              <a:t>HASARTMÄNGUDEGA KOKKUPUUTE ULATUS ELANIKKONNAS</a:t>
            </a:r>
          </a:p>
          <a:p>
            <a:pPr marL="0" lvl="1" indent="0" algn="just">
              <a:buNone/>
            </a:pPr>
            <a:r>
              <a:rPr lang="et-EE" sz="1200" dirty="0"/>
              <a:t>Eesti 15-74-aastastest elanikest on hasartmängudega ehk raha peale mängimisega kokku puutunud 65% (arvestades uuringu vea piire 63-67%) ning viimase kahe aasta jooksul 47% (44-49%) ehk pea iga teine elanik (slaid 1.1). </a:t>
            </a:r>
          </a:p>
          <a:p>
            <a:pPr marL="0" lvl="1" indent="0" algn="just">
              <a:buNone/>
            </a:pPr>
            <a:r>
              <a:rPr lang="et-EE" sz="1200" b="1" dirty="0"/>
              <a:t>Väljaspool internetti </a:t>
            </a:r>
            <a:r>
              <a:rPr lang="et-EE" sz="1200" dirty="0"/>
              <a:t>on kokkupuuteid olnud </a:t>
            </a:r>
            <a:r>
              <a:rPr lang="et-EE" sz="1200" b="1" dirty="0"/>
              <a:t>rohkem kui internetis </a:t>
            </a:r>
            <a:r>
              <a:rPr lang="et-EE" sz="1200" dirty="0"/>
              <a:t>nii neil, kes on kunagi mänginud kui viimase kahe aasta jooksul mänginud elanikel. </a:t>
            </a:r>
            <a:r>
              <a:rPr lang="et-EE" sz="1200" b="1" dirty="0"/>
              <a:t>Kahe viimase aasta jooksul mängijate puhul</a:t>
            </a:r>
            <a:r>
              <a:rPr lang="et-EE" sz="1200" dirty="0"/>
              <a:t> on näha, et erinevus internetis ja väljaspool seda mängimise vahel on väiksem kui kunagi mänginute puhul: internetis on mänginud 31% (29-33%) ja väljaspool seda 35% (33-37%) (slaid 1.1). See vahe on võrreldes 2021. aastaga veelgi vähenenud (siis oli erinevus 7 protsendipunkti).</a:t>
            </a:r>
          </a:p>
          <a:p>
            <a:pPr algn="just">
              <a:spcBef>
                <a:spcPts val="800"/>
              </a:spcBef>
            </a:pPr>
            <a:r>
              <a:rPr lang="et-EE" sz="1200" dirty="0"/>
              <a:t>Nii </a:t>
            </a:r>
            <a:r>
              <a:rPr lang="et-EE" sz="1200" b="1" dirty="0"/>
              <a:t>internetis kui ka väljaspool internetti </a:t>
            </a:r>
            <a:r>
              <a:rPr lang="et-EE" sz="1200" dirty="0"/>
              <a:t>on </a:t>
            </a:r>
            <a:r>
              <a:rPr lang="et-EE" sz="1200" b="1" dirty="0"/>
              <a:t>kõige populaarsem arv- ja/või kiirloteriides osalemine</a:t>
            </a:r>
            <a:r>
              <a:rPr lang="et-EE" sz="1200" dirty="0"/>
              <a:t>: </a:t>
            </a:r>
          </a:p>
          <a:p>
            <a:pPr lvl="2" algn="just"/>
            <a:r>
              <a:rPr lang="et-EE" sz="1200" dirty="0"/>
              <a:t>kanalist sõltumata on neid viimase kahe aasta jooksul mänginud 41% elanikest; väljaspool internetti 33% ning internetis 26% (slaid 1.3).</a:t>
            </a:r>
          </a:p>
          <a:p>
            <a:pPr algn="just">
              <a:spcBef>
                <a:spcPts val="800"/>
              </a:spcBef>
            </a:pPr>
            <a:r>
              <a:rPr lang="et-EE" sz="1200" dirty="0"/>
              <a:t>Teiste </a:t>
            </a:r>
            <a:r>
              <a:rPr lang="et-EE" sz="1200" b="1" dirty="0"/>
              <a:t>uuringus kaardistatud mängutüüpidega </a:t>
            </a:r>
            <a:r>
              <a:rPr lang="et-EE" sz="1200" dirty="0"/>
              <a:t>on viimase kahe aasta jooksul kokku puutunud alla kümnendiku elanikest (slaid 1.3):</a:t>
            </a:r>
          </a:p>
          <a:p>
            <a:pPr lvl="2" algn="just"/>
            <a:r>
              <a:rPr lang="et-EE" sz="1200" dirty="0"/>
              <a:t>muid uuringus loetlemata mänge on raha peale mänginud 8%, sh väljaspool internetti 7% ja internetis 4%;</a:t>
            </a:r>
          </a:p>
          <a:p>
            <a:pPr lvl="2" algn="just"/>
            <a:r>
              <a:rPr lang="et-EE" sz="1200" dirty="0"/>
              <a:t>kasiinomänge on mänginud 7%, sh. internetis 6% ja kasiinos mängulaudadel 2%;</a:t>
            </a:r>
          </a:p>
          <a:p>
            <a:pPr lvl="2" algn="just"/>
            <a:r>
              <a:rPr lang="et-EE" sz="1200" dirty="0"/>
              <a:t>kihlvedudes või spordiennustustes on osalenud 6%, sh pigem on osaletud internetis kui väljaspool (5% vs. 2%);</a:t>
            </a:r>
          </a:p>
          <a:p>
            <a:pPr lvl="2" algn="just"/>
            <a:r>
              <a:rPr lang="et-EE" sz="1200" dirty="0"/>
              <a:t>pokkerit on mänginud 4% (enam internetis kui kasiinos) ning kasiinos mänguautomaatidel 5%</a:t>
            </a:r>
          </a:p>
          <a:p>
            <a:pPr marL="0" lvl="1" indent="0" algn="just">
              <a:buNone/>
            </a:pPr>
            <a:r>
              <a:rPr lang="et-EE" sz="1200" b="1" dirty="0"/>
              <a:t>MUUTUSED HASARTMÄNGUDEGA KOKKUPUUTE ULATUSES</a:t>
            </a:r>
          </a:p>
          <a:p>
            <a:pPr algn="just">
              <a:spcBef>
                <a:spcPts val="800"/>
              </a:spcBef>
            </a:pPr>
            <a:r>
              <a:rPr lang="et-EE" sz="1200" dirty="0"/>
              <a:t>Võrreldes 2021. aastal läbi viidud uuringuga on hasartmängudega kunagi kokku puutunud elanike osakaal väiksem (72% →65%) olles võrreldav 2014. aasta tasemega. Ennekõike on vähenenud väljaspool internetti mängijate osakaal. Viimase kahe aasta jooksul mänginute hulgas on nende osakaal olnud stabiilses langustrendis juba alates 2014. aastast.  Võrreldes 2014. aastaga on viimase kahe aasta jooksul mängijate seas vähenenud väljaspool internetti mängimine 13 protsendipunkti võrra ning 2,5 korda suurenenud internetis mängimine (slaid 1.1). </a:t>
            </a:r>
          </a:p>
          <a:p>
            <a:pPr marL="0" lvl="1" indent="0" algn="just">
              <a:buNone/>
            </a:pPr>
            <a:r>
              <a:rPr lang="et-EE" sz="1200" dirty="0"/>
              <a:t>Erinevat tüüpi internetis ja väljaspool seda mängitavate hasartmänguga kokkupuute osas on näha, et vähehaaval on langenud viimase kahe aasta jooksul väljaspool internetti arv- või kiirloteriid mängivate elanike osakaal (6 protsendipunkti võrreldes 2019. aastaga) (slaid 1.3). Samas ei ole kasvanud internetis arvloteriis osalejate hulk. </a:t>
            </a:r>
          </a:p>
        </p:txBody>
      </p:sp>
      <p:sp>
        <p:nvSpPr>
          <p:cNvPr id="5" name="Slide Number Placeholder 4">
            <a:extLst>
              <a:ext uri="{FF2B5EF4-FFF2-40B4-BE49-F238E27FC236}">
                <a16:creationId xmlns:a16="http://schemas.microsoft.com/office/drawing/2014/main" id="{9E712A6C-5477-4BD5-93B2-6ED3F3B1AAF4}"/>
              </a:ext>
            </a:extLst>
          </p:cNvPr>
          <p:cNvSpPr>
            <a:spLocks noGrp="1"/>
          </p:cNvSpPr>
          <p:nvPr>
            <p:ph type="sldNum" sz="quarter" idx="10"/>
          </p:nvPr>
        </p:nvSpPr>
        <p:spPr/>
        <p:txBody>
          <a:bodyPr/>
          <a:lstStyle/>
          <a:p>
            <a:fld id="{4034BEE3-566C-4068-A777-C3A4762E861B}" type="slidenum">
              <a:rPr lang="en-GB" smtClean="0"/>
              <a:pPr/>
              <a:t>11</a:t>
            </a:fld>
            <a:endParaRPr lang="en-GB" dirty="0"/>
          </a:p>
        </p:txBody>
      </p:sp>
    </p:spTree>
    <p:extLst>
      <p:ext uri="{BB962C8B-B14F-4D97-AF65-F5344CB8AC3E}">
        <p14:creationId xmlns:p14="http://schemas.microsoft.com/office/powerpoint/2010/main" val="181072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D9018-B7CD-40E8-8C79-3581B8578822}"/>
              </a:ext>
            </a:extLst>
          </p:cNvPr>
          <p:cNvSpPr>
            <a:spLocks noGrp="1"/>
          </p:cNvSpPr>
          <p:nvPr>
            <p:ph type="title"/>
          </p:nvPr>
        </p:nvSpPr>
        <p:spPr/>
        <p:txBody>
          <a:bodyPr/>
          <a:lstStyle/>
          <a:p>
            <a:r>
              <a:rPr lang="et-EE" dirty="0"/>
              <a:t>Hasartmängude mängimise ulatuse võrdlus elanikkonna rühmades</a:t>
            </a:r>
          </a:p>
        </p:txBody>
      </p:sp>
      <p:sp>
        <p:nvSpPr>
          <p:cNvPr id="4" name="Content Placeholder 3">
            <a:extLst>
              <a:ext uri="{FF2B5EF4-FFF2-40B4-BE49-F238E27FC236}">
                <a16:creationId xmlns:a16="http://schemas.microsoft.com/office/drawing/2014/main" id="{E0B6D501-A82D-42DC-9A67-329885206850}"/>
              </a:ext>
            </a:extLst>
          </p:cNvPr>
          <p:cNvSpPr>
            <a:spLocks noGrp="1"/>
          </p:cNvSpPr>
          <p:nvPr>
            <p:ph sz="quarter" idx="14"/>
          </p:nvPr>
        </p:nvSpPr>
        <p:spPr>
          <a:xfrm>
            <a:off x="360363" y="1219200"/>
            <a:ext cx="11466000" cy="4896374"/>
          </a:xfrm>
        </p:spPr>
        <p:txBody>
          <a:bodyPr/>
          <a:lstStyle/>
          <a:p>
            <a:pPr marL="0" lvl="1" indent="0" algn="just">
              <a:buNone/>
            </a:pPr>
            <a:r>
              <a:rPr lang="et-EE" sz="1200" b="1" dirty="0"/>
              <a:t>ÜLDINE MÄNGIMISE ULATUS ELANIKKONNA RÜHMADES</a:t>
            </a:r>
          </a:p>
          <a:p>
            <a:pPr marL="0" lvl="1" indent="0" algn="just">
              <a:buNone/>
            </a:pPr>
            <a:r>
              <a:rPr lang="et-EE" sz="1200" b="1" dirty="0"/>
              <a:t>Keskmisest enam </a:t>
            </a:r>
            <a:r>
              <a:rPr lang="et-EE" sz="1200" dirty="0"/>
              <a:t>on nii hasartmängudega üldse kui viimase kahe aasta jooksul kokku puutunud elanikke </a:t>
            </a:r>
            <a:r>
              <a:rPr lang="et-EE" sz="1200" b="1" dirty="0"/>
              <a:t>30-39aastaste, 20-29aastaste ja 40-49aastaste seas</a:t>
            </a:r>
            <a:r>
              <a:rPr lang="et-EE" sz="1200" dirty="0"/>
              <a:t>: kahe aasta jooksul on kokkupuude olnud vastavalt 63%, 56% ja 53% võrreldes keskmise näitajaga 47%. </a:t>
            </a:r>
          </a:p>
          <a:p>
            <a:pPr marL="0" lvl="1" indent="0" algn="just">
              <a:buNone/>
            </a:pPr>
            <a:r>
              <a:rPr lang="et-EE" sz="1200" b="1" dirty="0"/>
              <a:t>Viimase kahe aasta jooksul </a:t>
            </a:r>
            <a:r>
              <a:rPr lang="et-EE" sz="1200" dirty="0"/>
              <a:t>on hasartmänge keskmisest (47%) veidi enam mänginud </a:t>
            </a:r>
            <a:r>
              <a:rPr lang="et-EE" sz="1200" b="1" dirty="0"/>
              <a:t>mehed</a:t>
            </a:r>
            <a:r>
              <a:rPr lang="et-EE" sz="1200" dirty="0"/>
              <a:t> (50%), </a:t>
            </a:r>
            <a:r>
              <a:rPr lang="et-EE" sz="1200" b="1" dirty="0"/>
              <a:t>eestlased</a:t>
            </a:r>
            <a:r>
              <a:rPr lang="et-EE" sz="1200" dirty="0"/>
              <a:t> (53%), </a:t>
            </a:r>
            <a:r>
              <a:rPr lang="et-EE" sz="1200" b="1" dirty="0"/>
              <a:t>keskmise suurusega ja väikelinnade </a:t>
            </a:r>
            <a:r>
              <a:rPr lang="et-EE" sz="1200" dirty="0"/>
              <a:t>(53%) ning </a:t>
            </a:r>
            <a:r>
              <a:rPr lang="et-EE" sz="1200" b="1" dirty="0"/>
              <a:t>maa-asulate elanikud </a:t>
            </a:r>
            <a:r>
              <a:rPr lang="et-EE" sz="1200" dirty="0"/>
              <a:t>(50%) ning </a:t>
            </a:r>
            <a:r>
              <a:rPr lang="et-EE" sz="1200" b="1" dirty="0"/>
              <a:t>keskmisest veidi kõrgema sissetulekuga inimesed </a:t>
            </a:r>
            <a:r>
              <a:rPr lang="et-EE" sz="1200" dirty="0"/>
              <a:t>(53% neist, kelle sissetulek leibkonna liikme kohta kuus on 1001-1300 eurot).</a:t>
            </a:r>
          </a:p>
          <a:p>
            <a:pPr algn="just">
              <a:spcBef>
                <a:spcPts val="800"/>
              </a:spcBef>
            </a:pPr>
            <a:r>
              <a:rPr lang="et-EE" sz="1200" dirty="0"/>
              <a:t>Keskmisest oluliselt </a:t>
            </a:r>
            <a:r>
              <a:rPr lang="et-EE" sz="1200" b="1" dirty="0"/>
              <a:t>vähem on </a:t>
            </a:r>
            <a:r>
              <a:rPr lang="et-EE" sz="1200" dirty="0"/>
              <a:t>hasartmängudega </a:t>
            </a:r>
            <a:r>
              <a:rPr lang="et-EE" sz="1200" b="1" dirty="0"/>
              <a:t>kokku puutunud </a:t>
            </a:r>
            <a:r>
              <a:rPr lang="et-EE" sz="1200" dirty="0"/>
              <a:t>60</a:t>
            </a:r>
            <a:r>
              <a:rPr lang="et-EE" sz="1200" b="1" dirty="0"/>
              <a:t>–</a:t>
            </a:r>
            <a:r>
              <a:rPr lang="et-EE" sz="1200" dirty="0"/>
              <a:t>74aastased elanikud, kellest üldse omab kokkupuudet 45% ning viimase kahe aasta jooksul 29%. Samuti mängivad vähem naised (kahe aasta jooksul 44%) ja muust rahvusest inimesed (40%) ja tallinlased (42%).</a:t>
            </a:r>
          </a:p>
          <a:p>
            <a:pPr algn="just">
              <a:spcBef>
                <a:spcPts val="800"/>
              </a:spcBef>
            </a:pPr>
            <a:r>
              <a:rPr lang="et-EE" sz="1200" b="1" dirty="0"/>
              <a:t>INTERNETIS JA VÄLJASPOOL INTERNETTI MÄNGIMISE ULATUS ELANIKKONNA RÜHMADES</a:t>
            </a:r>
          </a:p>
          <a:p>
            <a:pPr algn="just">
              <a:spcBef>
                <a:spcPts val="800"/>
              </a:spcBef>
            </a:pPr>
            <a:r>
              <a:rPr lang="et-EE" sz="1200" dirty="0"/>
              <a:t>Vanuserühmade lõikes domineerivad nii internetis kui väljaspool internetti hasartmängude mängimise puhul eelmainitud rühmad. Väljaspool internetti on üldse kunagi ja kahe aasta jooksul enam mänginud 20-29 ja 30-39-aastased. Internetis on kahe aasta jooksul enam mänginud 30-39 ja 40-49-aastased; üldse kunagi ka 20-29-aastased.  </a:t>
            </a:r>
          </a:p>
          <a:p>
            <a:pPr algn="just">
              <a:spcBef>
                <a:spcPts val="800"/>
              </a:spcBef>
            </a:pPr>
            <a:r>
              <a:rPr lang="et-EE" sz="1200" b="1" dirty="0"/>
              <a:t>Mehed</a:t>
            </a:r>
            <a:r>
              <a:rPr lang="et-EE" sz="1200" dirty="0"/>
              <a:t> on mänginud enam kui naised nii internetis kui väljaspool seda; erandiks on mängimine väljaspool internetti viimase kahe aasta jooksul, mida mehed ja naised on teinud võrdselt (36% ja 34%). </a:t>
            </a:r>
          </a:p>
          <a:p>
            <a:pPr algn="just">
              <a:spcBef>
                <a:spcPts val="800"/>
              </a:spcBef>
            </a:pPr>
            <a:r>
              <a:rPr lang="et-EE" sz="1200" b="1" dirty="0"/>
              <a:t>Eestlased</a:t>
            </a:r>
            <a:r>
              <a:rPr lang="et-EE" sz="1200" dirty="0"/>
              <a:t> on enam mänginud nii internetis kui väljaspool seda kui mitte-eestlased ning seda nii üldse kui viimase kahe aasta jooksul. </a:t>
            </a:r>
          </a:p>
          <a:p>
            <a:pPr algn="just">
              <a:spcBef>
                <a:spcPts val="800"/>
              </a:spcBef>
            </a:pPr>
            <a:r>
              <a:rPr lang="et-EE" sz="1200" b="1" dirty="0"/>
              <a:t>Maa-asulate ning väikeste ja keskmise suurusega linnade elanikud </a:t>
            </a:r>
            <a:r>
              <a:rPr lang="et-EE" sz="1200" dirty="0"/>
              <a:t>on viimase kahe aasta jooksul keskmisest enam mänginud nii internetis (35% vs 28% linnaelanikest) kui väljaspool seda (39% vs 31% linnaelanikest). </a:t>
            </a:r>
          </a:p>
          <a:p>
            <a:pPr algn="just">
              <a:spcBef>
                <a:spcPts val="800"/>
              </a:spcBef>
            </a:pPr>
            <a:r>
              <a:rPr lang="et-EE" sz="1200" b="1" dirty="0"/>
              <a:t>Kokkuvõttes</a:t>
            </a:r>
            <a:r>
              <a:rPr lang="et-EE" sz="1200" dirty="0"/>
              <a:t>, hasartmängudega kokku puutunud elanike profiil ei ole võrreldes 2019. ja 2021. aastaga oluliselt muutunud ning seda nii üldise kokkupuute kui kokkupuutekanalite lõikes. </a:t>
            </a:r>
          </a:p>
          <a:p>
            <a:pPr>
              <a:spcBef>
                <a:spcPts val="800"/>
              </a:spcBef>
            </a:pPr>
            <a:endParaRPr lang="et-EE" sz="1200" dirty="0"/>
          </a:p>
          <a:p>
            <a:pPr marL="0" lvl="1" indent="0">
              <a:buNone/>
            </a:pPr>
            <a:endParaRPr lang="et-EE" sz="1200" b="1" dirty="0"/>
          </a:p>
        </p:txBody>
      </p:sp>
      <p:sp>
        <p:nvSpPr>
          <p:cNvPr id="5" name="Slide Number Placeholder 4">
            <a:extLst>
              <a:ext uri="{FF2B5EF4-FFF2-40B4-BE49-F238E27FC236}">
                <a16:creationId xmlns:a16="http://schemas.microsoft.com/office/drawing/2014/main" id="{3EB2F8F0-4DE3-4D62-BC64-C1EC850AD54E}"/>
              </a:ext>
            </a:extLst>
          </p:cNvPr>
          <p:cNvSpPr>
            <a:spLocks noGrp="1"/>
          </p:cNvSpPr>
          <p:nvPr>
            <p:ph type="sldNum" sz="quarter" idx="10"/>
          </p:nvPr>
        </p:nvSpPr>
        <p:spPr/>
        <p:txBody>
          <a:bodyPr/>
          <a:lstStyle/>
          <a:p>
            <a:fld id="{4034BEE3-566C-4068-A777-C3A4762E861B}" type="slidenum">
              <a:rPr lang="en-GB" smtClean="0"/>
              <a:pPr/>
              <a:t>12</a:t>
            </a:fld>
            <a:endParaRPr lang="en-GB" dirty="0"/>
          </a:p>
        </p:txBody>
      </p:sp>
    </p:spTree>
    <p:extLst>
      <p:ext uri="{BB962C8B-B14F-4D97-AF65-F5344CB8AC3E}">
        <p14:creationId xmlns:p14="http://schemas.microsoft.com/office/powerpoint/2010/main" val="286081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D9018-B7CD-40E8-8C79-3581B8578822}"/>
              </a:ext>
            </a:extLst>
          </p:cNvPr>
          <p:cNvSpPr>
            <a:spLocks noGrp="1"/>
          </p:cNvSpPr>
          <p:nvPr>
            <p:ph type="title"/>
          </p:nvPr>
        </p:nvSpPr>
        <p:spPr/>
        <p:txBody>
          <a:bodyPr/>
          <a:lstStyle/>
          <a:p>
            <a:r>
              <a:rPr lang="et-EE" dirty="0"/>
              <a:t>Hasartmängude mängimise ulatus ja sagedus 15-20aastaste seas</a:t>
            </a:r>
          </a:p>
        </p:txBody>
      </p:sp>
      <p:sp>
        <p:nvSpPr>
          <p:cNvPr id="4" name="Content Placeholder 3">
            <a:extLst>
              <a:ext uri="{FF2B5EF4-FFF2-40B4-BE49-F238E27FC236}">
                <a16:creationId xmlns:a16="http://schemas.microsoft.com/office/drawing/2014/main" id="{E0B6D501-A82D-42DC-9A67-329885206850}"/>
              </a:ext>
            </a:extLst>
          </p:cNvPr>
          <p:cNvSpPr>
            <a:spLocks noGrp="1"/>
          </p:cNvSpPr>
          <p:nvPr>
            <p:ph sz="quarter" idx="14"/>
          </p:nvPr>
        </p:nvSpPr>
        <p:spPr>
          <a:xfrm>
            <a:off x="360363" y="1219200"/>
            <a:ext cx="11466000" cy="4896374"/>
          </a:xfrm>
        </p:spPr>
        <p:txBody>
          <a:bodyPr/>
          <a:lstStyle/>
          <a:p>
            <a:pPr>
              <a:spcBef>
                <a:spcPts val="800"/>
              </a:spcBef>
            </a:pPr>
            <a:r>
              <a:rPr lang="et-EE" sz="1200" b="1" dirty="0"/>
              <a:t>15-20aastaste</a:t>
            </a:r>
            <a:r>
              <a:rPr lang="et-EE" sz="1200" dirty="0"/>
              <a:t> noorte sihtrühma hasartmängude mängimise kogemust on analüüsitud eraldi, kuna neile kehtib seadusest tulenev piirang hasartmängude mängimisele (slaidid 1.6 – 1.8).</a:t>
            </a:r>
          </a:p>
          <a:p>
            <a:pPr>
              <a:spcBef>
                <a:spcPts val="800"/>
              </a:spcBef>
            </a:pPr>
            <a:r>
              <a:rPr lang="et-EE" sz="1200" dirty="0"/>
              <a:t>Selles vanusegrupis on kokkupuude hasartmängudega üldse veidi alla Eesti keskmise (59% </a:t>
            </a:r>
            <a:r>
              <a:rPr lang="et-EE" sz="1200" i="1" dirty="0"/>
              <a:t>vs</a:t>
            </a:r>
            <a:r>
              <a:rPr lang="et-EE" sz="1200" dirty="0"/>
              <a:t> 65%) ja seda ennekõike vähesema kokkupuute tõttu hasartmängudega väljaspool internetti (52% </a:t>
            </a:r>
            <a:r>
              <a:rPr lang="et-EE" sz="1200" i="1" dirty="0"/>
              <a:t>vs</a:t>
            </a:r>
            <a:r>
              <a:rPr lang="et-EE" sz="1200" dirty="0"/>
              <a:t> 59%). Need erinevused on siiski väikesed. 15-20aastaste noorte kokkupuuted hasartmängudega viimase 2 aasta jooksul ei erine Eesti keskmisest. </a:t>
            </a:r>
            <a:r>
              <a:rPr lang="et-EE" sz="1200" b="1" dirty="0"/>
              <a:t>Kokkupuuteid hasartmängudega </a:t>
            </a:r>
            <a:r>
              <a:rPr lang="et-EE" sz="1200" dirty="0"/>
              <a:t>omab 59% (52-66%) noortest, sh </a:t>
            </a:r>
            <a:r>
              <a:rPr lang="et-EE" sz="1200" b="1" dirty="0"/>
              <a:t>viimase kahe aasta jooksul </a:t>
            </a:r>
            <a:r>
              <a:rPr lang="et-EE" sz="1200" dirty="0"/>
              <a:t>47% (40-54%). Arvestades uuringu vea piire, ei erine need näitajad 2021. aasta omadest.</a:t>
            </a:r>
          </a:p>
          <a:p>
            <a:pPr>
              <a:spcBef>
                <a:spcPts val="800"/>
              </a:spcBef>
            </a:pPr>
            <a:r>
              <a:rPr lang="et-EE" sz="1200" dirty="0"/>
              <a:t>Viimase kahe aasta jooksul on 38% (32-45%) noortest mänginud raha peale </a:t>
            </a:r>
            <a:r>
              <a:rPr lang="et-EE" sz="1200" b="1" dirty="0"/>
              <a:t>väljaspool internetti. </a:t>
            </a:r>
            <a:r>
              <a:rPr lang="et-EE" sz="1200" dirty="0"/>
              <a:t>Kõige enam on nad </a:t>
            </a:r>
            <a:r>
              <a:rPr lang="et-EE" sz="1200" b="1" dirty="0"/>
              <a:t>väljaspool internetti </a:t>
            </a:r>
            <a:r>
              <a:rPr lang="et-EE" sz="1200" dirty="0"/>
              <a:t>mänginud </a:t>
            </a:r>
            <a:r>
              <a:rPr lang="et-EE" sz="1200" b="1" dirty="0"/>
              <a:t>arv- või kiirloteriid </a:t>
            </a:r>
            <a:r>
              <a:rPr lang="et-EE" sz="1200" dirty="0"/>
              <a:t>(21%), kuid see näitaja jääb alla elanikkonna keskmise. Keskmisest enam on noored mänginud muid mänge (16%), mänguautomaatidel väljaspool kasiinot (9%) ning osalenud kihlvedudes ja spordiennustustes (8%). Kahe esimese mängutüübi osas ületasid nad elanikkonna keskmist ka kaks aastat tagasi. </a:t>
            </a:r>
          </a:p>
          <a:p>
            <a:pPr>
              <a:spcBef>
                <a:spcPts val="800"/>
              </a:spcBef>
            </a:pPr>
            <a:r>
              <a:rPr lang="et-EE" sz="1200" b="1" dirty="0"/>
              <a:t>Internetis</a:t>
            </a:r>
            <a:r>
              <a:rPr lang="et-EE" sz="1200" dirty="0"/>
              <a:t> on viimase kahe aasta jooksul mänginud 29% (22-35%) noortest. Umbes kümnendik neist on mänginud </a:t>
            </a:r>
            <a:r>
              <a:rPr lang="et-EE" sz="1200" b="1" dirty="0"/>
              <a:t>kasiinomänge</a:t>
            </a:r>
            <a:r>
              <a:rPr lang="et-EE" sz="1200" dirty="0"/>
              <a:t>, </a:t>
            </a:r>
            <a:r>
              <a:rPr lang="et-EE" sz="1200" b="1" dirty="0"/>
              <a:t>osalenud spordiennustustes</a:t>
            </a:r>
            <a:r>
              <a:rPr lang="et-EE" sz="1200" dirty="0"/>
              <a:t>, </a:t>
            </a:r>
            <a:r>
              <a:rPr lang="et-EE" sz="1200" b="1" dirty="0"/>
              <a:t>mänginud muid mänge </a:t>
            </a:r>
            <a:r>
              <a:rPr lang="et-EE" sz="1200" dirty="0"/>
              <a:t>ning </a:t>
            </a:r>
            <a:r>
              <a:rPr lang="et-EE" sz="1200" b="1" dirty="0"/>
              <a:t>arvloteriid</a:t>
            </a:r>
            <a:r>
              <a:rPr lang="et-EE" sz="1200" dirty="0"/>
              <a:t>. Arvloteriid on nad mänginud keskmisest vähem, ülejäänud näitajad ületavad Eesti keskmist. Ka </a:t>
            </a:r>
            <a:r>
              <a:rPr lang="et-EE" sz="1200" b="1" dirty="0"/>
              <a:t>pokkeriga</a:t>
            </a:r>
            <a:r>
              <a:rPr lang="et-EE" sz="1200" dirty="0"/>
              <a:t> on neil keskmisest enam olnud kokkupuuteid (6%).</a:t>
            </a:r>
          </a:p>
          <a:p>
            <a:pPr>
              <a:spcBef>
                <a:spcPts val="800"/>
              </a:spcBef>
            </a:pPr>
            <a:r>
              <a:rPr lang="et-EE" sz="1200" dirty="0"/>
              <a:t>Kui võrrelda mängimist kokku nii üldse kui viimase kahe aasta jooksul internetis või väljaspool seda, siis võrreldes 2021. aastaga statistiliselt olulisi muudatusi pole aset leidnud. </a:t>
            </a:r>
          </a:p>
          <a:p>
            <a:pPr>
              <a:spcBef>
                <a:spcPts val="800"/>
              </a:spcBef>
            </a:pPr>
            <a:r>
              <a:rPr lang="et-EE" sz="1200" dirty="0"/>
              <a:t>Üksikute </a:t>
            </a:r>
            <a:r>
              <a:rPr lang="et-EE" sz="1200" b="1" dirty="0"/>
              <a:t>mängutüüpide mängimise ulatuse võrdlus 2021 ja 2019. aasta uuringuga </a:t>
            </a:r>
            <a:r>
              <a:rPr lang="et-EE" sz="1200" dirty="0"/>
              <a:t>näitab, et olulisi muutusi pole toimunud ei kokkupuutes tervikuna ega ka viimase kahe aasta jooksul aset leidnud kokkupuutes* (slaid 1.8). </a:t>
            </a:r>
          </a:p>
          <a:p>
            <a:pPr>
              <a:spcBef>
                <a:spcPts val="800"/>
              </a:spcBef>
            </a:pPr>
            <a:r>
              <a:rPr lang="et-EE" sz="1200" b="1" dirty="0"/>
              <a:t>Iganädalase mängimise ulatus </a:t>
            </a:r>
            <a:r>
              <a:rPr lang="et-EE" sz="1200" dirty="0"/>
              <a:t>jääb 15-20aastaste noorte seas alla Eesti keskmist: internetis 9% </a:t>
            </a:r>
            <a:r>
              <a:rPr lang="et-EE" sz="1200" i="1" dirty="0"/>
              <a:t>vs</a:t>
            </a:r>
            <a:r>
              <a:rPr lang="et-EE" sz="1200" dirty="0"/>
              <a:t>. 24% ning väljaspool internetti 9% </a:t>
            </a:r>
            <a:r>
              <a:rPr lang="et-EE" sz="1200" i="1" dirty="0"/>
              <a:t>vs</a:t>
            </a:r>
            <a:r>
              <a:rPr lang="et-EE" sz="1200" dirty="0"/>
              <a:t> 17% (slaid 2.1). Need näitajad, eriti internetis mängimise osas, on võrreldavad 2017. ja 2019. aasta omadega. 2021. aastal olid need veidi kõrgemad olles Eesti keskmisega samal tasemel (slaid 2.1). </a:t>
            </a:r>
          </a:p>
          <a:p>
            <a:pPr>
              <a:spcBef>
                <a:spcPts val="800"/>
              </a:spcBef>
            </a:pPr>
            <a:endParaRPr lang="et-EE" sz="1200" dirty="0"/>
          </a:p>
          <a:p>
            <a:pPr marL="0" lvl="1" indent="0">
              <a:buNone/>
            </a:pPr>
            <a:endParaRPr lang="et-EE" sz="1200" b="1" dirty="0"/>
          </a:p>
          <a:p>
            <a:pPr marL="0" lvl="1" indent="0">
              <a:buNone/>
            </a:pPr>
            <a:r>
              <a:rPr lang="et-EE" sz="1100" b="1" dirty="0"/>
              <a:t>*</a:t>
            </a:r>
            <a:r>
              <a:rPr lang="et-EE" sz="1100" dirty="0"/>
              <a:t> </a:t>
            </a:r>
            <a:r>
              <a:rPr lang="et-EE" sz="1100" i="1" dirty="0"/>
              <a:t>Noorte sihtrühma valim on 472 vastajat, mistõttu tulemuste veapiirid on laiemad.</a:t>
            </a:r>
            <a:endParaRPr lang="et-EE" sz="1100" b="1" i="1" dirty="0"/>
          </a:p>
        </p:txBody>
      </p:sp>
      <p:sp>
        <p:nvSpPr>
          <p:cNvPr id="5" name="Slide Number Placeholder 4">
            <a:extLst>
              <a:ext uri="{FF2B5EF4-FFF2-40B4-BE49-F238E27FC236}">
                <a16:creationId xmlns:a16="http://schemas.microsoft.com/office/drawing/2014/main" id="{2076A789-1FC0-4B62-BC24-6450E6BE77B5}"/>
              </a:ext>
            </a:extLst>
          </p:cNvPr>
          <p:cNvSpPr>
            <a:spLocks noGrp="1"/>
          </p:cNvSpPr>
          <p:nvPr>
            <p:ph type="sldNum" sz="quarter" idx="10"/>
          </p:nvPr>
        </p:nvSpPr>
        <p:spPr/>
        <p:txBody>
          <a:bodyPr/>
          <a:lstStyle/>
          <a:p>
            <a:fld id="{4034BEE3-566C-4068-A777-C3A4762E861B}" type="slidenum">
              <a:rPr lang="en-GB" smtClean="0"/>
              <a:pPr/>
              <a:t>13</a:t>
            </a:fld>
            <a:endParaRPr lang="en-GB" dirty="0"/>
          </a:p>
        </p:txBody>
      </p:sp>
    </p:spTree>
    <p:extLst>
      <p:ext uri="{BB962C8B-B14F-4D97-AF65-F5344CB8AC3E}">
        <p14:creationId xmlns:p14="http://schemas.microsoft.com/office/powerpoint/2010/main" val="175159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B4D7-153A-4CC2-AB0F-FCAED9532E8B}"/>
              </a:ext>
            </a:extLst>
          </p:cNvPr>
          <p:cNvSpPr>
            <a:spLocks noGrp="1"/>
          </p:cNvSpPr>
          <p:nvPr>
            <p:ph type="title"/>
          </p:nvPr>
        </p:nvSpPr>
        <p:spPr/>
        <p:txBody>
          <a:bodyPr/>
          <a:lstStyle/>
          <a:p>
            <a:r>
              <a:rPr lang="et-EE" dirty="0"/>
              <a:t>1.1 Hasartmängude mängimise ulatus trendina</a:t>
            </a:r>
            <a:br>
              <a:rPr lang="et-EE" dirty="0"/>
            </a:br>
            <a:r>
              <a:rPr lang="et-EE" sz="1400" b="0" dirty="0"/>
              <a:t>% kõigist vastanutest, n=2925</a:t>
            </a:r>
          </a:p>
        </p:txBody>
      </p:sp>
      <p:graphicFrame>
        <p:nvGraphicFramePr>
          <p:cNvPr id="5" name="Table 4">
            <a:extLst>
              <a:ext uri="{FF2B5EF4-FFF2-40B4-BE49-F238E27FC236}">
                <a16:creationId xmlns:a16="http://schemas.microsoft.com/office/drawing/2014/main" id="{7D4162D1-6398-460E-921F-6176B571AFC6}"/>
              </a:ext>
            </a:extLst>
          </p:cNvPr>
          <p:cNvGraphicFramePr>
            <a:graphicFrameLocks noGrp="1"/>
          </p:cNvGraphicFramePr>
          <p:nvPr>
            <p:extLst>
              <p:ext uri="{D42A27DB-BD31-4B8C-83A1-F6EECF244321}">
                <p14:modId xmlns:p14="http://schemas.microsoft.com/office/powerpoint/2010/main" val="3485421013"/>
              </p:ext>
            </p:extLst>
          </p:nvPr>
        </p:nvGraphicFramePr>
        <p:xfrm>
          <a:off x="388554" y="1755714"/>
          <a:ext cx="11443082" cy="2595880"/>
        </p:xfrm>
        <a:graphic>
          <a:graphicData uri="http://schemas.openxmlformats.org/drawingml/2006/table">
            <a:tbl>
              <a:tblPr firstRow="1" bandRow="1">
                <a:tableStyleId>{7DF18680-E054-41AD-8BC1-D1AEF772440D}</a:tableStyleId>
              </a:tblPr>
              <a:tblGrid>
                <a:gridCol w="3258068">
                  <a:extLst>
                    <a:ext uri="{9D8B030D-6E8A-4147-A177-3AD203B41FA5}">
                      <a16:colId xmlns:a16="http://schemas.microsoft.com/office/drawing/2014/main" val="2265313006"/>
                    </a:ext>
                  </a:extLst>
                </a:gridCol>
                <a:gridCol w="2034426">
                  <a:extLst>
                    <a:ext uri="{9D8B030D-6E8A-4147-A177-3AD203B41FA5}">
                      <a16:colId xmlns:a16="http://schemas.microsoft.com/office/drawing/2014/main" val="1955563301"/>
                    </a:ext>
                  </a:extLst>
                </a:gridCol>
                <a:gridCol w="1537647">
                  <a:extLst>
                    <a:ext uri="{9D8B030D-6E8A-4147-A177-3AD203B41FA5}">
                      <a16:colId xmlns:a16="http://schemas.microsoft.com/office/drawing/2014/main" val="2326105789"/>
                    </a:ext>
                  </a:extLst>
                </a:gridCol>
                <a:gridCol w="1537647">
                  <a:extLst>
                    <a:ext uri="{9D8B030D-6E8A-4147-A177-3AD203B41FA5}">
                      <a16:colId xmlns:a16="http://schemas.microsoft.com/office/drawing/2014/main" val="2289532658"/>
                    </a:ext>
                  </a:extLst>
                </a:gridCol>
                <a:gridCol w="1537647">
                  <a:extLst>
                    <a:ext uri="{9D8B030D-6E8A-4147-A177-3AD203B41FA5}">
                      <a16:colId xmlns:a16="http://schemas.microsoft.com/office/drawing/2014/main" val="3289326923"/>
                    </a:ext>
                  </a:extLst>
                </a:gridCol>
                <a:gridCol w="1537647">
                  <a:extLst>
                    <a:ext uri="{9D8B030D-6E8A-4147-A177-3AD203B41FA5}">
                      <a16:colId xmlns:a16="http://schemas.microsoft.com/office/drawing/2014/main" val="3159321519"/>
                    </a:ext>
                  </a:extLst>
                </a:gridCol>
              </a:tblGrid>
              <a:tr h="370840">
                <a:tc>
                  <a:txBody>
                    <a:bodyPr/>
                    <a:lstStyle/>
                    <a:p>
                      <a:endParaRPr lang="et-EE" sz="1400" dirty="0">
                        <a:latin typeface="+mn-lt"/>
                      </a:endParaRPr>
                    </a:p>
                  </a:txBody>
                  <a:tcPr marL="36000" marR="3600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75000"/>
                      </a:schemeClr>
                    </a:solidFill>
                  </a:tcPr>
                </a:tc>
                <a:tc>
                  <a:txBody>
                    <a:bodyPr/>
                    <a:lstStyle/>
                    <a:p>
                      <a:endParaRPr lang="et-EE" sz="1400" dirty="0">
                        <a:latin typeface="+mn-lt"/>
                      </a:endParaRPr>
                    </a:p>
                  </a:txBody>
                  <a:tcPr marL="36000" marR="3600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effectLst/>
                          <a:latin typeface="+mn-lt"/>
                          <a:ea typeface="Calibri" panose="020F0502020204030204" pitchFamily="34" charset="0"/>
                          <a:cs typeface="Arial" panose="020B0604020202020204" pitchFamily="34" charset="0"/>
                        </a:rPr>
                        <a:t>202</a:t>
                      </a:r>
                      <a:r>
                        <a:rPr lang="et-EE" sz="1400" dirty="0">
                          <a:solidFill>
                            <a:schemeClr val="bg1"/>
                          </a:solidFill>
                          <a:effectLst/>
                          <a:latin typeface="+mn-lt"/>
                          <a:ea typeface="Calibri" panose="020F0502020204030204" pitchFamily="34" charset="0"/>
                          <a:cs typeface="Arial" panose="020B0604020202020204" pitchFamily="34" charset="0"/>
                        </a:rPr>
                        <a:t>3</a:t>
                      </a:r>
                    </a:p>
                  </a:txBody>
                  <a:tcPr marL="36000" marR="3600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effectLst/>
                          <a:latin typeface="+mn-lt"/>
                          <a:ea typeface="Calibri" panose="020F0502020204030204" pitchFamily="34" charset="0"/>
                          <a:cs typeface="Arial" panose="020B0604020202020204" pitchFamily="34" charset="0"/>
                        </a:rPr>
                        <a:t>2021</a:t>
                      </a:r>
                      <a:endParaRPr lang="et-EE" sz="1400" dirty="0">
                        <a:solidFill>
                          <a:schemeClr val="bg1"/>
                        </a:solidFill>
                        <a:effectLst/>
                        <a:latin typeface="+mn-lt"/>
                        <a:ea typeface="Calibri" panose="020F0502020204030204" pitchFamily="34" charset="0"/>
                        <a:cs typeface="Arial" panose="020B0604020202020204" pitchFamily="34" charset="0"/>
                      </a:endParaRPr>
                    </a:p>
                  </a:txBody>
                  <a:tcPr marL="36000" marR="3600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1400" dirty="0">
                          <a:solidFill>
                            <a:schemeClr val="bg1"/>
                          </a:solidFill>
                          <a:effectLst/>
                          <a:latin typeface="+mn-lt"/>
                          <a:cs typeface="Arial" panose="020B0604020202020204" pitchFamily="34" charset="0"/>
                        </a:rPr>
                        <a:t>2019</a:t>
                      </a:r>
                      <a:endParaRPr lang="et-EE" sz="1400" dirty="0">
                        <a:solidFill>
                          <a:schemeClr val="bg1"/>
                        </a:solidFill>
                        <a:effectLst/>
                        <a:latin typeface="+mn-lt"/>
                        <a:ea typeface="Calibri" panose="020F0502020204030204" pitchFamily="34" charset="0"/>
                        <a:cs typeface="Arial" panose="020B0604020202020204" pitchFamily="34" charset="0"/>
                      </a:endParaRPr>
                    </a:p>
                  </a:txBody>
                  <a:tcPr marL="36000" marR="3600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75000"/>
                      </a:schemeClr>
                    </a:solidFill>
                  </a:tcPr>
                </a:tc>
                <a:tc>
                  <a:txBody>
                    <a:bodyPr/>
                    <a:lstStyle/>
                    <a:p>
                      <a:pPr algn="ctr">
                        <a:spcAft>
                          <a:spcPts val="0"/>
                        </a:spcAft>
                      </a:pPr>
                      <a:r>
                        <a:rPr lang="et-EE" sz="1400" dirty="0">
                          <a:solidFill>
                            <a:schemeClr val="bg1"/>
                          </a:solidFill>
                          <a:effectLst/>
                          <a:latin typeface="+mn-lt"/>
                          <a:cs typeface="Arial" panose="020B0604020202020204" pitchFamily="34" charset="0"/>
                        </a:rPr>
                        <a:t>2017</a:t>
                      </a:r>
                      <a:endParaRPr lang="et-EE" sz="1400" dirty="0">
                        <a:solidFill>
                          <a:schemeClr val="bg1"/>
                        </a:solidFill>
                        <a:effectLst/>
                        <a:latin typeface="+mn-lt"/>
                        <a:ea typeface="Calibri" panose="020F0502020204030204" pitchFamily="34" charset="0"/>
                        <a:cs typeface="Arial" panose="020B0604020202020204" pitchFamily="34" charset="0"/>
                      </a:endParaRPr>
                    </a:p>
                  </a:txBody>
                  <a:tcPr marL="36000" marR="3600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208945082"/>
                  </a:ext>
                </a:extLst>
              </a:tr>
              <a:tr h="370840">
                <a:tc rowSpan="3">
                  <a:txBody>
                    <a:bodyPr/>
                    <a:lstStyle/>
                    <a:p>
                      <a:pPr algn="l">
                        <a:spcAft>
                          <a:spcPts val="0"/>
                        </a:spcAft>
                      </a:pPr>
                      <a:r>
                        <a:rPr lang="et-EE" sz="1400" dirty="0">
                          <a:solidFill>
                            <a:schemeClr val="tx1"/>
                          </a:solidFill>
                          <a:effectLst/>
                          <a:latin typeface="+mn-lt"/>
                          <a:cs typeface="Arial" panose="020B0604020202020204" pitchFamily="34" charset="0"/>
                        </a:rPr>
                        <a:t>Üldine mängimise kogemus</a:t>
                      </a:r>
                      <a:br>
                        <a:rPr lang="et-EE" sz="1400" dirty="0">
                          <a:solidFill>
                            <a:schemeClr val="tx1"/>
                          </a:solidFill>
                          <a:effectLst/>
                          <a:latin typeface="+mn-lt"/>
                          <a:cs typeface="Arial" panose="020B0604020202020204" pitchFamily="34" charset="0"/>
                        </a:rPr>
                      </a:br>
                      <a:r>
                        <a:rPr lang="et-EE" sz="1400" dirty="0">
                          <a:solidFill>
                            <a:schemeClr val="tx1"/>
                          </a:solidFill>
                          <a:effectLst/>
                          <a:latin typeface="+mn-lt"/>
                          <a:cs typeface="Arial" panose="020B0604020202020204" pitchFamily="34" charset="0"/>
                        </a:rPr>
                        <a:t>(on kunagi hasartmänge mänginud)</a:t>
                      </a:r>
                      <a:endParaRPr lang="et-EE" sz="1400" dirty="0">
                        <a:solidFill>
                          <a:schemeClr val="tx1"/>
                        </a:solidFill>
                        <a:effectLst/>
                        <a:latin typeface="+mn-lt"/>
                        <a:ea typeface="Calibri" panose="020F0502020204030204" pitchFamily="34" charset="0"/>
                        <a:cs typeface="Arial" panose="020B0604020202020204" pitchFamily="34" charset="0"/>
                      </a:endParaRPr>
                    </a:p>
                  </a:txBody>
                  <a:tcPr marL="36000" marR="36000" marT="36000" marB="36000" anchor="ctr">
                    <a:lnL w="12700" cmpd="sng">
                      <a:noFill/>
                    </a:lnL>
                    <a:lnR w="12700" cmpd="sng">
                      <a:noFill/>
                    </a:lnR>
                    <a:lnT w="381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t-EE" sz="1400" dirty="0">
                          <a:solidFill>
                            <a:schemeClr val="tx1"/>
                          </a:solidFill>
                          <a:effectLst/>
                          <a:latin typeface="+mn-lt"/>
                          <a:ea typeface="Calibri" panose="020F0502020204030204" pitchFamily="34" charset="0"/>
                          <a:cs typeface="Arial" panose="020B0604020202020204" pitchFamily="34" charset="0"/>
                        </a:rPr>
                        <a:t>KOKKU</a:t>
                      </a:r>
                    </a:p>
                  </a:txBody>
                  <a:tcPr marL="36000" marR="36000" marT="36000" marB="36000" anchor="ctr">
                    <a:lnL w="12700" cmpd="sng">
                      <a:noFill/>
                    </a:lnL>
                    <a:lnR w="12700" cmpd="sng">
                      <a:noFill/>
                    </a:lnR>
                    <a:lnT w="381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t-EE" sz="1400" b="0" i="0" u="none" strike="noStrike" dirty="0">
                          <a:solidFill>
                            <a:srgbClr val="000000"/>
                          </a:solidFill>
                          <a:effectLst/>
                          <a:latin typeface="+mn-lt"/>
                        </a:rPr>
                        <a:t>65%</a:t>
                      </a:r>
                    </a:p>
                  </a:txBody>
                  <a:tcPr marL="36000" marR="36000" marT="36000" marB="36000" anchor="ctr">
                    <a:lnL w="12700" cmpd="sng">
                      <a:noFill/>
                    </a:lnL>
                    <a:lnR w="12700" cmpd="sng">
                      <a:noFill/>
                    </a:lnR>
                    <a:lnT w="381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t-EE" sz="1400" b="0" i="0" u="none" strike="noStrike" dirty="0">
                          <a:solidFill>
                            <a:srgbClr val="000000"/>
                          </a:solidFill>
                          <a:effectLst/>
                          <a:latin typeface="+mn-lt"/>
                        </a:rPr>
                        <a:t>72%</a:t>
                      </a:r>
                    </a:p>
                  </a:txBody>
                  <a:tcPr marL="36000" marR="36000" marT="36000" marB="36000" anchor="ctr">
                    <a:lnL w="12700" cmpd="sng">
                      <a:noFill/>
                    </a:lnL>
                    <a:lnR w="12700" cmpd="sng">
                      <a:noFill/>
                    </a:lnR>
                    <a:lnT w="381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t-EE" sz="1400" dirty="0">
                          <a:solidFill>
                            <a:schemeClr val="tx1"/>
                          </a:solidFill>
                          <a:effectLst/>
                          <a:latin typeface="+mn-lt"/>
                          <a:cs typeface="Arial" panose="020B0604020202020204" pitchFamily="34" charset="0"/>
                        </a:rPr>
                        <a:t>70%</a:t>
                      </a:r>
                      <a:endParaRPr lang="et-EE" sz="1400" dirty="0">
                        <a:solidFill>
                          <a:schemeClr val="tx1"/>
                        </a:solidFill>
                        <a:effectLst/>
                        <a:latin typeface="+mn-lt"/>
                        <a:ea typeface="Calibri" panose="020F0502020204030204" pitchFamily="34" charset="0"/>
                        <a:cs typeface="Arial" panose="020B0604020202020204" pitchFamily="34" charset="0"/>
                      </a:endParaRPr>
                    </a:p>
                  </a:txBody>
                  <a:tcPr marL="36000" marR="36000" marT="36000" marB="36000" anchor="ctr">
                    <a:lnL w="12700" cmpd="sng">
                      <a:noFill/>
                    </a:lnL>
                    <a:lnR w="12700" cmpd="sng">
                      <a:noFill/>
                    </a:lnR>
                    <a:lnT w="381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t-EE" sz="1400" dirty="0">
                          <a:solidFill>
                            <a:schemeClr val="tx1"/>
                          </a:solidFill>
                          <a:effectLst/>
                          <a:latin typeface="+mn-lt"/>
                          <a:cs typeface="Arial" panose="020B0604020202020204" pitchFamily="34" charset="0"/>
                        </a:rPr>
                        <a:t>84%</a:t>
                      </a:r>
                      <a:endParaRPr lang="et-EE" sz="1400" dirty="0">
                        <a:solidFill>
                          <a:schemeClr val="tx1"/>
                        </a:solidFill>
                        <a:effectLst/>
                        <a:latin typeface="+mn-lt"/>
                        <a:ea typeface="Calibri" panose="020F0502020204030204" pitchFamily="34" charset="0"/>
                        <a:cs typeface="Arial" panose="020B0604020202020204" pitchFamily="34" charset="0"/>
                      </a:endParaRPr>
                    </a:p>
                  </a:txBody>
                  <a:tcPr marL="36000" marR="36000" marT="36000" marB="36000" anchor="ctr">
                    <a:lnL w="12700" cmpd="sng">
                      <a:noFill/>
                    </a:lnL>
                    <a:lnR w="12700" cmpd="sng">
                      <a:noFill/>
                    </a:lnR>
                    <a:lnT w="381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9060779"/>
                  </a:ext>
                </a:extLst>
              </a:tr>
              <a:tr h="370840">
                <a:tc vMerge="1">
                  <a:txBody>
                    <a:bodyPr/>
                    <a:lstStyle/>
                    <a:p>
                      <a:pPr algn="r">
                        <a:spcAft>
                          <a:spcPts val="0"/>
                        </a:spcAft>
                      </a:pPr>
                      <a:endParaRPr lang="et-EE" sz="1600" b="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spcAft>
                          <a:spcPts val="0"/>
                        </a:spcAft>
                      </a:pPr>
                      <a:r>
                        <a:rPr lang="et-EE" sz="1400" b="0" dirty="0">
                          <a:solidFill>
                            <a:schemeClr val="tx1"/>
                          </a:solidFill>
                          <a:effectLst/>
                          <a:latin typeface="+mn-lt"/>
                          <a:cs typeface="Arial" panose="020B0604020202020204" pitchFamily="34" charset="0"/>
                        </a:rPr>
                        <a:t>Väljaspool internetti</a:t>
                      </a:r>
                      <a:endParaRPr lang="et-EE" sz="1400" b="0" dirty="0">
                        <a:solidFill>
                          <a:schemeClr val="tx1"/>
                        </a:solidFill>
                        <a:effectLst/>
                        <a:latin typeface="+mn-lt"/>
                        <a:ea typeface="Calibri" panose="020F0502020204030204" pitchFamily="34" charset="0"/>
                        <a:cs typeface="Arial" panose="020B0604020202020204" pitchFamily="34" charset="0"/>
                      </a:endParaRP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t-EE" sz="1400" b="0" i="0" u="none" strike="noStrike" dirty="0">
                          <a:solidFill>
                            <a:srgbClr val="000000"/>
                          </a:solidFill>
                          <a:effectLst/>
                          <a:latin typeface="+mn-lt"/>
                        </a:rPr>
                        <a:t>59%</a:t>
                      </a: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t-EE" sz="1400" b="0" i="0" u="none" strike="noStrike">
                          <a:solidFill>
                            <a:srgbClr val="000000"/>
                          </a:solidFill>
                          <a:effectLst/>
                          <a:latin typeface="+mn-lt"/>
                        </a:rPr>
                        <a:t>65%</a:t>
                      </a: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t-EE" sz="1400" dirty="0">
                          <a:solidFill>
                            <a:schemeClr val="tx1"/>
                          </a:solidFill>
                          <a:effectLst/>
                          <a:latin typeface="+mn-lt"/>
                          <a:cs typeface="Arial" panose="020B0604020202020204" pitchFamily="34" charset="0"/>
                        </a:rPr>
                        <a:t>65%</a:t>
                      </a:r>
                      <a:endParaRPr lang="et-EE" sz="1400" dirty="0">
                        <a:solidFill>
                          <a:schemeClr val="tx1"/>
                        </a:solidFill>
                        <a:effectLst/>
                        <a:latin typeface="+mn-lt"/>
                        <a:ea typeface="Calibri" panose="020F0502020204030204" pitchFamily="34" charset="0"/>
                        <a:cs typeface="Arial" panose="020B0604020202020204" pitchFamily="34" charset="0"/>
                      </a:endParaRP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t-EE" sz="1400" dirty="0">
                          <a:solidFill>
                            <a:schemeClr val="tx1"/>
                          </a:solidFill>
                          <a:effectLst/>
                          <a:latin typeface="+mn-lt"/>
                          <a:cs typeface="Arial" panose="020B0604020202020204" pitchFamily="34" charset="0"/>
                        </a:rPr>
                        <a:t>81%</a:t>
                      </a:r>
                      <a:endParaRPr lang="et-EE" sz="1400" dirty="0">
                        <a:solidFill>
                          <a:schemeClr val="tx1"/>
                        </a:solidFill>
                        <a:effectLst/>
                        <a:latin typeface="+mn-lt"/>
                        <a:ea typeface="Calibri" panose="020F0502020204030204" pitchFamily="34" charset="0"/>
                        <a:cs typeface="Arial" panose="020B0604020202020204" pitchFamily="34" charset="0"/>
                      </a:endParaRP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540458"/>
                  </a:ext>
                </a:extLst>
              </a:tr>
              <a:tr h="370840">
                <a:tc vMerge="1">
                  <a:txBody>
                    <a:bodyPr/>
                    <a:lstStyle/>
                    <a:p>
                      <a:pPr algn="r">
                        <a:spcAft>
                          <a:spcPts val="0"/>
                        </a:spcAft>
                      </a:pPr>
                      <a:endParaRPr lang="et-EE" sz="1600" b="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spcAft>
                          <a:spcPts val="0"/>
                        </a:spcAft>
                      </a:pPr>
                      <a:r>
                        <a:rPr lang="et-EE" sz="1400" b="0" dirty="0">
                          <a:solidFill>
                            <a:schemeClr val="tx1"/>
                          </a:solidFill>
                          <a:effectLst/>
                          <a:latin typeface="+mn-lt"/>
                          <a:cs typeface="Arial" panose="020B0604020202020204" pitchFamily="34" charset="0"/>
                        </a:rPr>
                        <a:t>Internetis </a:t>
                      </a:r>
                      <a:endParaRPr lang="et-EE" sz="1400" b="0" dirty="0">
                        <a:solidFill>
                          <a:schemeClr val="tx1"/>
                        </a:solidFill>
                        <a:effectLst/>
                        <a:latin typeface="+mn-lt"/>
                        <a:ea typeface="Calibri" panose="020F0502020204030204" pitchFamily="34" charset="0"/>
                        <a:cs typeface="Arial" panose="020B0604020202020204" pitchFamily="34" charset="0"/>
                      </a:endParaRP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t-EE" sz="1400" b="0" i="0" u="none" strike="noStrike" dirty="0">
                          <a:solidFill>
                            <a:srgbClr val="000000"/>
                          </a:solidFill>
                          <a:effectLst/>
                          <a:latin typeface="+mn-lt"/>
                        </a:rPr>
                        <a:t>40%</a:t>
                      </a: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t-EE" sz="1400" b="0" i="0" u="none" strike="noStrike" dirty="0">
                          <a:solidFill>
                            <a:srgbClr val="000000"/>
                          </a:solidFill>
                          <a:effectLst/>
                          <a:latin typeface="+mn-lt"/>
                        </a:rPr>
                        <a:t>41%</a:t>
                      </a: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t-EE" sz="1400" dirty="0">
                          <a:solidFill>
                            <a:schemeClr val="tx1"/>
                          </a:solidFill>
                          <a:effectLst/>
                          <a:latin typeface="+mn-lt"/>
                          <a:cs typeface="Arial" panose="020B0604020202020204" pitchFamily="34" charset="0"/>
                        </a:rPr>
                        <a:t>41%</a:t>
                      </a:r>
                      <a:endParaRPr lang="et-EE" sz="1400" dirty="0">
                        <a:solidFill>
                          <a:schemeClr val="tx1"/>
                        </a:solidFill>
                        <a:effectLst/>
                        <a:latin typeface="+mn-lt"/>
                        <a:ea typeface="Calibri" panose="020F0502020204030204" pitchFamily="34" charset="0"/>
                        <a:cs typeface="Arial" panose="020B0604020202020204" pitchFamily="34" charset="0"/>
                      </a:endParaRP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t-EE" sz="1400" dirty="0">
                          <a:solidFill>
                            <a:schemeClr val="tx1"/>
                          </a:solidFill>
                          <a:effectLst/>
                          <a:latin typeface="+mn-lt"/>
                          <a:cs typeface="Arial" panose="020B0604020202020204" pitchFamily="34" charset="0"/>
                        </a:rPr>
                        <a:t>51%</a:t>
                      </a:r>
                      <a:endParaRPr lang="et-EE" sz="1400" dirty="0">
                        <a:solidFill>
                          <a:schemeClr val="tx1"/>
                        </a:solidFill>
                        <a:effectLst/>
                        <a:latin typeface="+mn-lt"/>
                        <a:ea typeface="Calibri" panose="020F0502020204030204" pitchFamily="34" charset="0"/>
                        <a:cs typeface="Arial" panose="020B0604020202020204" pitchFamily="34" charset="0"/>
                      </a:endParaRP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0187359"/>
                  </a:ext>
                </a:extLst>
              </a:tr>
              <a:tr h="370840">
                <a:tc rowSpan="3">
                  <a:txBody>
                    <a:bodyPr/>
                    <a:lstStyle/>
                    <a:p>
                      <a:pPr algn="l">
                        <a:spcAft>
                          <a:spcPts val="0"/>
                        </a:spcAft>
                      </a:pPr>
                      <a:r>
                        <a:rPr lang="et-EE" sz="1400" dirty="0">
                          <a:solidFill>
                            <a:schemeClr val="bg2">
                              <a:lumMod val="75000"/>
                            </a:schemeClr>
                          </a:solidFill>
                          <a:effectLst/>
                          <a:latin typeface="+mn-lt"/>
                          <a:cs typeface="Arial" panose="020B0604020202020204" pitchFamily="34" charset="0"/>
                        </a:rPr>
                        <a:t>Mängimine kahe viimase aasta jooksul</a:t>
                      </a:r>
                      <a:endParaRPr lang="et-EE" sz="1400" dirty="0">
                        <a:solidFill>
                          <a:schemeClr val="bg2">
                            <a:lumMod val="75000"/>
                          </a:schemeClr>
                        </a:solidFill>
                        <a:effectLst/>
                        <a:latin typeface="+mn-lt"/>
                        <a:ea typeface="Calibri" panose="020F0502020204030204" pitchFamily="34" charset="0"/>
                        <a:cs typeface="Arial" panose="020B0604020202020204" pitchFamily="34" charset="0"/>
                      </a:endParaRP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t-EE" sz="1400" dirty="0">
                          <a:solidFill>
                            <a:schemeClr val="bg2">
                              <a:lumMod val="75000"/>
                            </a:schemeClr>
                          </a:solidFill>
                          <a:effectLst/>
                          <a:latin typeface="+mn-lt"/>
                          <a:ea typeface="Calibri" panose="020F0502020204030204" pitchFamily="34" charset="0"/>
                          <a:cs typeface="Arial" panose="020B0604020202020204" pitchFamily="34" charset="0"/>
                        </a:rPr>
                        <a:t>KOKKU</a:t>
                      </a: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t-EE" sz="1400" b="0" i="0" u="none" strike="noStrike" dirty="0">
                          <a:solidFill>
                            <a:schemeClr val="bg2">
                              <a:lumMod val="75000"/>
                            </a:schemeClr>
                          </a:solidFill>
                          <a:effectLst/>
                          <a:latin typeface="+mn-lt"/>
                        </a:rPr>
                        <a:t>47%</a:t>
                      </a: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t-EE" sz="1400" b="0" i="0" u="none" strike="noStrike" dirty="0">
                          <a:solidFill>
                            <a:schemeClr val="bg2">
                              <a:lumMod val="75000"/>
                            </a:schemeClr>
                          </a:solidFill>
                          <a:effectLst/>
                          <a:latin typeface="+mn-lt"/>
                        </a:rPr>
                        <a:t>49%</a:t>
                      </a: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t-EE" sz="1400" dirty="0">
                          <a:solidFill>
                            <a:schemeClr val="bg2">
                              <a:lumMod val="75000"/>
                            </a:schemeClr>
                          </a:solidFill>
                          <a:effectLst/>
                          <a:latin typeface="+mn-lt"/>
                          <a:cs typeface="Arial" panose="020B0604020202020204" pitchFamily="34" charset="0"/>
                        </a:rPr>
                        <a:t>50%</a:t>
                      </a:r>
                      <a:endParaRPr lang="et-EE" sz="1400" dirty="0">
                        <a:solidFill>
                          <a:schemeClr val="bg2">
                            <a:lumMod val="75000"/>
                          </a:schemeClr>
                        </a:solidFill>
                        <a:effectLst/>
                        <a:latin typeface="+mn-lt"/>
                        <a:ea typeface="Calibri" panose="020F0502020204030204" pitchFamily="34" charset="0"/>
                        <a:cs typeface="Arial" panose="020B0604020202020204" pitchFamily="34" charset="0"/>
                      </a:endParaRP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t-EE" sz="1400" dirty="0">
                          <a:solidFill>
                            <a:schemeClr val="bg2">
                              <a:lumMod val="75000"/>
                            </a:schemeClr>
                          </a:solidFill>
                          <a:effectLst/>
                          <a:latin typeface="+mn-lt"/>
                          <a:cs typeface="Arial" panose="020B0604020202020204" pitchFamily="34" charset="0"/>
                        </a:rPr>
                        <a:t>66%</a:t>
                      </a:r>
                      <a:endParaRPr lang="et-EE" sz="1400" dirty="0">
                        <a:solidFill>
                          <a:schemeClr val="bg2">
                            <a:lumMod val="75000"/>
                          </a:schemeClr>
                        </a:solidFill>
                        <a:effectLst/>
                        <a:latin typeface="+mn-lt"/>
                        <a:ea typeface="Calibri" panose="020F0502020204030204" pitchFamily="34" charset="0"/>
                        <a:cs typeface="Arial" panose="020B0604020202020204" pitchFamily="34" charset="0"/>
                      </a:endParaRP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9411"/>
                  </a:ext>
                </a:extLst>
              </a:tr>
              <a:tr h="370840">
                <a:tc vMerge="1">
                  <a:txBody>
                    <a:bodyPr/>
                    <a:lstStyle/>
                    <a:p>
                      <a:pPr algn="just">
                        <a:spcAft>
                          <a:spcPts val="0"/>
                        </a:spcAft>
                      </a:pPr>
                      <a:endParaRPr lang="et-EE" sz="1600" b="0" dirty="0">
                        <a:solidFill>
                          <a:srgbClr val="DF6613"/>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spcAft>
                          <a:spcPts val="0"/>
                        </a:spcAft>
                      </a:pPr>
                      <a:r>
                        <a:rPr lang="et-EE" sz="1400" b="0" dirty="0">
                          <a:solidFill>
                            <a:schemeClr val="bg2">
                              <a:lumMod val="75000"/>
                            </a:schemeClr>
                          </a:solidFill>
                          <a:effectLst/>
                          <a:latin typeface="+mn-lt"/>
                          <a:cs typeface="Arial" panose="020B0604020202020204" pitchFamily="34" charset="0"/>
                        </a:rPr>
                        <a:t>Väljaspool internetti</a:t>
                      </a:r>
                      <a:endParaRPr lang="et-EE" sz="1400" b="0" dirty="0">
                        <a:solidFill>
                          <a:schemeClr val="bg2">
                            <a:lumMod val="75000"/>
                          </a:schemeClr>
                        </a:solidFill>
                        <a:effectLst/>
                        <a:latin typeface="+mn-lt"/>
                        <a:ea typeface="Calibri" panose="020F0502020204030204" pitchFamily="34" charset="0"/>
                        <a:cs typeface="Arial" panose="020B0604020202020204" pitchFamily="34" charset="0"/>
                      </a:endParaRP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t-EE" sz="1400" b="0" i="0" u="none" strike="noStrike" dirty="0">
                          <a:solidFill>
                            <a:schemeClr val="bg2">
                              <a:lumMod val="75000"/>
                            </a:schemeClr>
                          </a:solidFill>
                          <a:effectLst/>
                          <a:latin typeface="+mn-lt"/>
                        </a:rPr>
                        <a:t>35%</a:t>
                      </a: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t-EE" sz="1400" b="0" i="0" u="none" strike="noStrike" dirty="0">
                          <a:solidFill>
                            <a:schemeClr val="bg2">
                              <a:lumMod val="75000"/>
                            </a:schemeClr>
                          </a:solidFill>
                          <a:effectLst/>
                          <a:latin typeface="+mn-lt"/>
                        </a:rPr>
                        <a:t>38%</a:t>
                      </a: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t-EE" sz="1400" dirty="0">
                          <a:solidFill>
                            <a:schemeClr val="bg2">
                              <a:lumMod val="75000"/>
                            </a:schemeClr>
                          </a:solidFill>
                          <a:effectLst/>
                          <a:latin typeface="+mn-lt"/>
                          <a:cs typeface="Arial" panose="020B0604020202020204" pitchFamily="34" charset="0"/>
                        </a:rPr>
                        <a:t>41%</a:t>
                      </a:r>
                      <a:endParaRPr lang="et-EE" sz="1400" dirty="0">
                        <a:solidFill>
                          <a:schemeClr val="bg2">
                            <a:lumMod val="75000"/>
                          </a:schemeClr>
                        </a:solidFill>
                        <a:effectLst/>
                        <a:latin typeface="+mn-lt"/>
                        <a:ea typeface="Calibri" panose="020F0502020204030204" pitchFamily="34" charset="0"/>
                        <a:cs typeface="Arial" panose="020B0604020202020204" pitchFamily="34" charset="0"/>
                      </a:endParaRP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t-EE" sz="1400" dirty="0">
                          <a:solidFill>
                            <a:schemeClr val="bg2">
                              <a:lumMod val="75000"/>
                            </a:schemeClr>
                          </a:solidFill>
                          <a:effectLst/>
                          <a:latin typeface="+mn-lt"/>
                          <a:cs typeface="Arial" panose="020B0604020202020204" pitchFamily="34" charset="0"/>
                        </a:rPr>
                        <a:t>58%</a:t>
                      </a:r>
                      <a:endParaRPr lang="et-EE" sz="1400" dirty="0">
                        <a:solidFill>
                          <a:schemeClr val="bg2">
                            <a:lumMod val="75000"/>
                          </a:schemeClr>
                        </a:solidFill>
                        <a:effectLst/>
                        <a:latin typeface="+mn-lt"/>
                        <a:ea typeface="Calibri" panose="020F0502020204030204" pitchFamily="34" charset="0"/>
                        <a:cs typeface="Arial" panose="020B0604020202020204" pitchFamily="34" charset="0"/>
                      </a:endParaRP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3187702"/>
                  </a:ext>
                </a:extLst>
              </a:tr>
              <a:tr h="370840">
                <a:tc vMerge="1">
                  <a:txBody>
                    <a:bodyPr/>
                    <a:lstStyle/>
                    <a:p>
                      <a:pPr algn="just">
                        <a:spcAft>
                          <a:spcPts val="0"/>
                        </a:spcAft>
                      </a:pPr>
                      <a:endParaRPr lang="et-EE" sz="1600" b="0" dirty="0">
                        <a:solidFill>
                          <a:srgbClr val="DF6613"/>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spcAft>
                          <a:spcPts val="0"/>
                        </a:spcAft>
                      </a:pPr>
                      <a:r>
                        <a:rPr lang="et-EE" sz="1400" b="0" dirty="0">
                          <a:solidFill>
                            <a:schemeClr val="bg2">
                              <a:lumMod val="75000"/>
                            </a:schemeClr>
                          </a:solidFill>
                          <a:effectLst/>
                          <a:latin typeface="+mn-lt"/>
                          <a:cs typeface="Arial" panose="020B0604020202020204" pitchFamily="34" charset="0"/>
                        </a:rPr>
                        <a:t>Internetis </a:t>
                      </a:r>
                      <a:endParaRPr lang="et-EE" sz="1400" b="0" dirty="0">
                        <a:solidFill>
                          <a:schemeClr val="bg2">
                            <a:lumMod val="75000"/>
                          </a:schemeClr>
                        </a:solidFill>
                        <a:effectLst/>
                        <a:latin typeface="+mn-lt"/>
                        <a:ea typeface="Calibri" panose="020F0502020204030204" pitchFamily="34" charset="0"/>
                        <a:cs typeface="Arial" panose="020B0604020202020204" pitchFamily="34" charset="0"/>
                      </a:endParaRP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t-EE" sz="1400" b="0" i="0" u="none" strike="noStrike" dirty="0">
                          <a:solidFill>
                            <a:schemeClr val="bg2">
                              <a:lumMod val="75000"/>
                            </a:schemeClr>
                          </a:solidFill>
                          <a:effectLst/>
                          <a:latin typeface="+mn-lt"/>
                        </a:rPr>
                        <a:t>31%</a:t>
                      </a: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t-EE" sz="1400" b="0" i="0" u="none" strike="noStrike" dirty="0">
                          <a:solidFill>
                            <a:schemeClr val="bg2">
                              <a:lumMod val="75000"/>
                            </a:schemeClr>
                          </a:solidFill>
                          <a:effectLst/>
                          <a:latin typeface="+mn-lt"/>
                        </a:rPr>
                        <a:t>31%</a:t>
                      </a: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t-EE" sz="1400" dirty="0">
                          <a:solidFill>
                            <a:schemeClr val="bg2">
                              <a:lumMod val="75000"/>
                            </a:schemeClr>
                          </a:solidFill>
                          <a:effectLst/>
                          <a:latin typeface="+mn-lt"/>
                          <a:cs typeface="Arial" panose="020B0604020202020204" pitchFamily="34" charset="0"/>
                        </a:rPr>
                        <a:t>31%</a:t>
                      </a:r>
                      <a:endParaRPr lang="et-EE" sz="1400" dirty="0">
                        <a:solidFill>
                          <a:schemeClr val="bg2">
                            <a:lumMod val="75000"/>
                          </a:schemeClr>
                        </a:solidFill>
                        <a:effectLst/>
                        <a:latin typeface="+mn-lt"/>
                        <a:ea typeface="Calibri" panose="020F0502020204030204" pitchFamily="34" charset="0"/>
                        <a:cs typeface="Arial" panose="020B0604020202020204" pitchFamily="34" charset="0"/>
                      </a:endParaRP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t-EE" sz="1400" dirty="0">
                          <a:solidFill>
                            <a:schemeClr val="bg2">
                              <a:lumMod val="75000"/>
                            </a:schemeClr>
                          </a:solidFill>
                          <a:effectLst/>
                          <a:latin typeface="+mn-lt"/>
                          <a:cs typeface="Arial" panose="020B0604020202020204" pitchFamily="34" charset="0"/>
                        </a:rPr>
                        <a:t>40%</a:t>
                      </a:r>
                      <a:endParaRPr lang="et-EE" sz="1400" dirty="0">
                        <a:solidFill>
                          <a:schemeClr val="bg2">
                            <a:lumMod val="75000"/>
                          </a:schemeClr>
                        </a:solidFill>
                        <a:effectLst/>
                        <a:latin typeface="+mn-lt"/>
                        <a:ea typeface="Calibri" panose="020F0502020204030204" pitchFamily="34" charset="0"/>
                        <a:cs typeface="Arial" panose="020B0604020202020204" pitchFamily="34" charset="0"/>
                      </a:endParaRP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3561025"/>
                  </a:ext>
                </a:extLst>
              </a:tr>
            </a:tbl>
          </a:graphicData>
        </a:graphic>
      </p:graphicFrame>
      <p:sp>
        <p:nvSpPr>
          <p:cNvPr id="4" name="Slide Number Placeholder 3">
            <a:extLst>
              <a:ext uri="{FF2B5EF4-FFF2-40B4-BE49-F238E27FC236}">
                <a16:creationId xmlns:a16="http://schemas.microsoft.com/office/drawing/2014/main" id="{D8C82393-79BB-4CF8-8B66-7ACFD2BD6A3B}"/>
              </a:ext>
            </a:extLst>
          </p:cNvPr>
          <p:cNvSpPr>
            <a:spLocks noGrp="1"/>
          </p:cNvSpPr>
          <p:nvPr>
            <p:ph type="sldNum" sz="quarter" idx="10"/>
          </p:nvPr>
        </p:nvSpPr>
        <p:spPr/>
        <p:txBody>
          <a:bodyPr/>
          <a:lstStyle/>
          <a:p>
            <a:fld id="{4034BEE3-566C-4068-A777-C3A4762E861B}" type="slidenum">
              <a:rPr lang="en-GB" smtClean="0"/>
              <a:pPr/>
              <a:t>14</a:t>
            </a:fld>
            <a:endParaRPr lang="en-GB" dirty="0"/>
          </a:p>
        </p:txBody>
      </p:sp>
    </p:spTree>
    <p:extLst>
      <p:ext uri="{BB962C8B-B14F-4D97-AF65-F5344CB8AC3E}">
        <p14:creationId xmlns:p14="http://schemas.microsoft.com/office/powerpoint/2010/main" val="74205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B4D7-153A-4CC2-AB0F-FCAED9532E8B}"/>
              </a:ext>
            </a:extLst>
          </p:cNvPr>
          <p:cNvSpPr>
            <a:spLocks noGrp="1"/>
          </p:cNvSpPr>
          <p:nvPr>
            <p:ph type="title"/>
          </p:nvPr>
        </p:nvSpPr>
        <p:spPr/>
        <p:txBody>
          <a:bodyPr/>
          <a:lstStyle/>
          <a:p>
            <a:r>
              <a:rPr lang="et-EE" dirty="0"/>
              <a:t>1.2 Erinevate hasartmängude mängimise ulatus trendina</a:t>
            </a:r>
            <a:br>
              <a:rPr lang="et-EE" dirty="0"/>
            </a:br>
            <a:r>
              <a:rPr lang="et-EE" sz="1400" b="0" dirty="0"/>
              <a:t>% kõigist vastanutest, n=2925</a:t>
            </a:r>
          </a:p>
        </p:txBody>
      </p:sp>
      <p:graphicFrame>
        <p:nvGraphicFramePr>
          <p:cNvPr id="4" name="Table 4">
            <a:extLst>
              <a:ext uri="{FF2B5EF4-FFF2-40B4-BE49-F238E27FC236}">
                <a16:creationId xmlns:a16="http://schemas.microsoft.com/office/drawing/2014/main" id="{15231654-7594-48F2-BF81-8ED4C20E93AC}"/>
              </a:ext>
            </a:extLst>
          </p:cNvPr>
          <p:cNvGraphicFramePr>
            <a:graphicFrameLocks noGrp="1"/>
          </p:cNvGraphicFramePr>
          <p:nvPr>
            <p:extLst>
              <p:ext uri="{D42A27DB-BD31-4B8C-83A1-F6EECF244321}">
                <p14:modId xmlns:p14="http://schemas.microsoft.com/office/powerpoint/2010/main" val="3426099679"/>
              </p:ext>
            </p:extLst>
          </p:nvPr>
        </p:nvGraphicFramePr>
        <p:xfrm>
          <a:off x="383177" y="1489169"/>
          <a:ext cx="11303727" cy="4089884"/>
        </p:xfrm>
        <a:graphic>
          <a:graphicData uri="http://schemas.openxmlformats.org/drawingml/2006/table">
            <a:tbl>
              <a:tblPr firstRow="1" bandRow="1">
                <a:tableStyleId>{5C22544A-7EE6-4342-B048-85BDC9FD1C3A}</a:tableStyleId>
              </a:tblPr>
              <a:tblGrid>
                <a:gridCol w="3640183">
                  <a:extLst>
                    <a:ext uri="{9D8B030D-6E8A-4147-A177-3AD203B41FA5}">
                      <a16:colId xmlns:a16="http://schemas.microsoft.com/office/drawing/2014/main" val="4174201780"/>
                    </a:ext>
                  </a:extLst>
                </a:gridCol>
                <a:gridCol w="1915886">
                  <a:extLst>
                    <a:ext uri="{9D8B030D-6E8A-4147-A177-3AD203B41FA5}">
                      <a16:colId xmlns:a16="http://schemas.microsoft.com/office/drawing/2014/main" val="3728781442"/>
                    </a:ext>
                  </a:extLst>
                </a:gridCol>
                <a:gridCol w="1915886">
                  <a:extLst>
                    <a:ext uri="{9D8B030D-6E8A-4147-A177-3AD203B41FA5}">
                      <a16:colId xmlns:a16="http://schemas.microsoft.com/office/drawing/2014/main" val="958983575"/>
                    </a:ext>
                  </a:extLst>
                </a:gridCol>
                <a:gridCol w="1915886">
                  <a:extLst>
                    <a:ext uri="{9D8B030D-6E8A-4147-A177-3AD203B41FA5}">
                      <a16:colId xmlns:a16="http://schemas.microsoft.com/office/drawing/2014/main" val="3045116635"/>
                    </a:ext>
                  </a:extLst>
                </a:gridCol>
                <a:gridCol w="1915886">
                  <a:extLst>
                    <a:ext uri="{9D8B030D-6E8A-4147-A177-3AD203B41FA5}">
                      <a16:colId xmlns:a16="http://schemas.microsoft.com/office/drawing/2014/main" val="3816177511"/>
                    </a:ext>
                  </a:extLst>
                </a:gridCol>
              </a:tblGrid>
              <a:tr h="432284">
                <a:tc>
                  <a:txBody>
                    <a:bodyPr/>
                    <a:lstStyle/>
                    <a:p>
                      <a:endParaRPr lang="et-EE" sz="1000" dirty="0">
                        <a:solidFill>
                          <a:schemeClr val="tx1"/>
                        </a:solidFill>
                        <a:latin typeface="+mn-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a:solidFill>
                            <a:schemeClr val="tx1"/>
                          </a:solidFill>
                          <a:latin typeface="+mn-lt"/>
                        </a:rPr>
                        <a:t>202</a:t>
                      </a:r>
                      <a:r>
                        <a:rPr lang="et-EE" sz="1000" dirty="0">
                          <a:solidFill>
                            <a:schemeClr val="tx1"/>
                          </a:solidFill>
                          <a:latin typeface="+mn-lt"/>
                        </a:rPr>
                        <a:t>3</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a:solidFill>
                            <a:schemeClr val="tx1"/>
                          </a:solidFill>
                          <a:latin typeface="+mn-lt"/>
                        </a:rPr>
                        <a:t>2021</a:t>
                      </a:r>
                      <a:endParaRPr lang="et-EE" sz="1000" dirty="0">
                        <a:solidFill>
                          <a:schemeClr val="tx1"/>
                        </a:solidFill>
                        <a:latin typeface="+mn-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a:solidFill>
                            <a:schemeClr val="tx1"/>
                          </a:solidFill>
                          <a:latin typeface="+mn-lt"/>
                        </a:rPr>
                        <a:t>2019</a:t>
                      </a:r>
                      <a:endParaRPr lang="et-EE" sz="1000" dirty="0">
                        <a:solidFill>
                          <a:schemeClr val="tx1"/>
                        </a:solidFill>
                        <a:latin typeface="+mn-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a:solidFill>
                            <a:schemeClr val="tx1"/>
                          </a:solidFill>
                          <a:latin typeface="+mn-lt"/>
                        </a:rPr>
                        <a:t>2017</a:t>
                      </a:r>
                      <a:endParaRPr lang="et-EE" sz="1000" dirty="0">
                        <a:solidFill>
                          <a:schemeClr val="tx1"/>
                        </a:solidFill>
                        <a:latin typeface="+mn-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1012229"/>
                  </a:ext>
                </a:extLst>
              </a:tr>
              <a:tr h="243840">
                <a:tc>
                  <a:txBody>
                    <a:bodyPr/>
                    <a:lstStyle/>
                    <a:p>
                      <a:pPr algn="r" fontAlgn="ctr"/>
                      <a:r>
                        <a:rPr lang="et-EE" sz="1000" b="0" i="0" u="none" strike="noStrike" dirty="0">
                          <a:solidFill>
                            <a:schemeClr val="tx1"/>
                          </a:solidFill>
                          <a:effectLst/>
                          <a:latin typeface="+mn-lt"/>
                        </a:rPr>
                        <a:t>kokku hasartmängud internetis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32745557"/>
                  </a:ext>
                </a:extLst>
              </a:tr>
              <a:tr h="243840">
                <a:tc>
                  <a:txBody>
                    <a:bodyPr/>
                    <a:lstStyle/>
                    <a:p>
                      <a:pPr algn="r" fontAlgn="ctr"/>
                      <a:r>
                        <a:rPr lang="et-EE" sz="1000" b="0" i="0" u="none" strike="noStrike" dirty="0">
                          <a:solidFill>
                            <a:schemeClr val="tx1"/>
                          </a:solidFill>
                          <a:effectLst/>
                          <a:latin typeface="+mn-lt"/>
                        </a:rPr>
                        <a:t>mänginud arvloteriid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9281905"/>
                  </a:ext>
                </a:extLst>
              </a:tr>
              <a:tr h="243840">
                <a:tc>
                  <a:txBody>
                    <a:bodyPr/>
                    <a:lstStyle/>
                    <a:p>
                      <a:pPr algn="r" fontAlgn="ctr"/>
                      <a:r>
                        <a:rPr lang="et-EE" sz="1000" b="0" i="0" u="none" strike="noStrike">
                          <a:solidFill>
                            <a:schemeClr val="tx1"/>
                          </a:solidFill>
                          <a:effectLst/>
                          <a:latin typeface="+mn-lt"/>
                        </a:rPr>
                        <a:t>mänginud kasiinomänge (va pokker)</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449947"/>
                  </a:ext>
                </a:extLst>
              </a:tr>
              <a:tr h="243840">
                <a:tc>
                  <a:txBody>
                    <a:bodyPr/>
                    <a:lstStyle/>
                    <a:p>
                      <a:pPr algn="r" fontAlgn="ctr"/>
                      <a:r>
                        <a:rPr lang="et-EE" sz="1000" b="0" i="0" u="none" strike="noStrike">
                          <a:solidFill>
                            <a:schemeClr val="tx1"/>
                          </a:solidFill>
                          <a:effectLst/>
                          <a:latin typeface="+mn-lt"/>
                        </a:rPr>
                        <a:t>osalenud kihlvedudes või spordiennustustes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5732865"/>
                  </a:ext>
                </a:extLst>
              </a:tr>
              <a:tr h="243840">
                <a:tc>
                  <a:txBody>
                    <a:bodyPr/>
                    <a:lstStyle/>
                    <a:p>
                      <a:pPr algn="r" fontAlgn="ctr"/>
                      <a:r>
                        <a:rPr lang="et-EE" sz="1000" b="0" i="0" u="none" strike="noStrike" dirty="0">
                          <a:solidFill>
                            <a:schemeClr val="tx1"/>
                          </a:solidFill>
                          <a:effectLst/>
                          <a:latin typeface="+mn-lt"/>
                        </a:rPr>
                        <a:t>mänginud pokkerit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907052"/>
                  </a:ext>
                </a:extLst>
              </a:tr>
              <a:tr h="243840">
                <a:tc>
                  <a:txBody>
                    <a:bodyPr/>
                    <a:lstStyle/>
                    <a:p>
                      <a:pPr algn="r" fontAlgn="ctr"/>
                      <a:r>
                        <a:rPr lang="et-EE" sz="1000" b="0" i="0" u="none" strike="noStrike" dirty="0">
                          <a:solidFill>
                            <a:schemeClr val="tx1"/>
                          </a:solidFill>
                          <a:effectLst/>
                          <a:latin typeface="+mn-lt"/>
                        </a:rPr>
                        <a:t>mänginud muid mänge raha peale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942213"/>
                  </a:ext>
                </a:extLst>
              </a:tr>
              <a:tr h="243840">
                <a:tc>
                  <a:txBody>
                    <a:bodyPr/>
                    <a:lstStyle/>
                    <a:p>
                      <a:pPr algn="r" fontAlgn="ctr"/>
                      <a:endParaRPr lang="et-EE" sz="1000" b="0" i="0" u="none" strike="noStrike">
                        <a:solidFill>
                          <a:schemeClr val="tx1"/>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1535082"/>
                  </a:ext>
                </a:extLst>
              </a:tr>
              <a:tr h="243840">
                <a:tc>
                  <a:txBody>
                    <a:bodyPr/>
                    <a:lstStyle/>
                    <a:p>
                      <a:pPr algn="r" fontAlgn="ctr"/>
                      <a:r>
                        <a:rPr lang="et-EE" sz="1000" b="0" i="0" u="none" strike="noStrike" dirty="0">
                          <a:solidFill>
                            <a:schemeClr val="tx1"/>
                          </a:solidFill>
                          <a:effectLst/>
                          <a:latin typeface="+mn-lt"/>
                        </a:rPr>
                        <a:t>kokku hasartmängud väljaspool internetti</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2642774916"/>
                  </a:ext>
                </a:extLst>
              </a:tr>
              <a:tr h="243840">
                <a:tc>
                  <a:txBody>
                    <a:bodyPr/>
                    <a:lstStyle/>
                    <a:p>
                      <a:pPr algn="r" fontAlgn="ctr"/>
                      <a:r>
                        <a:rPr lang="et-EE" sz="1000" b="0" i="0" u="none" strike="noStrike">
                          <a:solidFill>
                            <a:schemeClr val="tx1"/>
                          </a:solidFill>
                          <a:effectLst/>
                          <a:latin typeface="+mn-lt"/>
                        </a:rPr>
                        <a:t>arv- või kiirloteriid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1359185"/>
                  </a:ext>
                </a:extLst>
              </a:tr>
              <a:tr h="243840">
                <a:tc>
                  <a:txBody>
                    <a:bodyPr/>
                    <a:lstStyle/>
                    <a:p>
                      <a:pPr algn="r" fontAlgn="ctr"/>
                      <a:r>
                        <a:rPr lang="et-EE" sz="1000" b="0" i="0" u="none" strike="noStrike" dirty="0">
                          <a:solidFill>
                            <a:schemeClr val="tx1"/>
                          </a:solidFill>
                          <a:effectLst/>
                          <a:latin typeface="+mn-lt"/>
                        </a:rPr>
                        <a:t>mänguautomaatidel väljaspool kasiinot (nt laevadel)</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3765808"/>
                  </a:ext>
                </a:extLst>
              </a:tr>
              <a:tr h="243840">
                <a:tc>
                  <a:txBody>
                    <a:bodyPr/>
                    <a:lstStyle/>
                    <a:p>
                      <a:pPr algn="r" fontAlgn="ctr"/>
                      <a:r>
                        <a:rPr lang="et-EE" sz="1000" b="0" i="0" u="none" strike="noStrike" dirty="0">
                          <a:solidFill>
                            <a:schemeClr val="tx1"/>
                          </a:solidFill>
                          <a:effectLst/>
                          <a:latin typeface="+mn-lt"/>
                        </a:rPr>
                        <a:t>kasiinos mänguautomaatidel</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9029324"/>
                  </a:ext>
                </a:extLst>
              </a:tr>
              <a:tr h="243840">
                <a:tc>
                  <a:txBody>
                    <a:bodyPr/>
                    <a:lstStyle/>
                    <a:p>
                      <a:pPr algn="r" fontAlgn="ctr"/>
                      <a:r>
                        <a:rPr lang="et-EE" sz="1000" b="0" i="0" u="none" strike="noStrike">
                          <a:solidFill>
                            <a:schemeClr val="tx1"/>
                          </a:solidFill>
                          <a:effectLst/>
                          <a:latin typeface="+mn-lt"/>
                        </a:rPr>
                        <a:t>muid mänge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1246760"/>
                  </a:ext>
                </a:extLst>
              </a:tr>
              <a:tr h="243840">
                <a:tc>
                  <a:txBody>
                    <a:bodyPr/>
                    <a:lstStyle/>
                    <a:p>
                      <a:pPr algn="r" fontAlgn="ctr"/>
                      <a:r>
                        <a:rPr lang="et-EE" sz="1000" b="0" i="0" u="none" strike="noStrike" dirty="0">
                          <a:solidFill>
                            <a:schemeClr val="tx1"/>
                          </a:solidFill>
                          <a:effectLst/>
                          <a:latin typeface="+mn-lt"/>
                        </a:rPr>
                        <a:t>kasiinos mängulaudadel (va pokker)</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2665871"/>
                  </a:ext>
                </a:extLst>
              </a:tr>
              <a:tr h="243840">
                <a:tc>
                  <a:txBody>
                    <a:bodyPr/>
                    <a:lstStyle/>
                    <a:p>
                      <a:pPr algn="r" fontAlgn="ctr"/>
                      <a:r>
                        <a:rPr lang="fr-FR" sz="1000" b="0" i="0" u="none" strike="noStrike" dirty="0" err="1">
                          <a:solidFill>
                            <a:schemeClr val="tx1"/>
                          </a:solidFill>
                          <a:effectLst/>
                          <a:latin typeface="+mn-lt"/>
                        </a:rPr>
                        <a:t>osalenud</a:t>
                      </a:r>
                      <a:r>
                        <a:rPr lang="fr-FR" sz="1000" b="0" i="0" u="none" strike="noStrike" dirty="0">
                          <a:solidFill>
                            <a:schemeClr val="tx1"/>
                          </a:solidFill>
                          <a:effectLst/>
                          <a:latin typeface="+mn-lt"/>
                        </a:rPr>
                        <a:t> </a:t>
                      </a:r>
                      <a:r>
                        <a:rPr lang="fr-FR" sz="1000" b="0" i="0" u="none" strike="noStrike" dirty="0" err="1">
                          <a:solidFill>
                            <a:schemeClr val="tx1"/>
                          </a:solidFill>
                          <a:effectLst/>
                          <a:latin typeface="+mn-lt"/>
                        </a:rPr>
                        <a:t>kihlvedudes</a:t>
                      </a:r>
                      <a:r>
                        <a:rPr lang="fr-FR" sz="1000" b="0" i="0" u="none" strike="noStrike" dirty="0">
                          <a:solidFill>
                            <a:schemeClr val="tx1"/>
                          </a:solidFill>
                          <a:effectLst/>
                          <a:latin typeface="+mn-lt"/>
                        </a:rPr>
                        <a:t> </a:t>
                      </a:r>
                      <a:r>
                        <a:rPr lang="fr-FR" sz="1000" b="0" i="0" u="none" strike="noStrike" dirty="0" err="1">
                          <a:solidFill>
                            <a:schemeClr val="tx1"/>
                          </a:solidFill>
                          <a:effectLst/>
                          <a:latin typeface="+mn-lt"/>
                        </a:rPr>
                        <a:t>või</a:t>
                      </a:r>
                      <a:r>
                        <a:rPr lang="fr-FR" sz="1000" b="0" i="0" u="none" strike="noStrike" dirty="0">
                          <a:solidFill>
                            <a:schemeClr val="tx1"/>
                          </a:solidFill>
                          <a:effectLst/>
                          <a:latin typeface="+mn-lt"/>
                        </a:rPr>
                        <a:t> </a:t>
                      </a:r>
                      <a:r>
                        <a:rPr lang="fr-FR" sz="1000" b="0" i="0" u="none" strike="noStrike" dirty="0" err="1">
                          <a:solidFill>
                            <a:schemeClr val="tx1"/>
                          </a:solidFill>
                          <a:effectLst/>
                          <a:latin typeface="+mn-lt"/>
                        </a:rPr>
                        <a:t>spordiennustuses</a:t>
                      </a:r>
                      <a:r>
                        <a:rPr lang="fr-FR" sz="1000" b="0" i="0" u="none" strike="noStrike" dirty="0">
                          <a:solidFill>
                            <a:schemeClr val="tx1"/>
                          </a:solidFill>
                          <a:effectLst/>
                          <a:latin typeface="+mn-lt"/>
                        </a:rPr>
                        <a:t> (nt </a:t>
                      </a:r>
                      <a:r>
                        <a:rPr lang="fr-FR" sz="1000" b="0" i="0" u="none" strike="noStrike" dirty="0" err="1">
                          <a:solidFill>
                            <a:schemeClr val="tx1"/>
                          </a:solidFill>
                          <a:effectLst/>
                          <a:latin typeface="+mn-lt"/>
                        </a:rPr>
                        <a:t>nn</a:t>
                      </a:r>
                      <a:r>
                        <a:rPr lang="fr-FR" sz="1000" b="0" i="0" u="none" strike="noStrike" dirty="0">
                          <a:solidFill>
                            <a:schemeClr val="tx1"/>
                          </a:solidFill>
                          <a:effectLst/>
                          <a:latin typeface="+mn-lt"/>
                        </a:rPr>
                        <a:t> </a:t>
                      </a:r>
                      <a:r>
                        <a:rPr lang="fr-FR" sz="1000" b="0" i="0" u="none" strike="noStrike" dirty="0" err="1">
                          <a:solidFill>
                            <a:schemeClr val="tx1"/>
                          </a:solidFill>
                          <a:effectLst/>
                          <a:latin typeface="+mn-lt"/>
                        </a:rPr>
                        <a:t>spordibaaris</a:t>
                      </a:r>
                      <a:r>
                        <a:rPr lang="fr-FR" sz="1000" b="0" i="0" u="none" strike="noStrike" dirty="0">
                          <a:solidFill>
                            <a:schemeClr val="tx1"/>
                          </a:solidFill>
                          <a:effectLst/>
                          <a:latin typeface="+mn-lt"/>
                        </a:rPr>
                        <a: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9185353"/>
                  </a:ext>
                </a:extLst>
              </a:tr>
              <a:tr h="243840">
                <a:tc>
                  <a:txBody>
                    <a:bodyPr/>
                    <a:lstStyle/>
                    <a:p>
                      <a:pPr algn="r" fontAlgn="ctr"/>
                      <a:r>
                        <a:rPr lang="fr-FR" sz="1000" b="0" i="0" u="none" strike="noStrike" dirty="0" err="1">
                          <a:solidFill>
                            <a:schemeClr val="tx1"/>
                          </a:solidFill>
                          <a:effectLst/>
                          <a:latin typeface="+mn-lt"/>
                        </a:rPr>
                        <a:t>kasiinos</a:t>
                      </a:r>
                      <a:r>
                        <a:rPr lang="fr-FR" sz="1000" b="0" i="0" u="none" strike="noStrike" dirty="0">
                          <a:solidFill>
                            <a:schemeClr val="tx1"/>
                          </a:solidFill>
                          <a:effectLst/>
                          <a:latin typeface="+mn-lt"/>
                        </a:rPr>
                        <a:t> </a:t>
                      </a:r>
                      <a:r>
                        <a:rPr lang="fr-FR" sz="1000" b="0" i="0" u="none" strike="noStrike" dirty="0" err="1">
                          <a:solidFill>
                            <a:schemeClr val="tx1"/>
                          </a:solidFill>
                          <a:effectLst/>
                          <a:latin typeface="+mn-lt"/>
                        </a:rPr>
                        <a:t>pokkerit</a:t>
                      </a:r>
                      <a:r>
                        <a:rPr lang="fr-FR" sz="1000" b="0" i="0" u="none" strike="noStrike" dirty="0">
                          <a:solidFill>
                            <a:schemeClr val="tx1"/>
                          </a:solidFill>
                          <a:effectLst/>
                          <a:latin typeface="+mn-lt"/>
                        </a:rPr>
                        <a:t> (</a:t>
                      </a:r>
                      <a:r>
                        <a:rPr lang="fr-FR" sz="1000" b="0" i="0" u="none" strike="noStrike" dirty="0" err="1">
                          <a:solidFill>
                            <a:schemeClr val="tx1"/>
                          </a:solidFill>
                          <a:effectLst/>
                          <a:latin typeface="+mn-lt"/>
                        </a:rPr>
                        <a:t>tournament</a:t>
                      </a:r>
                      <a:r>
                        <a:rPr lang="fr-FR" sz="1000" b="0" i="0" u="none" strike="noStrike" dirty="0">
                          <a:solidFill>
                            <a:schemeClr val="tx1"/>
                          </a:solidFill>
                          <a:effectLst/>
                          <a:latin typeface="+mn-lt"/>
                        </a:rPr>
                        <a:t> </a:t>
                      </a:r>
                      <a:r>
                        <a:rPr lang="fr-FR" sz="1000" b="0" i="0" u="none" strike="noStrike" dirty="0" err="1">
                          <a:solidFill>
                            <a:schemeClr val="tx1"/>
                          </a:solidFill>
                          <a:effectLst/>
                          <a:latin typeface="+mn-lt"/>
                        </a:rPr>
                        <a:t>või</a:t>
                      </a:r>
                      <a:r>
                        <a:rPr lang="fr-FR" sz="1000" b="0" i="0" u="none" strike="noStrike" dirty="0">
                          <a:solidFill>
                            <a:schemeClr val="tx1"/>
                          </a:solidFill>
                          <a:effectLst/>
                          <a:latin typeface="+mn-lt"/>
                        </a:rPr>
                        <a:t> cash </a:t>
                      </a:r>
                      <a:r>
                        <a:rPr lang="fr-FR" sz="1000" b="0" i="0" u="none" strike="noStrike" dirty="0" err="1">
                          <a:solidFill>
                            <a:schemeClr val="tx1"/>
                          </a:solidFill>
                          <a:effectLst/>
                          <a:latin typeface="+mn-lt"/>
                        </a:rPr>
                        <a:t>game</a:t>
                      </a:r>
                      <a:r>
                        <a:rPr lang="fr-FR" sz="1000" b="0" i="0" u="none" strike="noStrike" dirty="0">
                          <a:solidFill>
                            <a:schemeClr val="tx1"/>
                          </a:solidFill>
                          <a:effectLst/>
                          <a:latin typeface="+mn-lt"/>
                        </a:rPr>
                        <a: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2362891"/>
                  </a:ext>
                </a:extLst>
              </a:tr>
            </a:tbl>
          </a:graphicData>
        </a:graphic>
      </p:graphicFrame>
      <p:graphicFrame>
        <p:nvGraphicFramePr>
          <p:cNvPr id="5" name="Chart 4">
            <a:extLst>
              <a:ext uri="{FF2B5EF4-FFF2-40B4-BE49-F238E27FC236}">
                <a16:creationId xmlns:a16="http://schemas.microsoft.com/office/drawing/2014/main" id="{7C9B4F67-2B16-4033-92EF-376DAFEABD56}"/>
              </a:ext>
            </a:extLst>
          </p:cNvPr>
          <p:cNvGraphicFramePr/>
          <p:nvPr>
            <p:extLst>
              <p:ext uri="{D42A27DB-BD31-4B8C-83A1-F6EECF244321}">
                <p14:modId xmlns:p14="http://schemas.microsoft.com/office/powerpoint/2010/main" val="3106721471"/>
              </p:ext>
            </p:extLst>
          </p:nvPr>
        </p:nvGraphicFramePr>
        <p:xfrm>
          <a:off x="5850606" y="1644865"/>
          <a:ext cx="2166907" cy="42563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26054E03-F36D-41D2-9909-43F16EFBCD9E}"/>
              </a:ext>
            </a:extLst>
          </p:cNvPr>
          <p:cNvGraphicFramePr/>
          <p:nvPr>
            <p:extLst>
              <p:ext uri="{D42A27DB-BD31-4B8C-83A1-F6EECF244321}">
                <p14:modId xmlns:p14="http://schemas.microsoft.com/office/powerpoint/2010/main" val="804971167"/>
              </p:ext>
            </p:extLst>
          </p:nvPr>
        </p:nvGraphicFramePr>
        <p:xfrm>
          <a:off x="7791166" y="1644865"/>
          <a:ext cx="2166907" cy="42563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F1A26D5F-DD31-4B8D-BA0C-34254647CDD8}"/>
              </a:ext>
            </a:extLst>
          </p:cNvPr>
          <p:cNvGraphicFramePr/>
          <p:nvPr>
            <p:extLst>
              <p:ext uri="{D42A27DB-BD31-4B8C-83A1-F6EECF244321}">
                <p14:modId xmlns:p14="http://schemas.microsoft.com/office/powerpoint/2010/main" val="2556677371"/>
              </p:ext>
            </p:extLst>
          </p:nvPr>
        </p:nvGraphicFramePr>
        <p:xfrm>
          <a:off x="9731726" y="1644865"/>
          <a:ext cx="2166907" cy="42563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DD373B7E-4FBD-4740-96DB-566B9FF8F2E9}"/>
              </a:ext>
            </a:extLst>
          </p:cNvPr>
          <p:cNvGraphicFramePr/>
          <p:nvPr>
            <p:extLst>
              <p:ext uri="{D42A27DB-BD31-4B8C-83A1-F6EECF244321}">
                <p14:modId xmlns:p14="http://schemas.microsoft.com/office/powerpoint/2010/main" val="354091698"/>
              </p:ext>
            </p:extLst>
          </p:nvPr>
        </p:nvGraphicFramePr>
        <p:xfrm>
          <a:off x="3895428" y="1662283"/>
          <a:ext cx="2166907" cy="4256315"/>
        </p:xfrm>
        <a:graphic>
          <a:graphicData uri="http://schemas.openxmlformats.org/drawingml/2006/chart">
            <c:chart xmlns:c="http://schemas.openxmlformats.org/drawingml/2006/chart" xmlns:r="http://schemas.openxmlformats.org/officeDocument/2006/relationships" r:id="rId5"/>
          </a:graphicData>
        </a:graphic>
      </p:graphicFrame>
      <p:sp>
        <p:nvSpPr>
          <p:cNvPr id="6" name="Slide Number Placeholder 5">
            <a:extLst>
              <a:ext uri="{FF2B5EF4-FFF2-40B4-BE49-F238E27FC236}">
                <a16:creationId xmlns:a16="http://schemas.microsoft.com/office/drawing/2014/main" id="{7003CA4E-84DC-4008-A06A-AA054E3AFF64}"/>
              </a:ext>
            </a:extLst>
          </p:cNvPr>
          <p:cNvSpPr>
            <a:spLocks noGrp="1"/>
          </p:cNvSpPr>
          <p:nvPr>
            <p:ph type="sldNum" sz="quarter" idx="10"/>
          </p:nvPr>
        </p:nvSpPr>
        <p:spPr/>
        <p:txBody>
          <a:bodyPr/>
          <a:lstStyle/>
          <a:p>
            <a:fld id="{4034BEE3-566C-4068-A777-C3A4762E861B}" type="slidenum">
              <a:rPr lang="en-GB" smtClean="0"/>
              <a:pPr/>
              <a:t>15</a:t>
            </a:fld>
            <a:endParaRPr lang="en-GB" dirty="0"/>
          </a:p>
        </p:txBody>
      </p:sp>
    </p:spTree>
    <p:extLst>
      <p:ext uri="{BB962C8B-B14F-4D97-AF65-F5344CB8AC3E}">
        <p14:creationId xmlns:p14="http://schemas.microsoft.com/office/powerpoint/2010/main" val="415534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4">
            <a:extLst>
              <a:ext uri="{FF2B5EF4-FFF2-40B4-BE49-F238E27FC236}">
                <a16:creationId xmlns:a16="http://schemas.microsoft.com/office/drawing/2014/main" id="{C73FF41F-89D0-91E5-1C1D-0A633BB8BC04}"/>
              </a:ext>
            </a:extLst>
          </p:cNvPr>
          <p:cNvGraphicFramePr>
            <a:graphicFrameLocks noGrp="1"/>
          </p:cNvGraphicFramePr>
          <p:nvPr>
            <p:extLst>
              <p:ext uri="{D42A27DB-BD31-4B8C-83A1-F6EECF244321}">
                <p14:modId xmlns:p14="http://schemas.microsoft.com/office/powerpoint/2010/main" val="3830755604"/>
              </p:ext>
            </p:extLst>
          </p:nvPr>
        </p:nvGraphicFramePr>
        <p:xfrm>
          <a:off x="926673" y="2765811"/>
          <a:ext cx="3667124" cy="2336998"/>
        </p:xfrm>
        <a:graphic>
          <a:graphicData uri="http://schemas.openxmlformats.org/drawingml/2006/table">
            <a:tbl>
              <a:tblPr firstRow="1" bandRow="1">
                <a:tableStyleId>{5C22544A-7EE6-4342-B048-85BDC9FD1C3A}</a:tableStyleId>
              </a:tblPr>
              <a:tblGrid>
                <a:gridCol w="1820086">
                  <a:extLst>
                    <a:ext uri="{9D8B030D-6E8A-4147-A177-3AD203B41FA5}">
                      <a16:colId xmlns:a16="http://schemas.microsoft.com/office/drawing/2014/main" val="4174201780"/>
                    </a:ext>
                  </a:extLst>
                </a:gridCol>
                <a:gridCol w="1847038">
                  <a:extLst>
                    <a:ext uri="{9D8B030D-6E8A-4147-A177-3AD203B41FA5}">
                      <a16:colId xmlns:a16="http://schemas.microsoft.com/office/drawing/2014/main" val="3728781442"/>
                    </a:ext>
                  </a:extLst>
                </a:gridCol>
              </a:tblGrid>
              <a:tr h="381211">
                <a:tc>
                  <a:txBody>
                    <a:bodyPr/>
                    <a:lstStyle/>
                    <a:p>
                      <a:pPr algn="l" fontAlgn="b"/>
                      <a:endParaRPr lang="et-EE" sz="1000" b="0" i="0" u="none" strike="noStrike" dirty="0">
                        <a:solidFill>
                          <a:schemeClr val="tx1"/>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err="1">
                          <a:solidFill>
                            <a:schemeClr val="tx1"/>
                          </a:solidFill>
                          <a:latin typeface="+mn-lt"/>
                        </a:rPr>
                        <a:t>internetis</a:t>
                      </a:r>
                      <a:endParaRPr lang="et-EE" sz="1000" b="1"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2271278"/>
                  </a:ext>
                </a:extLst>
              </a:tr>
              <a:tr h="381211">
                <a:tc>
                  <a:txBody>
                    <a:bodyPr/>
                    <a:lstStyle/>
                    <a:p>
                      <a:pPr algn="r" fontAlgn="ctr"/>
                      <a:r>
                        <a:rPr lang="et-EE" sz="1000" b="0" i="0" u="none" strike="noStrike">
                          <a:solidFill>
                            <a:schemeClr val="tx1"/>
                          </a:solidFill>
                          <a:effectLst/>
                          <a:latin typeface="+mn-lt"/>
                        </a:rPr>
                        <a:t>mänginud arvloteriid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449947"/>
                  </a:ext>
                </a:extLst>
              </a:tr>
              <a:tr h="381211">
                <a:tc>
                  <a:txBody>
                    <a:bodyPr/>
                    <a:lstStyle/>
                    <a:p>
                      <a:pPr algn="r" fontAlgn="ctr"/>
                      <a:r>
                        <a:rPr lang="et-EE" sz="1000" b="0" i="0" u="none" strike="noStrike" dirty="0">
                          <a:solidFill>
                            <a:schemeClr val="tx1"/>
                          </a:solidFill>
                          <a:effectLst/>
                          <a:latin typeface="+mn-lt"/>
                        </a:rPr>
                        <a:t>mänginud kasiinomänge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5732865"/>
                  </a:ext>
                </a:extLst>
              </a:tr>
              <a:tr h="381211">
                <a:tc>
                  <a:txBody>
                    <a:bodyPr/>
                    <a:lstStyle/>
                    <a:p>
                      <a:pPr algn="r" fontAlgn="ctr"/>
                      <a:r>
                        <a:rPr lang="et-EE" sz="1000" b="0" i="0" u="none" strike="noStrike">
                          <a:solidFill>
                            <a:schemeClr val="tx1"/>
                          </a:solidFill>
                          <a:effectLst/>
                          <a:latin typeface="+mn-lt"/>
                        </a:rPr>
                        <a:t>osalenud kihlvedudes või spordiennustustes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907052"/>
                  </a:ext>
                </a:extLst>
              </a:tr>
              <a:tr h="430943">
                <a:tc>
                  <a:txBody>
                    <a:bodyPr/>
                    <a:lstStyle/>
                    <a:p>
                      <a:pPr algn="r" fontAlgn="ctr"/>
                      <a:r>
                        <a:rPr lang="et-EE" sz="1000" b="0" i="0" u="none" strike="noStrike" dirty="0">
                          <a:solidFill>
                            <a:schemeClr val="tx1"/>
                          </a:solidFill>
                          <a:effectLst/>
                          <a:latin typeface="+mn-lt"/>
                        </a:rPr>
                        <a:t>mänginud muid mänge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942213"/>
                  </a:ext>
                </a:extLst>
              </a:tr>
              <a:tr h="381211">
                <a:tc>
                  <a:txBody>
                    <a:bodyPr/>
                    <a:lstStyle/>
                    <a:p>
                      <a:pPr algn="r" fontAlgn="ctr"/>
                      <a:r>
                        <a:rPr lang="et-EE" sz="1000" b="0" i="0" u="none" strike="noStrike">
                          <a:solidFill>
                            <a:schemeClr val="tx1"/>
                          </a:solidFill>
                          <a:effectLst/>
                          <a:latin typeface="+mn-lt"/>
                        </a:rPr>
                        <a:t>mänginud pokkerit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1535082"/>
                  </a:ext>
                </a:extLst>
              </a:tr>
            </a:tbl>
          </a:graphicData>
        </a:graphic>
      </p:graphicFrame>
      <p:sp>
        <p:nvSpPr>
          <p:cNvPr id="2" name="Title 1">
            <a:extLst>
              <a:ext uri="{FF2B5EF4-FFF2-40B4-BE49-F238E27FC236}">
                <a16:creationId xmlns:a16="http://schemas.microsoft.com/office/drawing/2014/main" id="{4A8DB4D7-153A-4CC2-AB0F-FCAED9532E8B}"/>
              </a:ext>
            </a:extLst>
          </p:cNvPr>
          <p:cNvSpPr>
            <a:spLocks noGrp="1"/>
          </p:cNvSpPr>
          <p:nvPr>
            <p:ph type="title"/>
          </p:nvPr>
        </p:nvSpPr>
        <p:spPr>
          <a:noFill/>
        </p:spPr>
        <p:txBody>
          <a:bodyPr/>
          <a:lstStyle/>
          <a:p>
            <a:r>
              <a:rPr lang="et-EE" dirty="0"/>
              <a:t>1.3 Hasartmängude mängimise ulatus viimase kahe aasta jooksul mängukoha ja mängutüübi lõikes </a:t>
            </a:r>
            <a:r>
              <a:rPr lang="et-EE" sz="1400" b="0" dirty="0"/>
              <a:t>% kõigist vastanutest, n=2925</a:t>
            </a:r>
            <a:endParaRPr lang="et-EE" dirty="0"/>
          </a:p>
        </p:txBody>
      </p:sp>
      <p:graphicFrame>
        <p:nvGraphicFramePr>
          <p:cNvPr id="5" name="Content Placeholder 4">
            <a:extLst>
              <a:ext uri="{FF2B5EF4-FFF2-40B4-BE49-F238E27FC236}">
                <a16:creationId xmlns:a16="http://schemas.microsoft.com/office/drawing/2014/main" id="{1E32A290-16F5-4694-A4DC-5FFA310EA8E4}"/>
              </a:ext>
            </a:extLst>
          </p:cNvPr>
          <p:cNvGraphicFramePr>
            <a:graphicFrameLocks/>
          </p:cNvGraphicFramePr>
          <p:nvPr>
            <p:extLst>
              <p:ext uri="{D42A27DB-BD31-4B8C-83A1-F6EECF244321}">
                <p14:modId xmlns:p14="http://schemas.microsoft.com/office/powerpoint/2010/main" val="2344263722"/>
              </p:ext>
            </p:extLst>
          </p:nvPr>
        </p:nvGraphicFramePr>
        <p:xfrm>
          <a:off x="0" y="1164635"/>
          <a:ext cx="2404578" cy="179052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AC2E6CA7-0395-475E-9C6B-F98481CE4436}"/>
              </a:ext>
            </a:extLst>
          </p:cNvPr>
          <p:cNvSpPr txBox="1"/>
          <p:nvPr/>
        </p:nvSpPr>
        <p:spPr>
          <a:xfrm>
            <a:off x="613570" y="1933881"/>
            <a:ext cx="1358537" cy="43088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t>4</a:t>
            </a:r>
            <a:r>
              <a:rPr lang="et-EE" sz="1600" b="1" dirty="0"/>
              <a:t>7</a:t>
            </a:r>
            <a:r>
              <a:rPr lang="en-US" sz="1600" b="1" dirty="0"/>
              <a:t>%</a:t>
            </a:r>
          </a:p>
          <a:p>
            <a:pPr algn="ctr"/>
            <a:r>
              <a:rPr lang="en-US" sz="1200" dirty="0" err="1"/>
              <a:t>elanikkonnast</a:t>
            </a:r>
            <a:endParaRPr lang="et-EE" sz="1200" dirty="0" err="1"/>
          </a:p>
        </p:txBody>
      </p:sp>
      <p:graphicFrame>
        <p:nvGraphicFramePr>
          <p:cNvPr id="7" name="Content Placeholder 4">
            <a:extLst>
              <a:ext uri="{FF2B5EF4-FFF2-40B4-BE49-F238E27FC236}">
                <a16:creationId xmlns:a16="http://schemas.microsoft.com/office/drawing/2014/main" id="{B398794D-8B05-4417-9165-32A6527AFF90}"/>
              </a:ext>
            </a:extLst>
          </p:cNvPr>
          <p:cNvGraphicFramePr>
            <a:graphicFrameLocks/>
          </p:cNvGraphicFramePr>
          <p:nvPr>
            <p:extLst>
              <p:ext uri="{D42A27DB-BD31-4B8C-83A1-F6EECF244321}">
                <p14:modId xmlns:p14="http://schemas.microsoft.com/office/powerpoint/2010/main" val="1071080619"/>
              </p:ext>
            </p:extLst>
          </p:nvPr>
        </p:nvGraphicFramePr>
        <p:xfrm>
          <a:off x="2244925" y="1164635"/>
          <a:ext cx="2404578" cy="179052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a:extLst>
              <a:ext uri="{FF2B5EF4-FFF2-40B4-BE49-F238E27FC236}">
                <a16:creationId xmlns:a16="http://schemas.microsoft.com/office/drawing/2014/main" id="{F66F2B0D-2B16-4973-BDC4-A5099C1D98A6}"/>
              </a:ext>
            </a:extLst>
          </p:cNvPr>
          <p:cNvSpPr txBox="1"/>
          <p:nvPr/>
        </p:nvSpPr>
        <p:spPr>
          <a:xfrm>
            <a:off x="2758836" y="1846428"/>
            <a:ext cx="1358537" cy="43088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bg2">
                    <a:lumMod val="75000"/>
                  </a:schemeClr>
                </a:solidFill>
              </a:rPr>
              <a:t>31%</a:t>
            </a:r>
          </a:p>
          <a:p>
            <a:pPr algn="ctr"/>
            <a:r>
              <a:rPr lang="en-US" sz="1200" dirty="0" err="1"/>
              <a:t>internetis</a:t>
            </a:r>
            <a:endParaRPr lang="et-EE" sz="1200" dirty="0" err="1"/>
          </a:p>
        </p:txBody>
      </p:sp>
      <p:graphicFrame>
        <p:nvGraphicFramePr>
          <p:cNvPr id="9" name="Content Placeholder 4">
            <a:extLst>
              <a:ext uri="{FF2B5EF4-FFF2-40B4-BE49-F238E27FC236}">
                <a16:creationId xmlns:a16="http://schemas.microsoft.com/office/drawing/2014/main" id="{B090E3C7-8985-4E0B-8474-AD03BDF4FA1A}"/>
              </a:ext>
            </a:extLst>
          </p:cNvPr>
          <p:cNvGraphicFramePr>
            <a:graphicFrameLocks/>
          </p:cNvGraphicFramePr>
          <p:nvPr>
            <p:extLst>
              <p:ext uri="{D42A27DB-BD31-4B8C-83A1-F6EECF244321}">
                <p14:modId xmlns:p14="http://schemas.microsoft.com/office/powerpoint/2010/main" val="4275434306"/>
              </p:ext>
            </p:extLst>
          </p:nvPr>
        </p:nvGraphicFramePr>
        <p:xfrm>
          <a:off x="5854343" y="1164635"/>
          <a:ext cx="2404578" cy="179052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1">
            <a:extLst>
              <a:ext uri="{FF2B5EF4-FFF2-40B4-BE49-F238E27FC236}">
                <a16:creationId xmlns:a16="http://schemas.microsoft.com/office/drawing/2014/main" id="{671FA0A2-3C2D-4E8A-B26B-54061847A7E8}"/>
              </a:ext>
            </a:extLst>
          </p:cNvPr>
          <p:cNvSpPr txBox="1"/>
          <p:nvPr/>
        </p:nvSpPr>
        <p:spPr>
          <a:xfrm>
            <a:off x="6494002" y="1752122"/>
            <a:ext cx="1271451" cy="615553"/>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bg2">
                    <a:lumMod val="75000"/>
                  </a:schemeClr>
                </a:solidFill>
              </a:rPr>
              <a:t>3</a:t>
            </a:r>
            <a:r>
              <a:rPr lang="et-EE" sz="1600" b="1" dirty="0">
                <a:solidFill>
                  <a:schemeClr val="bg2">
                    <a:lumMod val="75000"/>
                  </a:schemeClr>
                </a:solidFill>
              </a:rPr>
              <a:t>5</a:t>
            </a:r>
            <a:r>
              <a:rPr lang="en-US" sz="1600" b="1" dirty="0">
                <a:solidFill>
                  <a:schemeClr val="bg2">
                    <a:lumMod val="75000"/>
                  </a:schemeClr>
                </a:solidFill>
              </a:rPr>
              <a:t>%</a:t>
            </a:r>
          </a:p>
          <a:p>
            <a:pPr algn="ctr"/>
            <a:r>
              <a:rPr lang="en-US" sz="1200" dirty="0" err="1"/>
              <a:t>väljaspool</a:t>
            </a:r>
            <a:r>
              <a:rPr lang="en-US" sz="1200" dirty="0"/>
              <a:t> </a:t>
            </a:r>
            <a:r>
              <a:rPr lang="en-US" sz="1200" dirty="0" err="1"/>
              <a:t>internetti</a:t>
            </a:r>
            <a:endParaRPr lang="en-US" sz="1200" dirty="0"/>
          </a:p>
        </p:txBody>
      </p:sp>
      <p:graphicFrame>
        <p:nvGraphicFramePr>
          <p:cNvPr id="12" name="Table 4">
            <a:extLst>
              <a:ext uri="{FF2B5EF4-FFF2-40B4-BE49-F238E27FC236}">
                <a16:creationId xmlns:a16="http://schemas.microsoft.com/office/drawing/2014/main" id="{F6AC744B-8F0F-401F-8E68-3F2AB31E32E7}"/>
              </a:ext>
            </a:extLst>
          </p:cNvPr>
          <p:cNvGraphicFramePr>
            <a:graphicFrameLocks noGrp="1"/>
          </p:cNvGraphicFramePr>
          <p:nvPr>
            <p:extLst>
              <p:ext uri="{D42A27DB-BD31-4B8C-83A1-F6EECF244321}">
                <p14:modId xmlns:p14="http://schemas.microsoft.com/office/powerpoint/2010/main" val="4116200216"/>
              </p:ext>
            </p:extLst>
          </p:nvPr>
        </p:nvGraphicFramePr>
        <p:xfrm>
          <a:off x="8164514" y="2795733"/>
          <a:ext cx="3667124" cy="3048474"/>
        </p:xfrm>
        <a:graphic>
          <a:graphicData uri="http://schemas.openxmlformats.org/drawingml/2006/table">
            <a:tbl>
              <a:tblPr firstRow="1" bandRow="1">
                <a:tableStyleId>{5C22544A-7EE6-4342-B048-85BDC9FD1C3A}</a:tableStyleId>
              </a:tblPr>
              <a:tblGrid>
                <a:gridCol w="1820086">
                  <a:extLst>
                    <a:ext uri="{9D8B030D-6E8A-4147-A177-3AD203B41FA5}">
                      <a16:colId xmlns:a16="http://schemas.microsoft.com/office/drawing/2014/main" val="4174201780"/>
                    </a:ext>
                  </a:extLst>
                </a:gridCol>
                <a:gridCol w="1847038">
                  <a:extLst>
                    <a:ext uri="{9D8B030D-6E8A-4147-A177-3AD203B41FA5}">
                      <a16:colId xmlns:a16="http://schemas.microsoft.com/office/drawing/2014/main" val="3728781442"/>
                    </a:ext>
                  </a:extLst>
                </a:gridCol>
              </a:tblGrid>
              <a:tr h="374945">
                <a:tc gridSpan="2">
                  <a:txBody>
                    <a:bodyPr/>
                    <a:lstStyle/>
                    <a:p>
                      <a:pPr algn="r" fontAlgn="ctr"/>
                      <a:r>
                        <a:rPr lang="et-EE" sz="1000" b="1" i="0" u="none" strike="noStrike" dirty="0">
                          <a:solidFill>
                            <a:schemeClr val="tx1"/>
                          </a:solidFill>
                          <a:effectLst/>
                          <a:latin typeface="+mn-lt"/>
                        </a:rPr>
                        <a:t>Mängutüübi ulatus (internetis + väljaspool)</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9281905"/>
                  </a:ext>
                </a:extLst>
              </a:tr>
              <a:tr h="374945">
                <a:tc>
                  <a:txBody>
                    <a:bodyPr/>
                    <a:lstStyle/>
                    <a:p>
                      <a:pPr algn="r" fontAlgn="b"/>
                      <a:r>
                        <a:rPr lang="et-EE" sz="1000" b="0" i="0" u="none" strike="noStrike" dirty="0">
                          <a:solidFill>
                            <a:schemeClr val="tx1"/>
                          </a:solidFill>
                          <a:effectLst/>
                          <a:latin typeface="+mn-lt"/>
                        </a:rPr>
                        <a:t>mänginud arv- või kiirloteriid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449947"/>
                  </a:ext>
                </a:extLst>
              </a:tr>
              <a:tr h="374945">
                <a:tc>
                  <a:txBody>
                    <a:bodyPr/>
                    <a:lstStyle/>
                    <a:p>
                      <a:pPr algn="r" fontAlgn="b"/>
                      <a:r>
                        <a:rPr lang="et-EE" sz="1000" b="0" i="0" u="none" strike="noStrike">
                          <a:solidFill>
                            <a:schemeClr val="tx1"/>
                          </a:solidFill>
                          <a:effectLst/>
                          <a:latin typeface="+mn-lt"/>
                        </a:rPr>
                        <a:t>mänginud muid mänge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5732865"/>
                  </a:ext>
                </a:extLst>
              </a:tr>
              <a:tr h="374945">
                <a:tc>
                  <a:txBody>
                    <a:bodyPr/>
                    <a:lstStyle/>
                    <a:p>
                      <a:pPr algn="r" fontAlgn="b"/>
                      <a:r>
                        <a:rPr lang="et-EE" sz="1000" b="0" i="0" u="none" strike="noStrike" dirty="0">
                          <a:solidFill>
                            <a:schemeClr val="tx1"/>
                          </a:solidFill>
                          <a:effectLst/>
                          <a:latin typeface="+mn-lt"/>
                        </a:rPr>
                        <a:t>mänginud kasiinomänge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907052"/>
                  </a:ext>
                </a:extLst>
              </a:tr>
              <a:tr h="423859">
                <a:tc>
                  <a:txBody>
                    <a:bodyPr/>
                    <a:lstStyle/>
                    <a:p>
                      <a:pPr algn="r" fontAlgn="b"/>
                      <a:r>
                        <a:rPr lang="et-EE" sz="1000" b="0" i="0" u="none" strike="noStrike">
                          <a:solidFill>
                            <a:schemeClr val="tx1"/>
                          </a:solidFill>
                          <a:effectLst/>
                          <a:latin typeface="+mn-lt"/>
                        </a:rPr>
                        <a:t>osalenud kihlvedudes või spordiennustustes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942213"/>
                  </a:ext>
                </a:extLst>
              </a:tr>
              <a:tr h="374945">
                <a:tc>
                  <a:txBody>
                    <a:bodyPr/>
                    <a:lstStyle/>
                    <a:p>
                      <a:pPr algn="r" fontAlgn="b"/>
                      <a:r>
                        <a:rPr lang="et-EE" sz="1000" b="0" i="0" u="none" strike="noStrike" dirty="0">
                          <a:solidFill>
                            <a:schemeClr val="tx1"/>
                          </a:solidFill>
                          <a:effectLst/>
                          <a:latin typeface="+mn-lt"/>
                        </a:rPr>
                        <a:t>mänginud mänguautomaatidel*</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1535082"/>
                  </a:ext>
                </a:extLst>
              </a:tr>
              <a:tr h="374945">
                <a:tc>
                  <a:txBody>
                    <a:bodyPr/>
                    <a:lstStyle/>
                    <a:p>
                      <a:pPr algn="r" fontAlgn="b"/>
                      <a:r>
                        <a:rPr lang="et-EE" sz="1000" b="0" i="0" u="none" strike="noStrike" dirty="0">
                          <a:solidFill>
                            <a:schemeClr val="tx1"/>
                          </a:solidFill>
                          <a:effectLst/>
                          <a:latin typeface="+mn-lt"/>
                        </a:rPr>
                        <a:t>mänginud pokkerit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8470440"/>
                  </a:ext>
                </a:extLst>
              </a:tr>
              <a:tr h="374945">
                <a:tc>
                  <a:txBody>
                    <a:bodyPr/>
                    <a:lstStyle/>
                    <a:p>
                      <a:pPr algn="r" fontAlgn="b"/>
                      <a:endParaRPr lang="et-EE" sz="1000" b="0" i="0" u="none" strike="noStrike" dirty="0">
                        <a:solidFill>
                          <a:schemeClr val="tx1"/>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0181717"/>
                  </a:ext>
                </a:extLst>
              </a:tr>
            </a:tbl>
          </a:graphicData>
        </a:graphic>
      </p:graphicFrame>
      <p:graphicFrame>
        <p:nvGraphicFramePr>
          <p:cNvPr id="13" name="Content Placeholder 10">
            <a:extLst>
              <a:ext uri="{FF2B5EF4-FFF2-40B4-BE49-F238E27FC236}">
                <a16:creationId xmlns:a16="http://schemas.microsoft.com/office/drawing/2014/main" id="{F9206306-26A2-4C24-A442-CC426360066E}"/>
              </a:ext>
            </a:extLst>
          </p:cNvPr>
          <p:cNvGraphicFramePr>
            <a:graphicFrameLocks/>
          </p:cNvGraphicFramePr>
          <p:nvPr>
            <p:extLst>
              <p:ext uri="{D42A27DB-BD31-4B8C-83A1-F6EECF244321}">
                <p14:modId xmlns:p14="http://schemas.microsoft.com/office/powerpoint/2010/main" val="2738213203"/>
              </p:ext>
            </p:extLst>
          </p:nvPr>
        </p:nvGraphicFramePr>
        <p:xfrm>
          <a:off x="9885272" y="2964087"/>
          <a:ext cx="2124893" cy="2600972"/>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a:extLst>
              <a:ext uri="{FF2B5EF4-FFF2-40B4-BE49-F238E27FC236}">
                <a16:creationId xmlns:a16="http://schemas.microsoft.com/office/drawing/2014/main" id="{CEB0A7FF-7B40-4358-B9BD-DB6FD4477CB1}"/>
              </a:ext>
            </a:extLst>
          </p:cNvPr>
          <p:cNvSpPr txBox="1"/>
          <p:nvPr/>
        </p:nvSpPr>
        <p:spPr>
          <a:xfrm>
            <a:off x="9774315" y="5916782"/>
            <a:ext cx="2052559" cy="153888"/>
          </a:xfrm>
          <a:prstGeom prst="rect">
            <a:avLst/>
          </a:prstGeom>
          <a:noFill/>
        </p:spPr>
        <p:txBody>
          <a:bodyPr wrap="square" lIns="0" tIns="0" rIns="0" bIns="0" rtlCol="0">
            <a:spAutoFit/>
          </a:bodyPr>
          <a:lstStyle/>
          <a:p>
            <a:pPr algn="r"/>
            <a:r>
              <a:rPr lang="et-EE" sz="1000" dirty="0"/>
              <a:t>*</a:t>
            </a:r>
            <a:r>
              <a:rPr lang="et-EE" sz="1000" i="1" dirty="0"/>
              <a:t>väljaspool internetti</a:t>
            </a:r>
          </a:p>
        </p:txBody>
      </p:sp>
      <p:sp>
        <p:nvSpPr>
          <p:cNvPr id="14" name="Slide Number Placeholder 13">
            <a:extLst>
              <a:ext uri="{FF2B5EF4-FFF2-40B4-BE49-F238E27FC236}">
                <a16:creationId xmlns:a16="http://schemas.microsoft.com/office/drawing/2014/main" id="{497FF87E-D8DA-4FE4-9602-1B1CE47D0329}"/>
              </a:ext>
            </a:extLst>
          </p:cNvPr>
          <p:cNvSpPr>
            <a:spLocks noGrp="1"/>
          </p:cNvSpPr>
          <p:nvPr>
            <p:ph type="sldNum" sz="quarter" idx="10"/>
          </p:nvPr>
        </p:nvSpPr>
        <p:spPr/>
        <p:txBody>
          <a:bodyPr/>
          <a:lstStyle/>
          <a:p>
            <a:fld id="{4034BEE3-566C-4068-A777-C3A4762E861B}" type="slidenum">
              <a:rPr lang="en-GB" smtClean="0"/>
              <a:pPr/>
              <a:t>16</a:t>
            </a:fld>
            <a:endParaRPr lang="en-GB" dirty="0"/>
          </a:p>
        </p:txBody>
      </p:sp>
      <p:graphicFrame>
        <p:nvGraphicFramePr>
          <p:cNvPr id="17" name="Content Placeholder 10">
            <a:extLst>
              <a:ext uri="{FF2B5EF4-FFF2-40B4-BE49-F238E27FC236}">
                <a16:creationId xmlns:a16="http://schemas.microsoft.com/office/drawing/2014/main" id="{A506146D-C291-C4E5-594F-8D4A123E6A53}"/>
              </a:ext>
            </a:extLst>
          </p:cNvPr>
          <p:cNvGraphicFramePr>
            <a:graphicFrameLocks/>
          </p:cNvGraphicFramePr>
          <p:nvPr>
            <p:extLst>
              <p:ext uri="{D42A27DB-BD31-4B8C-83A1-F6EECF244321}">
                <p14:modId xmlns:p14="http://schemas.microsoft.com/office/powerpoint/2010/main" val="4183530831"/>
              </p:ext>
            </p:extLst>
          </p:nvPr>
        </p:nvGraphicFramePr>
        <p:xfrm>
          <a:off x="2619881" y="3015035"/>
          <a:ext cx="2124893" cy="260097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Table 4">
            <a:extLst>
              <a:ext uri="{FF2B5EF4-FFF2-40B4-BE49-F238E27FC236}">
                <a16:creationId xmlns:a16="http://schemas.microsoft.com/office/drawing/2014/main" id="{71BC419E-ABB0-42EA-F350-D65936AB83F1}"/>
              </a:ext>
            </a:extLst>
          </p:cNvPr>
          <p:cNvGraphicFramePr>
            <a:graphicFrameLocks noGrp="1"/>
          </p:cNvGraphicFramePr>
          <p:nvPr>
            <p:extLst>
              <p:ext uri="{D42A27DB-BD31-4B8C-83A1-F6EECF244321}">
                <p14:modId xmlns:p14="http://schemas.microsoft.com/office/powerpoint/2010/main" val="3682358145"/>
              </p:ext>
            </p:extLst>
          </p:nvPr>
        </p:nvGraphicFramePr>
        <p:xfrm>
          <a:off x="4531818" y="2795733"/>
          <a:ext cx="3667124" cy="3099420"/>
        </p:xfrm>
        <a:graphic>
          <a:graphicData uri="http://schemas.openxmlformats.org/drawingml/2006/table">
            <a:tbl>
              <a:tblPr firstRow="1" bandRow="1">
                <a:tableStyleId>{5C22544A-7EE6-4342-B048-85BDC9FD1C3A}</a:tableStyleId>
              </a:tblPr>
              <a:tblGrid>
                <a:gridCol w="1820086">
                  <a:extLst>
                    <a:ext uri="{9D8B030D-6E8A-4147-A177-3AD203B41FA5}">
                      <a16:colId xmlns:a16="http://schemas.microsoft.com/office/drawing/2014/main" val="4174201780"/>
                    </a:ext>
                  </a:extLst>
                </a:gridCol>
                <a:gridCol w="1847038">
                  <a:extLst>
                    <a:ext uri="{9D8B030D-6E8A-4147-A177-3AD203B41FA5}">
                      <a16:colId xmlns:a16="http://schemas.microsoft.com/office/drawing/2014/main" val="3728781442"/>
                    </a:ext>
                  </a:extLst>
                </a:gridCol>
              </a:tblGrid>
              <a:tr h="381211">
                <a:tc>
                  <a:txBody>
                    <a:bodyPr/>
                    <a:lstStyle/>
                    <a:p>
                      <a:pPr algn="l" fontAlgn="b"/>
                      <a:endParaRPr lang="et-EE" sz="1000" b="0" i="0" u="none" strike="noStrike" dirty="0">
                        <a:solidFill>
                          <a:schemeClr val="tx1"/>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err="1">
                          <a:solidFill>
                            <a:schemeClr val="tx1"/>
                          </a:solidFill>
                          <a:latin typeface="+mn-lt"/>
                        </a:rPr>
                        <a:t>väljaspool</a:t>
                      </a:r>
                      <a:r>
                        <a:rPr lang="en-US" sz="1000" b="1" dirty="0">
                          <a:solidFill>
                            <a:schemeClr val="tx1"/>
                          </a:solidFill>
                          <a:latin typeface="+mn-lt"/>
                        </a:rPr>
                        <a:t> </a:t>
                      </a:r>
                      <a:r>
                        <a:rPr lang="en-US" sz="1000" b="1" dirty="0" err="1">
                          <a:solidFill>
                            <a:schemeClr val="tx1"/>
                          </a:solidFill>
                          <a:latin typeface="+mn-lt"/>
                        </a:rPr>
                        <a:t>internetti</a:t>
                      </a:r>
                      <a:endParaRPr lang="et-EE" sz="1000" b="1"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2271278"/>
                  </a:ext>
                </a:extLst>
              </a:tr>
              <a:tr h="381211">
                <a:tc>
                  <a:txBody>
                    <a:bodyPr/>
                    <a:lstStyle/>
                    <a:p>
                      <a:pPr algn="r" fontAlgn="ctr"/>
                      <a:r>
                        <a:rPr lang="et-EE" sz="1000" b="0" i="0" u="none" strike="noStrike" dirty="0">
                          <a:solidFill>
                            <a:schemeClr val="tx1"/>
                          </a:solidFill>
                          <a:effectLst/>
                          <a:latin typeface="Arial" panose="020B0604020202020204" pitchFamily="34" charset="0"/>
                        </a:rPr>
                        <a:t>mänginud arv- või kiirloteriid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449947"/>
                  </a:ext>
                </a:extLst>
              </a:tr>
              <a:tr h="381211">
                <a:tc>
                  <a:txBody>
                    <a:bodyPr/>
                    <a:lstStyle/>
                    <a:p>
                      <a:pPr algn="r" fontAlgn="ctr"/>
                      <a:r>
                        <a:rPr lang="et-EE" sz="1000" b="0" i="0" u="none" strike="noStrike" dirty="0">
                          <a:solidFill>
                            <a:schemeClr val="tx1"/>
                          </a:solidFill>
                          <a:effectLst/>
                          <a:latin typeface="Arial" panose="020B0604020202020204" pitchFamily="34" charset="0"/>
                        </a:rPr>
                        <a:t>mänginud muid mänge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5732865"/>
                  </a:ext>
                </a:extLst>
              </a:tr>
              <a:tr h="381211">
                <a:tc>
                  <a:txBody>
                    <a:bodyPr/>
                    <a:lstStyle/>
                    <a:p>
                      <a:pPr algn="r" fontAlgn="ctr"/>
                      <a:r>
                        <a:rPr lang="et-EE" sz="1000" b="0" i="0" u="none" strike="noStrike" dirty="0">
                          <a:solidFill>
                            <a:schemeClr val="tx1"/>
                          </a:solidFill>
                          <a:effectLst/>
                          <a:latin typeface="Arial" panose="020B0604020202020204" pitchFamily="34" charset="0"/>
                        </a:rPr>
                        <a:t>mänginud mänguautomaatidel väljaspool kasiinot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907052"/>
                  </a:ext>
                </a:extLst>
              </a:tr>
              <a:tr h="430943">
                <a:tc>
                  <a:txBody>
                    <a:bodyPr/>
                    <a:lstStyle/>
                    <a:p>
                      <a:pPr algn="r" fontAlgn="ctr"/>
                      <a:r>
                        <a:rPr lang="et-EE" sz="1000" b="0" i="0" u="none" strike="noStrike" dirty="0">
                          <a:solidFill>
                            <a:schemeClr val="tx1"/>
                          </a:solidFill>
                          <a:effectLst/>
                          <a:latin typeface="Arial" panose="020B0604020202020204" pitchFamily="34" charset="0"/>
                        </a:rPr>
                        <a:t>mänginud kasiinos mänguautomaatidel</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942213"/>
                  </a:ext>
                </a:extLst>
              </a:tr>
              <a:tr h="381211">
                <a:tc>
                  <a:txBody>
                    <a:bodyPr/>
                    <a:lstStyle/>
                    <a:p>
                      <a:pPr algn="r" fontAlgn="ctr"/>
                      <a:r>
                        <a:rPr lang="et-EE" sz="1000" b="0" i="0" u="none" strike="noStrike" dirty="0">
                          <a:solidFill>
                            <a:schemeClr val="tx1"/>
                          </a:solidFill>
                          <a:effectLst/>
                          <a:latin typeface="Arial" panose="020B0604020202020204" pitchFamily="34" charset="0"/>
                        </a:rPr>
                        <a:t>mänginud kasiinos mängulaudadel</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1535082"/>
                  </a:ext>
                </a:extLst>
              </a:tr>
              <a:tr h="381211">
                <a:tc>
                  <a:txBody>
                    <a:bodyPr/>
                    <a:lstStyle/>
                    <a:p>
                      <a:pPr algn="r" fontAlgn="ctr"/>
                      <a:r>
                        <a:rPr lang="fr-FR" sz="1000" b="0" i="0" u="none" strike="noStrike" dirty="0" err="1">
                          <a:solidFill>
                            <a:schemeClr val="tx1"/>
                          </a:solidFill>
                          <a:effectLst/>
                          <a:latin typeface="Arial" panose="020B0604020202020204" pitchFamily="34" charset="0"/>
                        </a:rPr>
                        <a:t>osalenud</a:t>
                      </a:r>
                      <a:r>
                        <a:rPr lang="fr-FR" sz="1000" b="0" i="0" u="none" strike="noStrike" dirty="0">
                          <a:solidFill>
                            <a:schemeClr val="tx1"/>
                          </a:solidFill>
                          <a:effectLst/>
                          <a:latin typeface="Arial" panose="020B0604020202020204" pitchFamily="34" charset="0"/>
                        </a:rPr>
                        <a:t> </a:t>
                      </a:r>
                      <a:r>
                        <a:rPr lang="fr-FR" sz="1000" b="0" i="0" u="none" strike="noStrike" dirty="0" err="1">
                          <a:solidFill>
                            <a:schemeClr val="tx1"/>
                          </a:solidFill>
                          <a:effectLst/>
                          <a:latin typeface="Arial" panose="020B0604020202020204" pitchFamily="34" charset="0"/>
                        </a:rPr>
                        <a:t>kihlvedudes</a:t>
                      </a:r>
                      <a:r>
                        <a:rPr lang="fr-FR" sz="1000" b="0" i="0" u="none" strike="noStrike" dirty="0">
                          <a:solidFill>
                            <a:schemeClr val="tx1"/>
                          </a:solidFill>
                          <a:effectLst/>
                          <a:latin typeface="Arial" panose="020B0604020202020204" pitchFamily="34" charset="0"/>
                        </a:rPr>
                        <a:t> </a:t>
                      </a:r>
                      <a:r>
                        <a:rPr lang="fr-FR" sz="1000" b="0" i="0" u="none" strike="noStrike" dirty="0" err="1">
                          <a:solidFill>
                            <a:schemeClr val="tx1"/>
                          </a:solidFill>
                          <a:effectLst/>
                          <a:latin typeface="Arial" panose="020B0604020202020204" pitchFamily="34" charset="0"/>
                        </a:rPr>
                        <a:t>või</a:t>
                      </a:r>
                      <a:r>
                        <a:rPr lang="fr-FR" sz="1000" b="0" i="0" u="none" strike="noStrike" dirty="0">
                          <a:solidFill>
                            <a:schemeClr val="tx1"/>
                          </a:solidFill>
                          <a:effectLst/>
                          <a:latin typeface="Arial" panose="020B0604020202020204" pitchFamily="34" charset="0"/>
                        </a:rPr>
                        <a:t> </a:t>
                      </a:r>
                      <a:r>
                        <a:rPr lang="fr-FR" sz="1000" b="0" i="0" u="none" strike="noStrike" dirty="0" err="1">
                          <a:solidFill>
                            <a:schemeClr val="tx1"/>
                          </a:solidFill>
                          <a:effectLst/>
                          <a:latin typeface="Arial" panose="020B0604020202020204" pitchFamily="34" charset="0"/>
                        </a:rPr>
                        <a:t>spordiennustuses</a:t>
                      </a:r>
                      <a:r>
                        <a:rPr lang="fr-FR" sz="1000" b="0" i="0" u="none" strike="noStrike" dirty="0">
                          <a:solidFill>
                            <a:schemeClr val="tx1"/>
                          </a:solidFill>
                          <a:effectLst/>
                          <a:latin typeface="Arial" panose="020B0604020202020204" pitchFamily="34" charset="0"/>
                        </a:rPr>
                        <a:t> </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8470440"/>
                  </a:ext>
                </a:extLst>
              </a:tr>
              <a:tr h="381211">
                <a:tc>
                  <a:txBody>
                    <a:bodyPr/>
                    <a:lstStyle/>
                    <a:p>
                      <a:pPr algn="r" fontAlgn="ctr"/>
                      <a:r>
                        <a:rPr lang="et-EE" sz="1000" b="0" i="0" u="none" strike="noStrike" dirty="0">
                          <a:solidFill>
                            <a:schemeClr val="tx1"/>
                          </a:solidFill>
                          <a:effectLst/>
                          <a:latin typeface="Arial" panose="020B0604020202020204" pitchFamily="34" charset="0"/>
                        </a:rPr>
                        <a:t>mänginud kasiinos pokkerit </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0181717"/>
                  </a:ext>
                </a:extLst>
              </a:tr>
            </a:tbl>
          </a:graphicData>
        </a:graphic>
      </p:graphicFrame>
      <p:graphicFrame>
        <p:nvGraphicFramePr>
          <p:cNvPr id="19" name="Content Placeholder 10">
            <a:extLst>
              <a:ext uri="{FF2B5EF4-FFF2-40B4-BE49-F238E27FC236}">
                <a16:creationId xmlns:a16="http://schemas.microsoft.com/office/drawing/2014/main" id="{2EFAB1DF-768C-E18F-D482-607CE1BE2799}"/>
              </a:ext>
            </a:extLst>
          </p:cNvPr>
          <p:cNvGraphicFramePr>
            <a:graphicFrameLocks/>
          </p:cNvGraphicFramePr>
          <p:nvPr>
            <p:extLst>
              <p:ext uri="{D42A27DB-BD31-4B8C-83A1-F6EECF244321}">
                <p14:modId xmlns:p14="http://schemas.microsoft.com/office/powerpoint/2010/main" val="325737313"/>
              </p:ext>
            </p:extLst>
          </p:nvPr>
        </p:nvGraphicFramePr>
        <p:xfrm>
          <a:off x="6252576" y="3015034"/>
          <a:ext cx="2124893" cy="304847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73109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B4D7-153A-4CC2-AB0F-FCAED9532E8B}"/>
              </a:ext>
            </a:extLst>
          </p:cNvPr>
          <p:cNvSpPr>
            <a:spLocks noGrp="1"/>
          </p:cNvSpPr>
          <p:nvPr>
            <p:ph type="title"/>
          </p:nvPr>
        </p:nvSpPr>
        <p:spPr/>
        <p:txBody>
          <a:bodyPr/>
          <a:lstStyle/>
          <a:p>
            <a:r>
              <a:rPr lang="et-EE" dirty="0"/>
              <a:t>1.4 Hasartmängudega </a:t>
            </a:r>
            <a:r>
              <a:rPr lang="et-EE" dirty="0" err="1"/>
              <a:t>kokkupuutunute</a:t>
            </a:r>
            <a:r>
              <a:rPr lang="et-EE" dirty="0"/>
              <a:t> profiil (1) </a:t>
            </a:r>
            <a:r>
              <a:rPr lang="et-EE" sz="1400" b="0" dirty="0"/>
              <a:t>% kõigist vastanutest, n= </a:t>
            </a:r>
            <a:r>
              <a:rPr lang="en-US" sz="1400" b="0" dirty="0"/>
              <a:t>2</a:t>
            </a:r>
            <a:r>
              <a:rPr lang="et-EE" sz="1400" b="0" dirty="0"/>
              <a:t>925 </a:t>
            </a:r>
          </a:p>
        </p:txBody>
      </p:sp>
      <p:graphicFrame>
        <p:nvGraphicFramePr>
          <p:cNvPr id="4" name="Table 4">
            <a:extLst>
              <a:ext uri="{FF2B5EF4-FFF2-40B4-BE49-F238E27FC236}">
                <a16:creationId xmlns:a16="http://schemas.microsoft.com/office/drawing/2014/main" id="{645E5EA4-0B2E-4B42-A3C7-A3FE59D6FDB1}"/>
              </a:ext>
            </a:extLst>
          </p:cNvPr>
          <p:cNvGraphicFramePr>
            <a:graphicFrameLocks noGrp="1"/>
          </p:cNvGraphicFramePr>
          <p:nvPr>
            <p:extLst>
              <p:ext uri="{D42A27DB-BD31-4B8C-83A1-F6EECF244321}">
                <p14:modId xmlns:p14="http://schemas.microsoft.com/office/powerpoint/2010/main" val="1222989321"/>
              </p:ext>
            </p:extLst>
          </p:nvPr>
        </p:nvGraphicFramePr>
        <p:xfrm>
          <a:off x="383177" y="1271450"/>
          <a:ext cx="11303726" cy="4519584"/>
        </p:xfrm>
        <a:graphic>
          <a:graphicData uri="http://schemas.openxmlformats.org/drawingml/2006/table">
            <a:tbl>
              <a:tblPr firstRow="1" bandRow="1">
                <a:tableStyleId>{5C22544A-7EE6-4342-B048-85BDC9FD1C3A}</a:tableStyleId>
              </a:tblPr>
              <a:tblGrid>
                <a:gridCol w="2333897">
                  <a:extLst>
                    <a:ext uri="{9D8B030D-6E8A-4147-A177-3AD203B41FA5}">
                      <a16:colId xmlns:a16="http://schemas.microsoft.com/office/drawing/2014/main" val="4174201780"/>
                    </a:ext>
                  </a:extLst>
                </a:gridCol>
                <a:gridCol w="505097">
                  <a:extLst>
                    <a:ext uri="{9D8B030D-6E8A-4147-A177-3AD203B41FA5}">
                      <a16:colId xmlns:a16="http://schemas.microsoft.com/office/drawing/2014/main" val="2661868436"/>
                    </a:ext>
                  </a:extLst>
                </a:gridCol>
                <a:gridCol w="2116183">
                  <a:extLst>
                    <a:ext uri="{9D8B030D-6E8A-4147-A177-3AD203B41FA5}">
                      <a16:colId xmlns:a16="http://schemas.microsoft.com/office/drawing/2014/main" val="3728781442"/>
                    </a:ext>
                  </a:extLst>
                </a:gridCol>
                <a:gridCol w="2116183">
                  <a:extLst>
                    <a:ext uri="{9D8B030D-6E8A-4147-A177-3AD203B41FA5}">
                      <a16:colId xmlns:a16="http://schemas.microsoft.com/office/drawing/2014/main" val="958983575"/>
                    </a:ext>
                  </a:extLst>
                </a:gridCol>
                <a:gridCol w="2116183">
                  <a:extLst>
                    <a:ext uri="{9D8B030D-6E8A-4147-A177-3AD203B41FA5}">
                      <a16:colId xmlns:a16="http://schemas.microsoft.com/office/drawing/2014/main" val="3045116635"/>
                    </a:ext>
                  </a:extLst>
                </a:gridCol>
                <a:gridCol w="2116183">
                  <a:extLst>
                    <a:ext uri="{9D8B030D-6E8A-4147-A177-3AD203B41FA5}">
                      <a16:colId xmlns:a16="http://schemas.microsoft.com/office/drawing/2014/main" val="3816177511"/>
                    </a:ext>
                  </a:extLst>
                </a:gridCol>
              </a:tblGrid>
              <a:tr h="251088">
                <a:tc>
                  <a:txBody>
                    <a:bodyPr/>
                    <a:lstStyle/>
                    <a:p>
                      <a:pPr>
                        <a:lnSpc>
                          <a:spcPts val="1000"/>
                        </a:lnSpc>
                      </a:pPr>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r>
                        <a:rPr lang="en-US" sz="1000" dirty="0">
                          <a:solidFill>
                            <a:schemeClr val="tx1"/>
                          </a:solidFill>
                          <a:latin typeface="+mn-lt"/>
                        </a:rPr>
                        <a:t>202</a:t>
                      </a:r>
                      <a:r>
                        <a:rPr lang="et-EE" sz="1000" dirty="0">
                          <a:solidFill>
                            <a:schemeClr val="tx1"/>
                          </a:solidFill>
                          <a:latin typeface="+mn-lt"/>
                        </a:rPr>
                        <a:t>3</a:t>
                      </a: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r>
                        <a:rPr lang="en-US" sz="1000" dirty="0">
                          <a:solidFill>
                            <a:schemeClr val="tx1"/>
                          </a:solidFill>
                          <a:latin typeface="+mn-lt"/>
                        </a:rPr>
                        <a:t>2021</a:t>
                      </a:r>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r>
                        <a:rPr lang="en-US" sz="1000" dirty="0">
                          <a:solidFill>
                            <a:schemeClr val="tx1"/>
                          </a:solidFill>
                          <a:latin typeface="+mn-lt"/>
                        </a:rPr>
                        <a:t>2019</a:t>
                      </a:r>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r>
                        <a:rPr lang="en-US" sz="1000" dirty="0">
                          <a:solidFill>
                            <a:schemeClr val="tx1"/>
                          </a:solidFill>
                          <a:latin typeface="+mn-lt"/>
                        </a:rPr>
                        <a:t>2017</a:t>
                      </a:r>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1012229"/>
                  </a:ext>
                </a:extLst>
              </a:tr>
              <a:tr h="251088">
                <a:tc>
                  <a:txBody>
                    <a:bodyPr/>
                    <a:lstStyle/>
                    <a:p>
                      <a:pPr algn="r" fontAlgn="t">
                        <a:lnSpc>
                          <a:spcPts val="1000"/>
                        </a:lnSpc>
                      </a:pPr>
                      <a:r>
                        <a:rPr lang="et-EE" sz="1000" b="0" i="0" u="none" strike="noStrike" dirty="0">
                          <a:solidFill>
                            <a:schemeClr val="tx1"/>
                          </a:solidFill>
                          <a:effectLst/>
                          <a:latin typeface="+mn-lt"/>
                        </a:rPr>
                        <a:t>Kokku</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Arial" panose="020B0604020202020204" pitchFamily="34" charset="0"/>
                        </a:rPr>
                        <a:t>n=2925</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745557"/>
                  </a:ext>
                </a:extLst>
              </a:tr>
              <a:tr h="251088">
                <a:tc>
                  <a:txBody>
                    <a:bodyPr/>
                    <a:lstStyle/>
                    <a:p>
                      <a:pPr algn="l" fontAlgn="t">
                        <a:lnSpc>
                          <a:spcPts val="1000"/>
                        </a:lnSpc>
                      </a:pPr>
                      <a:r>
                        <a:rPr lang="et-EE" sz="1000" b="1" i="0" u="none" strike="noStrike" dirty="0">
                          <a:solidFill>
                            <a:schemeClr val="tx1"/>
                          </a:solidFill>
                          <a:effectLst/>
                          <a:latin typeface="+mn-lt"/>
                        </a:rPr>
                        <a:t>Vanus 1</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endParaRPr lang="et-EE" sz="1000" b="0" i="0" u="none" strike="noStrike">
                        <a:solidFill>
                          <a:schemeClr val="tx1"/>
                        </a:solidFill>
                        <a:effectLst/>
                        <a:latin typeface="Arial" panose="020B0604020202020204" pitchFamily="34" charset="0"/>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9281905"/>
                  </a:ext>
                </a:extLst>
              </a:tr>
              <a:tr h="251088">
                <a:tc>
                  <a:txBody>
                    <a:bodyPr/>
                    <a:lstStyle/>
                    <a:p>
                      <a:pPr algn="r" fontAlgn="t">
                        <a:lnSpc>
                          <a:spcPts val="1000"/>
                        </a:lnSpc>
                      </a:pPr>
                      <a:r>
                        <a:rPr lang="et-EE" sz="1000" b="0" i="0" u="none" strike="noStrike" dirty="0">
                          <a:solidFill>
                            <a:schemeClr val="tx1"/>
                          </a:solidFill>
                          <a:effectLst/>
                          <a:latin typeface="+mn-lt"/>
                        </a:rPr>
                        <a:t>15-19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dirty="0">
                          <a:solidFill>
                            <a:schemeClr val="tx1"/>
                          </a:solidFill>
                          <a:effectLst/>
                          <a:latin typeface="Arial" panose="020B0604020202020204" pitchFamily="34" charset="0"/>
                        </a:rPr>
                        <a:t>n=357</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449947"/>
                  </a:ext>
                </a:extLst>
              </a:tr>
              <a:tr h="251088">
                <a:tc>
                  <a:txBody>
                    <a:bodyPr/>
                    <a:lstStyle/>
                    <a:p>
                      <a:pPr algn="r" fontAlgn="t">
                        <a:lnSpc>
                          <a:spcPts val="1000"/>
                        </a:lnSpc>
                      </a:pPr>
                      <a:r>
                        <a:rPr lang="et-EE" sz="1000" b="0" i="0" u="none" strike="noStrike" dirty="0">
                          <a:solidFill>
                            <a:schemeClr val="tx1"/>
                          </a:solidFill>
                          <a:effectLst/>
                          <a:latin typeface="+mn-lt"/>
                        </a:rPr>
                        <a:t>20-29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Arial" panose="020B0604020202020204" pitchFamily="34" charset="0"/>
                        </a:rPr>
                        <a:t>n=457</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5732865"/>
                  </a:ext>
                </a:extLst>
              </a:tr>
              <a:tr h="251088">
                <a:tc>
                  <a:txBody>
                    <a:bodyPr/>
                    <a:lstStyle/>
                    <a:p>
                      <a:pPr algn="r" fontAlgn="t">
                        <a:lnSpc>
                          <a:spcPts val="1000"/>
                        </a:lnSpc>
                      </a:pPr>
                      <a:r>
                        <a:rPr lang="et-EE" sz="1000" b="0" i="0" u="none" strike="noStrike">
                          <a:solidFill>
                            <a:schemeClr val="tx1"/>
                          </a:solidFill>
                          <a:effectLst/>
                          <a:latin typeface="+mn-lt"/>
                        </a:rPr>
                        <a:t>30-39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Arial" panose="020B0604020202020204" pitchFamily="34" charset="0"/>
                        </a:rPr>
                        <a:t>n=539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907052"/>
                  </a:ext>
                </a:extLst>
              </a:tr>
              <a:tr h="251088">
                <a:tc>
                  <a:txBody>
                    <a:bodyPr/>
                    <a:lstStyle/>
                    <a:p>
                      <a:pPr algn="r" fontAlgn="t">
                        <a:lnSpc>
                          <a:spcPts val="1000"/>
                        </a:lnSpc>
                      </a:pPr>
                      <a:r>
                        <a:rPr lang="et-EE" sz="1000" b="0" i="0" u="none" strike="noStrike">
                          <a:solidFill>
                            <a:schemeClr val="tx1"/>
                          </a:solidFill>
                          <a:effectLst/>
                          <a:latin typeface="+mn-lt"/>
                        </a:rPr>
                        <a:t>40-49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dirty="0">
                          <a:solidFill>
                            <a:schemeClr val="tx1"/>
                          </a:solidFill>
                          <a:effectLst/>
                          <a:latin typeface="Arial" panose="020B0604020202020204" pitchFamily="34" charset="0"/>
                        </a:rPr>
                        <a:t>n=509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942213"/>
                  </a:ext>
                </a:extLst>
              </a:tr>
              <a:tr h="251088">
                <a:tc>
                  <a:txBody>
                    <a:bodyPr/>
                    <a:lstStyle/>
                    <a:p>
                      <a:pPr algn="r" fontAlgn="t">
                        <a:lnSpc>
                          <a:spcPts val="1000"/>
                        </a:lnSpc>
                      </a:pPr>
                      <a:r>
                        <a:rPr lang="et-EE" sz="1000" b="0" i="0" u="none" strike="noStrike" dirty="0">
                          <a:solidFill>
                            <a:schemeClr val="tx1"/>
                          </a:solidFill>
                          <a:effectLst/>
                          <a:latin typeface="+mn-lt"/>
                        </a:rPr>
                        <a:t>50-59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Arial" panose="020B0604020202020204" pitchFamily="34" charset="0"/>
                        </a:rPr>
                        <a:t>n=458</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1535082"/>
                  </a:ext>
                </a:extLst>
              </a:tr>
              <a:tr h="251088">
                <a:tc>
                  <a:txBody>
                    <a:bodyPr/>
                    <a:lstStyle/>
                    <a:p>
                      <a:pPr algn="r" fontAlgn="t">
                        <a:lnSpc>
                          <a:spcPts val="1000"/>
                        </a:lnSpc>
                      </a:pPr>
                      <a:r>
                        <a:rPr lang="et-EE" sz="1000" b="0" i="0" u="none" strike="noStrike">
                          <a:solidFill>
                            <a:schemeClr val="tx1"/>
                          </a:solidFill>
                          <a:effectLst/>
                          <a:latin typeface="+mn-lt"/>
                        </a:rPr>
                        <a:t>60-74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Arial" panose="020B0604020202020204" pitchFamily="34" charset="0"/>
                        </a:rPr>
                        <a:t>n=605</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2774916"/>
                  </a:ext>
                </a:extLst>
              </a:tr>
              <a:tr h="251088">
                <a:tc>
                  <a:txBody>
                    <a:bodyPr/>
                    <a:lstStyle/>
                    <a:p>
                      <a:pPr algn="l" fontAlgn="t">
                        <a:lnSpc>
                          <a:spcPts val="1000"/>
                        </a:lnSpc>
                      </a:pPr>
                      <a:r>
                        <a:rPr lang="et-EE" sz="1000" b="1" i="0" u="none" strike="noStrike" dirty="0">
                          <a:solidFill>
                            <a:schemeClr val="tx1"/>
                          </a:solidFill>
                          <a:effectLst/>
                          <a:latin typeface="+mn-lt"/>
                        </a:rPr>
                        <a:t>Vanus 2</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endParaRPr lang="et-EE" sz="1000" b="0" i="0" u="none" strike="noStrike" dirty="0">
                        <a:solidFill>
                          <a:schemeClr val="tx1"/>
                        </a:solidFill>
                        <a:effectLst/>
                        <a:latin typeface="Arial" panose="020B0604020202020204" pitchFamily="34" charset="0"/>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1359185"/>
                  </a:ext>
                </a:extLst>
              </a:tr>
              <a:tr h="251088">
                <a:tc>
                  <a:txBody>
                    <a:bodyPr/>
                    <a:lstStyle/>
                    <a:p>
                      <a:pPr algn="r" fontAlgn="t">
                        <a:lnSpc>
                          <a:spcPts val="1000"/>
                        </a:lnSpc>
                      </a:pPr>
                      <a:r>
                        <a:rPr lang="et-EE" sz="1000" b="0" i="0" u="none" strike="noStrike" dirty="0">
                          <a:solidFill>
                            <a:schemeClr val="tx1"/>
                          </a:solidFill>
                          <a:effectLst/>
                          <a:latin typeface="+mn-lt"/>
                        </a:rPr>
                        <a:t>15-20</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Arial" panose="020B0604020202020204" pitchFamily="34" charset="0"/>
                        </a:rPr>
                        <a:t>n=472</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3765808"/>
                  </a:ext>
                </a:extLst>
              </a:tr>
              <a:tr h="251088">
                <a:tc>
                  <a:txBody>
                    <a:bodyPr/>
                    <a:lstStyle/>
                    <a:p>
                      <a:pPr algn="r" fontAlgn="t">
                        <a:lnSpc>
                          <a:spcPts val="1000"/>
                        </a:lnSpc>
                      </a:pPr>
                      <a:r>
                        <a:rPr lang="et-EE" sz="1000" b="0" i="0" u="none" strike="noStrike">
                          <a:solidFill>
                            <a:schemeClr val="tx1"/>
                          </a:solidFill>
                          <a:effectLst/>
                          <a:latin typeface="+mn-lt"/>
                        </a:rPr>
                        <a:t>21-74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dirty="0">
                          <a:solidFill>
                            <a:schemeClr val="tx1"/>
                          </a:solidFill>
                          <a:effectLst/>
                          <a:latin typeface="Arial" panose="020B0604020202020204" pitchFamily="34" charset="0"/>
                        </a:rPr>
                        <a:t>n=2453</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9029324"/>
                  </a:ext>
                </a:extLst>
              </a:tr>
              <a:tr h="251088">
                <a:tc>
                  <a:txBody>
                    <a:bodyPr/>
                    <a:lstStyle/>
                    <a:p>
                      <a:pPr algn="l" fontAlgn="t">
                        <a:lnSpc>
                          <a:spcPts val="1000"/>
                        </a:lnSpc>
                      </a:pPr>
                      <a:r>
                        <a:rPr lang="et-EE" sz="1000" b="1" i="0" u="none" strike="noStrike" dirty="0">
                          <a:solidFill>
                            <a:schemeClr val="tx1"/>
                          </a:solidFill>
                          <a:effectLst/>
                          <a:latin typeface="+mn-lt"/>
                        </a:rPr>
                        <a:t>Sugu</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endParaRPr lang="et-EE" sz="1000" b="0" i="0" u="none" strike="noStrike">
                        <a:solidFill>
                          <a:schemeClr val="tx1"/>
                        </a:solidFill>
                        <a:effectLst/>
                        <a:latin typeface="Arial" panose="020B0604020202020204" pitchFamily="34" charset="0"/>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1246760"/>
                  </a:ext>
                </a:extLst>
              </a:tr>
              <a:tr h="251088">
                <a:tc>
                  <a:txBody>
                    <a:bodyPr/>
                    <a:lstStyle/>
                    <a:p>
                      <a:pPr algn="r" fontAlgn="t">
                        <a:lnSpc>
                          <a:spcPts val="1000"/>
                        </a:lnSpc>
                      </a:pPr>
                      <a:r>
                        <a:rPr lang="et-EE" sz="1000" b="0" i="0" u="none" strike="noStrike" dirty="0">
                          <a:solidFill>
                            <a:schemeClr val="tx1"/>
                          </a:solidFill>
                          <a:effectLst/>
                          <a:latin typeface="+mn-lt"/>
                        </a:rPr>
                        <a:t>Mees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dirty="0">
                          <a:solidFill>
                            <a:schemeClr val="tx1"/>
                          </a:solidFill>
                          <a:effectLst/>
                          <a:latin typeface="Arial" panose="020B0604020202020204" pitchFamily="34" charset="0"/>
                        </a:rPr>
                        <a:t>n=1294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2665871"/>
                  </a:ext>
                </a:extLst>
              </a:tr>
              <a:tr h="251088">
                <a:tc>
                  <a:txBody>
                    <a:bodyPr/>
                    <a:lstStyle/>
                    <a:p>
                      <a:pPr algn="r" fontAlgn="t">
                        <a:lnSpc>
                          <a:spcPts val="1000"/>
                        </a:lnSpc>
                      </a:pPr>
                      <a:r>
                        <a:rPr lang="et-EE" sz="1000" b="0" i="0" u="none" strike="noStrike" dirty="0">
                          <a:solidFill>
                            <a:schemeClr val="tx1"/>
                          </a:solidFill>
                          <a:effectLst/>
                          <a:latin typeface="+mn-lt"/>
                        </a:rPr>
                        <a:t>Naine</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dirty="0">
                          <a:solidFill>
                            <a:schemeClr val="tx1"/>
                          </a:solidFill>
                          <a:effectLst/>
                          <a:latin typeface="Arial" panose="020B0604020202020204" pitchFamily="34" charset="0"/>
                        </a:rPr>
                        <a:t>n=1631</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9185353"/>
                  </a:ext>
                </a:extLst>
              </a:tr>
              <a:tr h="251088">
                <a:tc>
                  <a:txBody>
                    <a:bodyPr/>
                    <a:lstStyle/>
                    <a:p>
                      <a:pPr algn="l" fontAlgn="t">
                        <a:lnSpc>
                          <a:spcPts val="1000"/>
                        </a:lnSpc>
                      </a:pPr>
                      <a:r>
                        <a:rPr lang="et-EE" sz="1000" b="1" i="0" u="none" strike="noStrike" dirty="0">
                          <a:solidFill>
                            <a:schemeClr val="tx1"/>
                          </a:solidFill>
                          <a:effectLst/>
                          <a:latin typeface="+mn-lt"/>
                        </a:rPr>
                        <a:t>Rahvus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endParaRPr lang="et-EE" sz="1000" b="0" i="0" u="none" strike="noStrike" dirty="0">
                        <a:solidFill>
                          <a:schemeClr val="tx1"/>
                        </a:solidFill>
                        <a:effectLst/>
                        <a:latin typeface="Arial" panose="020B0604020202020204" pitchFamily="34" charset="0"/>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2362891"/>
                  </a:ext>
                </a:extLst>
              </a:tr>
              <a:tr h="251088">
                <a:tc>
                  <a:txBody>
                    <a:bodyPr/>
                    <a:lstStyle/>
                    <a:p>
                      <a:pPr algn="r" fontAlgn="t">
                        <a:lnSpc>
                          <a:spcPts val="1000"/>
                        </a:lnSpc>
                      </a:pPr>
                      <a:r>
                        <a:rPr lang="et-EE" sz="1000" b="0" i="0" u="none" strike="noStrike" dirty="0">
                          <a:solidFill>
                            <a:schemeClr val="tx1"/>
                          </a:solidFill>
                          <a:effectLst/>
                          <a:latin typeface="+mn-lt"/>
                        </a:rPr>
                        <a:t>Eestlane</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dirty="0">
                          <a:solidFill>
                            <a:schemeClr val="tx1"/>
                          </a:solidFill>
                          <a:effectLst/>
                          <a:latin typeface="Arial" panose="020B0604020202020204" pitchFamily="34" charset="0"/>
                        </a:rPr>
                        <a:t>n=2118</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034506"/>
                  </a:ext>
                </a:extLst>
              </a:tr>
              <a:tr h="251088">
                <a:tc>
                  <a:txBody>
                    <a:bodyPr/>
                    <a:lstStyle/>
                    <a:p>
                      <a:pPr algn="r" fontAlgn="t">
                        <a:lnSpc>
                          <a:spcPts val="1000"/>
                        </a:lnSpc>
                      </a:pPr>
                      <a:r>
                        <a:rPr lang="et-EE" sz="1000" b="0" i="0" u="none" strike="noStrike" dirty="0">
                          <a:solidFill>
                            <a:schemeClr val="tx1"/>
                          </a:solidFill>
                          <a:effectLst/>
                          <a:latin typeface="+mn-lt"/>
                        </a:rPr>
                        <a:t>Muu rahvus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dirty="0">
                          <a:solidFill>
                            <a:schemeClr val="tx1"/>
                          </a:solidFill>
                          <a:effectLst/>
                          <a:latin typeface="Arial" panose="020B0604020202020204" pitchFamily="34" charset="0"/>
                        </a:rPr>
                        <a:t>n=807</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618102"/>
                  </a:ext>
                </a:extLst>
              </a:tr>
            </a:tbl>
          </a:graphicData>
        </a:graphic>
      </p:graphicFrame>
      <p:graphicFrame>
        <p:nvGraphicFramePr>
          <p:cNvPr id="5" name="Content Placeholder 10">
            <a:extLst>
              <a:ext uri="{FF2B5EF4-FFF2-40B4-BE49-F238E27FC236}">
                <a16:creationId xmlns:a16="http://schemas.microsoft.com/office/drawing/2014/main" id="{21D9714F-4EC7-484C-9662-C4440FE1FDAA}"/>
              </a:ext>
            </a:extLst>
          </p:cNvPr>
          <p:cNvGraphicFramePr>
            <a:graphicFrameLocks/>
          </p:cNvGraphicFramePr>
          <p:nvPr>
            <p:extLst>
              <p:ext uri="{D42A27DB-BD31-4B8C-83A1-F6EECF244321}">
                <p14:modId xmlns:p14="http://schemas.microsoft.com/office/powerpoint/2010/main" val="2957592357"/>
              </p:ext>
            </p:extLst>
          </p:nvPr>
        </p:nvGraphicFramePr>
        <p:xfrm>
          <a:off x="5225133" y="1415223"/>
          <a:ext cx="2307778" cy="45284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10">
            <a:extLst>
              <a:ext uri="{FF2B5EF4-FFF2-40B4-BE49-F238E27FC236}">
                <a16:creationId xmlns:a16="http://schemas.microsoft.com/office/drawing/2014/main" id="{DE67C768-AFF4-4857-A297-31B25EDBC7A2}"/>
              </a:ext>
            </a:extLst>
          </p:cNvPr>
          <p:cNvGraphicFramePr>
            <a:graphicFrameLocks/>
          </p:cNvGraphicFramePr>
          <p:nvPr>
            <p:extLst>
              <p:ext uri="{D42A27DB-BD31-4B8C-83A1-F6EECF244321}">
                <p14:modId xmlns:p14="http://schemas.microsoft.com/office/powerpoint/2010/main" val="317203394"/>
              </p:ext>
            </p:extLst>
          </p:nvPr>
        </p:nvGraphicFramePr>
        <p:xfrm>
          <a:off x="134976" y="927464"/>
          <a:ext cx="3026235" cy="7010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10">
            <a:extLst>
              <a:ext uri="{FF2B5EF4-FFF2-40B4-BE49-F238E27FC236}">
                <a16:creationId xmlns:a16="http://schemas.microsoft.com/office/drawing/2014/main" id="{A2589616-12D7-4B24-858F-B2E7B7A2C9C0}"/>
              </a:ext>
            </a:extLst>
          </p:cNvPr>
          <p:cNvGraphicFramePr>
            <a:graphicFrameLocks/>
          </p:cNvGraphicFramePr>
          <p:nvPr>
            <p:extLst>
              <p:ext uri="{D42A27DB-BD31-4B8C-83A1-F6EECF244321}">
                <p14:modId xmlns:p14="http://schemas.microsoft.com/office/powerpoint/2010/main" val="3639595022"/>
              </p:ext>
            </p:extLst>
          </p:nvPr>
        </p:nvGraphicFramePr>
        <p:xfrm>
          <a:off x="7363089" y="1415223"/>
          <a:ext cx="2307778" cy="45284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10">
            <a:extLst>
              <a:ext uri="{FF2B5EF4-FFF2-40B4-BE49-F238E27FC236}">
                <a16:creationId xmlns:a16="http://schemas.microsoft.com/office/drawing/2014/main" id="{2EA4F74E-98A1-4319-BFE7-5BE3CAA7064F}"/>
              </a:ext>
            </a:extLst>
          </p:cNvPr>
          <p:cNvGraphicFramePr>
            <a:graphicFrameLocks/>
          </p:cNvGraphicFramePr>
          <p:nvPr>
            <p:extLst>
              <p:ext uri="{D42A27DB-BD31-4B8C-83A1-F6EECF244321}">
                <p14:modId xmlns:p14="http://schemas.microsoft.com/office/powerpoint/2010/main" val="2933411057"/>
              </p:ext>
            </p:extLst>
          </p:nvPr>
        </p:nvGraphicFramePr>
        <p:xfrm>
          <a:off x="9501045" y="1415223"/>
          <a:ext cx="2307778" cy="45284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ontent Placeholder 10">
            <a:extLst>
              <a:ext uri="{FF2B5EF4-FFF2-40B4-BE49-F238E27FC236}">
                <a16:creationId xmlns:a16="http://schemas.microsoft.com/office/drawing/2014/main" id="{BF8481DD-4536-45B7-9E7E-A28CBAAFD049}"/>
              </a:ext>
            </a:extLst>
          </p:cNvPr>
          <p:cNvGraphicFramePr>
            <a:graphicFrameLocks/>
          </p:cNvGraphicFramePr>
          <p:nvPr>
            <p:extLst>
              <p:ext uri="{D42A27DB-BD31-4B8C-83A1-F6EECF244321}">
                <p14:modId xmlns:p14="http://schemas.microsoft.com/office/powerpoint/2010/main" val="758458459"/>
              </p:ext>
            </p:extLst>
          </p:nvPr>
        </p:nvGraphicFramePr>
        <p:xfrm>
          <a:off x="3161211" y="1415223"/>
          <a:ext cx="2307778" cy="4528457"/>
        </p:xfrm>
        <a:graphic>
          <a:graphicData uri="http://schemas.openxmlformats.org/drawingml/2006/chart">
            <c:chart xmlns:c="http://schemas.openxmlformats.org/drawingml/2006/chart" xmlns:r="http://schemas.openxmlformats.org/officeDocument/2006/relationships" r:id="rId6"/>
          </a:graphicData>
        </a:graphic>
      </p:graphicFrame>
      <p:sp>
        <p:nvSpPr>
          <p:cNvPr id="10" name="Slide Number Placeholder 9">
            <a:extLst>
              <a:ext uri="{FF2B5EF4-FFF2-40B4-BE49-F238E27FC236}">
                <a16:creationId xmlns:a16="http://schemas.microsoft.com/office/drawing/2014/main" id="{1629269F-E393-458A-BF2F-7EFD6B401F7A}"/>
              </a:ext>
            </a:extLst>
          </p:cNvPr>
          <p:cNvSpPr>
            <a:spLocks noGrp="1"/>
          </p:cNvSpPr>
          <p:nvPr>
            <p:ph type="sldNum" sz="quarter" idx="10"/>
          </p:nvPr>
        </p:nvSpPr>
        <p:spPr/>
        <p:txBody>
          <a:bodyPr/>
          <a:lstStyle/>
          <a:p>
            <a:fld id="{4034BEE3-566C-4068-A777-C3A4762E861B}" type="slidenum">
              <a:rPr lang="en-GB" smtClean="0"/>
              <a:pPr/>
              <a:t>17</a:t>
            </a:fld>
            <a:endParaRPr lang="en-GB" dirty="0"/>
          </a:p>
        </p:txBody>
      </p:sp>
    </p:spTree>
    <p:extLst>
      <p:ext uri="{BB962C8B-B14F-4D97-AF65-F5344CB8AC3E}">
        <p14:creationId xmlns:p14="http://schemas.microsoft.com/office/powerpoint/2010/main" val="102607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B4D7-153A-4CC2-AB0F-FCAED9532E8B}"/>
              </a:ext>
            </a:extLst>
          </p:cNvPr>
          <p:cNvSpPr>
            <a:spLocks noGrp="1"/>
          </p:cNvSpPr>
          <p:nvPr>
            <p:ph type="title"/>
          </p:nvPr>
        </p:nvSpPr>
        <p:spPr/>
        <p:txBody>
          <a:bodyPr/>
          <a:lstStyle/>
          <a:p>
            <a:r>
              <a:rPr lang="et-EE" dirty="0"/>
              <a:t>1.4 Hasartmängudega </a:t>
            </a:r>
            <a:r>
              <a:rPr lang="et-EE" dirty="0" err="1"/>
              <a:t>kokkupuutunute</a:t>
            </a:r>
            <a:r>
              <a:rPr lang="et-EE" dirty="0"/>
              <a:t> profiil (2) </a:t>
            </a:r>
            <a:r>
              <a:rPr lang="et-EE" sz="1400" b="0" dirty="0"/>
              <a:t>% kõigist vastanutest, n= </a:t>
            </a:r>
            <a:r>
              <a:rPr lang="en-US" sz="1400" b="0" dirty="0"/>
              <a:t>2</a:t>
            </a:r>
            <a:r>
              <a:rPr lang="et-EE" sz="1400" b="0" dirty="0"/>
              <a:t>925 </a:t>
            </a:r>
          </a:p>
        </p:txBody>
      </p:sp>
      <p:graphicFrame>
        <p:nvGraphicFramePr>
          <p:cNvPr id="4" name="Table 4">
            <a:extLst>
              <a:ext uri="{FF2B5EF4-FFF2-40B4-BE49-F238E27FC236}">
                <a16:creationId xmlns:a16="http://schemas.microsoft.com/office/drawing/2014/main" id="{645E5EA4-0B2E-4B42-A3C7-A3FE59D6FDB1}"/>
              </a:ext>
            </a:extLst>
          </p:cNvPr>
          <p:cNvGraphicFramePr>
            <a:graphicFrameLocks noGrp="1"/>
          </p:cNvGraphicFramePr>
          <p:nvPr>
            <p:extLst>
              <p:ext uri="{D42A27DB-BD31-4B8C-83A1-F6EECF244321}">
                <p14:modId xmlns:p14="http://schemas.microsoft.com/office/powerpoint/2010/main" val="956013607"/>
              </p:ext>
            </p:extLst>
          </p:nvPr>
        </p:nvGraphicFramePr>
        <p:xfrm>
          <a:off x="496388" y="1036309"/>
          <a:ext cx="11303728" cy="5016123"/>
        </p:xfrm>
        <a:graphic>
          <a:graphicData uri="http://schemas.openxmlformats.org/drawingml/2006/table">
            <a:tbl>
              <a:tblPr firstRow="1" bandRow="1">
                <a:tableStyleId>{5C22544A-7EE6-4342-B048-85BDC9FD1C3A}</a:tableStyleId>
              </a:tblPr>
              <a:tblGrid>
                <a:gridCol w="2229987">
                  <a:extLst>
                    <a:ext uri="{9D8B030D-6E8A-4147-A177-3AD203B41FA5}">
                      <a16:colId xmlns:a16="http://schemas.microsoft.com/office/drawing/2014/main" val="4174201780"/>
                    </a:ext>
                  </a:extLst>
                </a:gridCol>
                <a:gridCol w="504505">
                  <a:extLst>
                    <a:ext uri="{9D8B030D-6E8A-4147-A177-3AD203B41FA5}">
                      <a16:colId xmlns:a16="http://schemas.microsoft.com/office/drawing/2014/main" val="903455254"/>
                    </a:ext>
                  </a:extLst>
                </a:gridCol>
                <a:gridCol w="2142309">
                  <a:extLst>
                    <a:ext uri="{9D8B030D-6E8A-4147-A177-3AD203B41FA5}">
                      <a16:colId xmlns:a16="http://schemas.microsoft.com/office/drawing/2014/main" val="3728781442"/>
                    </a:ext>
                  </a:extLst>
                </a:gridCol>
                <a:gridCol w="2142309">
                  <a:extLst>
                    <a:ext uri="{9D8B030D-6E8A-4147-A177-3AD203B41FA5}">
                      <a16:colId xmlns:a16="http://schemas.microsoft.com/office/drawing/2014/main" val="958983575"/>
                    </a:ext>
                  </a:extLst>
                </a:gridCol>
                <a:gridCol w="2142309">
                  <a:extLst>
                    <a:ext uri="{9D8B030D-6E8A-4147-A177-3AD203B41FA5}">
                      <a16:colId xmlns:a16="http://schemas.microsoft.com/office/drawing/2014/main" val="3045116635"/>
                    </a:ext>
                  </a:extLst>
                </a:gridCol>
                <a:gridCol w="2142309">
                  <a:extLst>
                    <a:ext uri="{9D8B030D-6E8A-4147-A177-3AD203B41FA5}">
                      <a16:colId xmlns:a16="http://schemas.microsoft.com/office/drawing/2014/main" val="3816177511"/>
                    </a:ext>
                  </a:extLst>
                </a:gridCol>
              </a:tblGrid>
              <a:tr h="238863">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r>
                        <a:rPr lang="en-US" sz="1000" dirty="0">
                          <a:solidFill>
                            <a:schemeClr val="tx1"/>
                          </a:solidFill>
                          <a:latin typeface="+mn-lt"/>
                        </a:rPr>
                        <a:t>202</a:t>
                      </a:r>
                      <a:r>
                        <a:rPr lang="et-EE" sz="1000" dirty="0">
                          <a:solidFill>
                            <a:schemeClr val="tx1"/>
                          </a:solidFill>
                          <a:latin typeface="+mn-lt"/>
                        </a:rPr>
                        <a:t>3</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r>
                        <a:rPr lang="en-US" sz="1000" dirty="0">
                          <a:solidFill>
                            <a:schemeClr val="tx1"/>
                          </a:solidFill>
                          <a:latin typeface="+mn-lt"/>
                        </a:rPr>
                        <a:t>2021</a:t>
                      </a: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r>
                        <a:rPr lang="en-US" sz="1000" dirty="0">
                          <a:solidFill>
                            <a:schemeClr val="tx1"/>
                          </a:solidFill>
                          <a:latin typeface="+mn-lt"/>
                        </a:rPr>
                        <a:t>2019</a:t>
                      </a: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r>
                        <a:rPr lang="en-US" sz="1000" dirty="0">
                          <a:solidFill>
                            <a:schemeClr val="tx1"/>
                          </a:solidFill>
                          <a:latin typeface="+mn-lt"/>
                        </a:rPr>
                        <a:t>2017</a:t>
                      </a: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1012229"/>
                  </a:ext>
                </a:extLst>
              </a:tr>
              <a:tr h="238863">
                <a:tc>
                  <a:txBody>
                    <a:bodyPr/>
                    <a:lstStyle/>
                    <a:p>
                      <a:pPr algn="r" fontAlgn="t">
                        <a:lnSpc>
                          <a:spcPts val="1000"/>
                        </a:lnSpc>
                      </a:pPr>
                      <a:r>
                        <a:rPr lang="et-EE" sz="1000" b="0" i="0" u="none" strike="noStrike" dirty="0">
                          <a:solidFill>
                            <a:schemeClr val="tx1"/>
                          </a:solidFill>
                          <a:effectLst/>
                          <a:latin typeface="+mn-lt"/>
                        </a:rPr>
                        <a:t>Kokku</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mn-lt"/>
                        </a:rPr>
                        <a:t>n=2925</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745557"/>
                  </a:ext>
                </a:extLst>
              </a:tr>
              <a:tr h="238863">
                <a:tc>
                  <a:txBody>
                    <a:bodyPr/>
                    <a:lstStyle/>
                    <a:p>
                      <a:pPr algn="l" fontAlgn="t">
                        <a:lnSpc>
                          <a:spcPts val="1000"/>
                        </a:lnSpc>
                      </a:pPr>
                      <a:r>
                        <a:rPr lang="et-EE" sz="1000" b="1" i="0" u="none" strike="noStrike" dirty="0">
                          <a:solidFill>
                            <a:schemeClr val="tx1"/>
                          </a:solidFill>
                          <a:effectLst/>
                          <a:latin typeface="+mn-lt"/>
                        </a:rPr>
                        <a:t>Elukoht</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endParaRPr lang="et-EE" sz="1000" b="0" i="0" u="none" strike="noStrike">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9281905"/>
                  </a:ext>
                </a:extLst>
              </a:tr>
              <a:tr h="238863">
                <a:tc>
                  <a:txBody>
                    <a:bodyPr/>
                    <a:lstStyle/>
                    <a:p>
                      <a:pPr algn="r" fontAlgn="t">
                        <a:lnSpc>
                          <a:spcPts val="1000"/>
                        </a:lnSpc>
                      </a:pPr>
                      <a:r>
                        <a:rPr lang="et-EE" sz="1000" b="0" i="0" u="none" strike="noStrike" dirty="0">
                          <a:solidFill>
                            <a:schemeClr val="tx1"/>
                          </a:solidFill>
                          <a:effectLst/>
                          <a:latin typeface="+mn-lt"/>
                        </a:rPr>
                        <a:t>Tallinn</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dirty="0">
                          <a:solidFill>
                            <a:schemeClr val="tx1"/>
                          </a:solidFill>
                          <a:effectLst/>
                          <a:latin typeface="+mn-lt"/>
                        </a:rPr>
                        <a:t>n=981</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449947"/>
                  </a:ext>
                </a:extLst>
              </a:tr>
              <a:tr h="238863">
                <a:tc>
                  <a:txBody>
                    <a:bodyPr/>
                    <a:lstStyle/>
                    <a:p>
                      <a:pPr algn="r" fontAlgn="t">
                        <a:lnSpc>
                          <a:spcPts val="1000"/>
                        </a:lnSpc>
                      </a:pPr>
                      <a:r>
                        <a:rPr lang="et-EE" sz="1000" b="0" i="0" u="none" strike="noStrike" dirty="0">
                          <a:solidFill>
                            <a:schemeClr val="tx1"/>
                          </a:solidFill>
                          <a:effectLst/>
                          <a:latin typeface="+mn-lt"/>
                        </a:rPr>
                        <a:t>Tartu, Pärnu, Narva, Kohtla-Järve</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mn-lt"/>
                        </a:rPr>
                        <a:t>n=539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5732865"/>
                  </a:ext>
                </a:extLst>
              </a:tr>
              <a:tr h="238863">
                <a:tc>
                  <a:txBody>
                    <a:bodyPr/>
                    <a:lstStyle/>
                    <a:p>
                      <a:pPr algn="r" fontAlgn="t">
                        <a:lnSpc>
                          <a:spcPts val="1000"/>
                        </a:lnSpc>
                      </a:pPr>
                      <a:r>
                        <a:rPr lang="et-EE" sz="1000" b="0" i="0" u="none" strike="noStrike">
                          <a:solidFill>
                            <a:schemeClr val="tx1"/>
                          </a:solidFill>
                          <a:effectLst/>
                          <a:latin typeface="+mn-lt"/>
                        </a:rPr>
                        <a:t>Muud linn</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mn-lt"/>
                        </a:rPr>
                        <a:t>n=617</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907052"/>
                  </a:ext>
                </a:extLst>
              </a:tr>
              <a:tr h="238863">
                <a:tc>
                  <a:txBody>
                    <a:bodyPr/>
                    <a:lstStyle/>
                    <a:p>
                      <a:pPr algn="r" fontAlgn="t">
                        <a:lnSpc>
                          <a:spcPts val="1000"/>
                        </a:lnSpc>
                      </a:pPr>
                      <a:r>
                        <a:rPr lang="et-EE" sz="1000" b="0" i="0" u="none" strike="noStrike">
                          <a:solidFill>
                            <a:schemeClr val="tx1"/>
                          </a:solidFill>
                          <a:effectLst/>
                          <a:latin typeface="+mn-lt"/>
                        </a:rPr>
                        <a:t>maa-asula (alevik, küla)</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mn-lt"/>
                        </a:rPr>
                        <a:t>n=788</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942213"/>
                  </a:ext>
                </a:extLst>
              </a:tr>
              <a:tr h="238863">
                <a:tc>
                  <a:txBody>
                    <a:bodyPr/>
                    <a:lstStyle/>
                    <a:p>
                      <a:pPr algn="l" fontAlgn="t">
                        <a:lnSpc>
                          <a:spcPts val="1000"/>
                        </a:lnSpc>
                      </a:pPr>
                      <a:r>
                        <a:rPr lang="et-EE" sz="1000" b="1" i="0" u="none" strike="noStrike" dirty="0">
                          <a:solidFill>
                            <a:schemeClr val="tx1"/>
                          </a:solidFill>
                          <a:effectLst/>
                          <a:latin typeface="+mn-lt"/>
                        </a:rPr>
                        <a:t>Piirkond</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endParaRPr lang="et-EE" sz="1000" b="0" i="0" u="none" strike="noStrike">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1535082"/>
                  </a:ext>
                </a:extLst>
              </a:tr>
              <a:tr h="238863">
                <a:tc>
                  <a:txBody>
                    <a:bodyPr/>
                    <a:lstStyle/>
                    <a:p>
                      <a:pPr algn="r" fontAlgn="t">
                        <a:lnSpc>
                          <a:spcPts val="1000"/>
                        </a:lnSpc>
                      </a:pPr>
                      <a:r>
                        <a:rPr lang="et-EE" sz="1000" b="0" i="0" u="none" strike="noStrike">
                          <a:solidFill>
                            <a:schemeClr val="tx1"/>
                          </a:solidFill>
                          <a:effectLst/>
                          <a:latin typeface="+mn-lt"/>
                        </a:rPr>
                        <a:t>Põhja-Eesti</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mn-lt"/>
                        </a:rPr>
                        <a:t>n=1346</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2774916"/>
                  </a:ext>
                </a:extLst>
              </a:tr>
              <a:tr h="238863">
                <a:tc>
                  <a:txBody>
                    <a:bodyPr/>
                    <a:lstStyle/>
                    <a:p>
                      <a:pPr algn="r" fontAlgn="t">
                        <a:lnSpc>
                          <a:spcPts val="1000"/>
                        </a:lnSpc>
                      </a:pPr>
                      <a:r>
                        <a:rPr lang="et-EE" sz="1000" b="0" i="0" u="none" strike="noStrike" dirty="0">
                          <a:solidFill>
                            <a:schemeClr val="tx1"/>
                          </a:solidFill>
                          <a:effectLst/>
                          <a:latin typeface="+mn-lt"/>
                        </a:rPr>
                        <a:t>Kesk-Eesti</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mn-lt"/>
                        </a:rPr>
                        <a:t>n=344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1359185"/>
                  </a:ext>
                </a:extLst>
              </a:tr>
              <a:tr h="238863">
                <a:tc>
                  <a:txBody>
                    <a:bodyPr/>
                    <a:lstStyle/>
                    <a:p>
                      <a:pPr algn="r" fontAlgn="t">
                        <a:lnSpc>
                          <a:spcPts val="1000"/>
                        </a:lnSpc>
                      </a:pPr>
                      <a:r>
                        <a:rPr lang="et-EE" sz="1000" b="0" i="0" u="none" strike="noStrike">
                          <a:solidFill>
                            <a:schemeClr val="tx1"/>
                          </a:solidFill>
                          <a:effectLst/>
                          <a:latin typeface="+mn-lt"/>
                        </a:rPr>
                        <a:t>Kirde-Eesti</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mn-lt"/>
                        </a:rPr>
                        <a:t>n=252</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3765808"/>
                  </a:ext>
                </a:extLst>
              </a:tr>
              <a:tr h="238863">
                <a:tc>
                  <a:txBody>
                    <a:bodyPr/>
                    <a:lstStyle/>
                    <a:p>
                      <a:pPr algn="r" fontAlgn="t">
                        <a:lnSpc>
                          <a:spcPts val="1000"/>
                        </a:lnSpc>
                      </a:pPr>
                      <a:r>
                        <a:rPr lang="et-EE" sz="1000" b="0" i="0" u="none" strike="noStrike">
                          <a:solidFill>
                            <a:schemeClr val="tx1"/>
                          </a:solidFill>
                          <a:effectLst/>
                          <a:latin typeface="+mn-lt"/>
                        </a:rPr>
                        <a:t>Lääne-Eesti</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mn-lt"/>
                        </a:rPr>
                        <a:t>n=259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9029324"/>
                  </a:ext>
                </a:extLst>
              </a:tr>
              <a:tr h="238863">
                <a:tc>
                  <a:txBody>
                    <a:bodyPr/>
                    <a:lstStyle/>
                    <a:p>
                      <a:pPr algn="r" fontAlgn="t">
                        <a:lnSpc>
                          <a:spcPts val="1000"/>
                        </a:lnSpc>
                      </a:pPr>
                      <a:r>
                        <a:rPr lang="et-EE" sz="1000" b="0" i="0" u="none" strike="noStrike">
                          <a:solidFill>
                            <a:schemeClr val="tx1"/>
                          </a:solidFill>
                          <a:effectLst/>
                          <a:latin typeface="+mn-lt"/>
                        </a:rPr>
                        <a:t>Lõuna-Eesti</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mn-lt"/>
                        </a:rPr>
                        <a:t>n=724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1246760"/>
                  </a:ext>
                </a:extLst>
              </a:tr>
              <a:tr h="238863">
                <a:tc>
                  <a:txBody>
                    <a:bodyPr/>
                    <a:lstStyle/>
                    <a:p>
                      <a:pPr algn="l" fontAlgn="t">
                        <a:lnSpc>
                          <a:spcPts val="1000"/>
                        </a:lnSpc>
                      </a:pPr>
                      <a:r>
                        <a:rPr lang="et-EE" sz="1000" b="1" i="0" u="none" strike="noStrike" dirty="0">
                          <a:solidFill>
                            <a:schemeClr val="tx1"/>
                          </a:solidFill>
                          <a:effectLst/>
                          <a:latin typeface="+mn-lt"/>
                        </a:rPr>
                        <a:t>Regulaarne isiklik sissetulek</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endParaRPr lang="et-EE" sz="1000" b="0" i="0" u="none" strike="noStrike">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2665871"/>
                  </a:ext>
                </a:extLst>
              </a:tr>
              <a:tr h="238863">
                <a:tc>
                  <a:txBody>
                    <a:bodyPr/>
                    <a:lstStyle/>
                    <a:p>
                      <a:pPr algn="r" fontAlgn="t">
                        <a:lnSpc>
                          <a:spcPts val="1000"/>
                        </a:lnSpc>
                      </a:pPr>
                      <a:r>
                        <a:rPr lang="et-EE" sz="1000" b="0" i="0" u="none" strike="noStrike" dirty="0">
                          <a:solidFill>
                            <a:schemeClr val="tx1"/>
                          </a:solidFill>
                          <a:effectLst/>
                          <a:latin typeface="+mn-lt"/>
                        </a:rPr>
                        <a:t>Jah</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mn-lt"/>
                        </a:rPr>
                        <a:t>n=2452</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9185353"/>
                  </a:ext>
                </a:extLst>
              </a:tr>
              <a:tr h="238863">
                <a:tc>
                  <a:txBody>
                    <a:bodyPr/>
                    <a:lstStyle/>
                    <a:p>
                      <a:pPr algn="r" fontAlgn="t">
                        <a:lnSpc>
                          <a:spcPts val="1000"/>
                        </a:lnSpc>
                      </a:pPr>
                      <a:r>
                        <a:rPr lang="et-EE" sz="1000" b="0" i="0" u="none" strike="noStrike">
                          <a:solidFill>
                            <a:schemeClr val="tx1"/>
                          </a:solidFill>
                          <a:effectLst/>
                          <a:latin typeface="+mn-lt"/>
                        </a:rPr>
                        <a:t>Ei</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mn-lt"/>
                        </a:rPr>
                        <a:t>n=473</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2362891"/>
                  </a:ext>
                </a:extLst>
              </a:tr>
              <a:tr h="238863">
                <a:tc>
                  <a:txBody>
                    <a:bodyPr/>
                    <a:lstStyle/>
                    <a:p>
                      <a:pPr algn="l" fontAlgn="t">
                        <a:lnSpc>
                          <a:spcPts val="1000"/>
                        </a:lnSpc>
                      </a:pPr>
                      <a:r>
                        <a:rPr lang="fi-FI" sz="1000" b="1" i="0" u="none" strike="noStrike" dirty="0">
                          <a:solidFill>
                            <a:schemeClr val="tx1"/>
                          </a:solidFill>
                          <a:effectLst/>
                          <a:latin typeface="+mn-lt"/>
                        </a:rPr>
                        <a:t>Pere sissetulek ühe inimese kohta</a:t>
                      </a:r>
                      <a:r>
                        <a:rPr lang="et-EE" sz="1000" b="1" i="0" u="none" strike="noStrike" dirty="0">
                          <a:solidFill>
                            <a:schemeClr val="tx1"/>
                          </a:solidFill>
                          <a:effectLst/>
                          <a:latin typeface="+mn-lt"/>
                        </a:rPr>
                        <a:t>*</a:t>
                      </a:r>
                      <a:endParaRPr lang="fi-FI" sz="1000" b="1" i="0" u="none" strike="noStrike" dirty="0">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endParaRPr lang="et-EE" sz="1000" b="0" i="0" u="none" strike="noStrike">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034506"/>
                  </a:ext>
                </a:extLst>
              </a:tr>
              <a:tr h="238863">
                <a:tc>
                  <a:txBody>
                    <a:bodyPr/>
                    <a:lstStyle/>
                    <a:p>
                      <a:pPr algn="r" fontAlgn="t">
                        <a:lnSpc>
                          <a:spcPts val="1000"/>
                        </a:lnSpc>
                      </a:pPr>
                      <a:r>
                        <a:rPr lang="et-EE" sz="1000" b="0" i="0" u="none" strike="noStrike" dirty="0">
                          <a:solidFill>
                            <a:schemeClr val="tx1"/>
                          </a:solidFill>
                          <a:effectLst/>
                          <a:latin typeface="+mn-lt"/>
                        </a:rPr>
                        <a:t>kuni 600 eurot kuus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dirty="0">
                          <a:solidFill>
                            <a:schemeClr val="tx1"/>
                          </a:solidFill>
                          <a:effectLst/>
                          <a:latin typeface="+mn-lt"/>
                        </a:rPr>
                        <a:t>n=453</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618102"/>
                  </a:ext>
                </a:extLst>
              </a:tr>
              <a:tr h="238863">
                <a:tc>
                  <a:txBody>
                    <a:bodyPr/>
                    <a:lstStyle/>
                    <a:p>
                      <a:pPr algn="r" fontAlgn="t">
                        <a:lnSpc>
                          <a:spcPts val="1000"/>
                        </a:lnSpc>
                      </a:pPr>
                      <a:r>
                        <a:rPr lang="et-EE" sz="1000" b="0" i="0" u="none" strike="noStrike" dirty="0">
                          <a:solidFill>
                            <a:schemeClr val="tx1"/>
                          </a:solidFill>
                          <a:effectLst/>
                          <a:latin typeface="+mn-lt"/>
                        </a:rPr>
                        <a:t>601 - 1000 eurot kuus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mn-lt"/>
                        </a:rPr>
                        <a:t>n=686</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2280459"/>
                  </a:ext>
                </a:extLst>
              </a:tr>
              <a:tr h="238863">
                <a:tc>
                  <a:txBody>
                    <a:bodyPr/>
                    <a:lstStyle/>
                    <a:p>
                      <a:pPr algn="r" fontAlgn="t">
                        <a:lnSpc>
                          <a:spcPts val="1000"/>
                        </a:lnSpc>
                      </a:pPr>
                      <a:r>
                        <a:rPr lang="et-EE" sz="1000" b="0" i="0" u="none" strike="noStrike" dirty="0">
                          <a:solidFill>
                            <a:schemeClr val="tx1"/>
                          </a:solidFill>
                          <a:effectLst/>
                          <a:latin typeface="+mn-lt"/>
                        </a:rPr>
                        <a:t>1001 - 1500 eurot kuus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mn-lt"/>
                        </a:rPr>
                        <a:t>n=546</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8598131"/>
                  </a:ext>
                </a:extLst>
              </a:tr>
              <a:tr h="238863">
                <a:tc>
                  <a:txBody>
                    <a:bodyPr/>
                    <a:lstStyle/>
                    <a:p>
                      <a:pPr algn="r" fontAlgn="t">
                        <a:lnSpc>
                          <a:spcPts val="1000"/>
                        </a:lnSpc>
                      </a:pPr>
                      <a:r>
                        <a:rPr lang="et-EE" sz="1000" b="0" i="0" u="none" strike="noStrike" dirty="0">
                          <a:solidFill>
                            <a:schemeClr val="tx1"/>
                          </a:solidFill>
                          <a:effectLst/>
                          <a:latin typeface="+mn-lt"/>
                        </a:rPr>
                        <a:t>üle 1500 euro kuus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dirty="0">
                          <a:solidFill>
                            <a:schemeClr val="tx1"/>
                          </a:solidFill>
                          <a:effectLst/>
                          <a:latin typeface="+mn-lt"/>
                        </a:rPr>
                        <a:t>n=511</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2205355"/>
                  </a:ext>
                </a:extLst>
              </a:tr>
            </a:tbl>
          </a:graphicData>
        </a:graphic>
      </p:graphicFrame>
      <p:graphicFrame>
        <p:nvGraphicFramePr>
          <p:cNvPr id="5" name="Content Placeholder 10">
            <a:extLst>
              <a:ext uri="{FF2B5EF4-FFF2-40B4-BE49-F238E27FC236}">
                <a16:creationId xmlns:a16="http://schemas.microsoft.com/office/drawing/2014/main" id="{21D9714F-4EC7-484C-9662-C4440FE1FDAA}"/>
              </a:ext>
            </a:extLst>
          </p:cNvPr>
          <p:cNvGraphicFramePr>
            <a:graphicFrameLocks/>
          </p:cNvGraphicFramePr>
          <p:nvPr>
            <p:extLst>
              <p:ext uri="{D42A27DB-BD31-4B8C-83A1-F6EECF244321}">
                <p14:modId xmlns:p14="http://schemas.microsoft.com/office/powerpoint/2010/main" val="3838337057"/>
              </p:ext>
            </p:extLst>
          </p:nvPr>
        </p:nvGraphicFramePr>
        <p:xfrm>
          <a:off x="5277388" y="1162595"/>
          <a:ext cx="2307778" cy="49987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10">
            <a:extLst>
              <a:ext uri="{FF2B5EF4-FFF2-40B4-BE49-F238E27FC236}">
                <a16:creationId xmlns:a16="http://schemas.microsoft.com/office/drawing/2014/main" id="{E03BAD7E-3707-4CB5-BA78-BE6F9EB86B0F}"/>
              </a:ext>
            </a:extLst>
          </p:cNvPr>
          <p:cNvGraphicFramePr>
            <a:graphicFrameLocks/>
          </p:cNvGraphicFramePr>
          <p:nvPr>
            <p:extLst>
              <p:ext uri="{D42A27DB-BD31-4B8C-83A1-F6EECF244321}">
                <p14:modId xmlns:p14="http://schemas.microsoft.com/office/powerpoint/2010/main" val="2095568242"/>
              </p:ext>
            </p:extLst>
          </p:nvPr>
        </p:nvGraphicFramePr>
        <p:xfrm>
          <a:off x="7455982" y="1162595"/>
          <a:ext cx="2307778" cy="4998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a:extLst>
              <a:ext uri="{FF2B5EF4-FFF2-40B4-BE49-F238E27FC236}">
                <a16:creationId xmlns:a16="http://schemas.microsoft.com/office/drawing/2014/main" id="{505857C1-5086-4A35-BD04-AA142E207AE4}"/>
              </a:ext>
            </a:extLst>
          </p:cNvPr>
          <p:cNvGraphicFramePr>
            <a:graphicFrameLocks/>
          </p:cNvGraphicFramePr>
          <p:nvPr>
            <p:extLst>
              <p:ext uri="{D42A27DB-BD31-4B8C-83A1-F6EECF244321}">
                <p14:modId xmlns:p14="http://schemas.microsoft.com/office/powerpoint/2010/main" val="142756224"/>
              </p:ext>
            </p:extLst>
          </p:nvPr>
        </p:nvGraphicFramePr>
        <p:xfrm>
          <a:off x="9634576" y="1162595"/>
          <a:ext cx="2307778" cy="49987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ontent Placeholder 10">
            <a:extLst>
              <a:ext uri="{FF2B5EF4-FFF2-40B4-BE49-F238E27FC236}">
                <a16:creationId xmlns:a16="http://schemas.microsoft.com/office/drawing/2014/main" id="{DA2606CC-7870-43DA-9DD8-F8C45306D6B5}"/>
              </a:ext>
            </a:extLst>
          </p:cNvPr>
          <p:cNvGraphicFramePr>
            <a:graphicFrameLocks/>
          </p:cNvGraphicFramePr>
          <p:nvPr>
            <p:extLst>
              <p:ext uri="{D42A27DB-BD31-4B8C-83A1-F6EECF244321}">
                <p14:modId xmlns:p14="http://schemas.microsoft.com/office/powerpoint/2010/main" val="2694365874"/>
              </p:ext>
            </p:extLst>
          </p:nvPr>
        </p:nvGraphicFramePr>
        <p:xfrm>
          <a:off x="3056702" y="1162595"/>
          <a:ext cx="2307778" cy="49987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ontent Placeholder 10">
            <a:extLst>
              <a:ext uri="{FF2B5EF4-FFF2-40B4-BE49-F238E27FC236}">
                <a16:creationId xmlns:a16="http://schemas.microsoft.com/office/drawing/2014/main" id="{30892EBB-95B5-4795-8AFF-044B39D9405E}"/>
              </a:ext>
            </a:extLst>
          </p:cNvPr>
          <p:cNvGraphicFramePr>
            <a:graphicFrameLocks/>
          </p:cNvGraphicFramePr>
          <p:nvPr>
            <p:extLst>
              <p:ext uri="{D42A27DB-BD31-4B8C-83A1-F6EECF244321}">
                <p14:modId xmlns:p14="http://schemas.microsoft.com/office/powerpoint/2010/main" val="696168552"/>
              </p:ext>
            </p:extLst>
          </p:nvPr>
        </p:nvGraphicFramePr>
        <p:xfrm>
          <a:off x="159651" y="696685"/>
          <a:ext cx="3026235" cy="701040"/>
        </p:xfrm>
        <a:graphic>
          <a:graphicData uri="http://schemas.openxmlformats.org/drawingml/2006/chart">
            <c:chart xmlns:c="http://schemas.openxmlformats.org/drawingml/2006/chart" xmlns:r="http://schemas.openxmlformats.org/officeDocument/2006/relationships" r:id="rId6"/>
          </a:graphicData>
        </a:graphic>
      </p:graphicFrame>
      <p:sp>
        <p:nvSpPr>
          <p:cNvPr id="6" name="Slide Number Placeholder 5">
            <a:extLst>
              <a:ext uri="{FF2B5EF4-FFF2-40B4-BE49-F238E27FC236}">
                <a16:creationId xmlns:a16="http://schemas.microsoft.com/office/drawing/2014/main" id="{DC14487B-EA1D-4F3A-8392-68D02C4E6EE5}"/>
              </a:ext>
            </a:extLst>
          </p:cNvPr>
          <p:cNvSpPr>
            <a:spLocks noGrp="1"/>
          </p:cNvSpPr>
          <p:nvPr>
            <p:ph type="sldNum" sz="quarter" idx="10"/>
          </p:nvPr>
        </p:nvSpPr>
        <p:spPr/>
        <p:txBody>
          <a:bodyPr/>
          <a:lstStyle/>
          <a:p>
            <a:fld id="{4034BEE3-566C-4068-A777-C3A4762E861B}" type="slidenum">
              <a:rPr lang="en-GB" smtClean="0"/>
              <a:pPr/>
              <a:t>18</a:t>
            </a:fld>
            <a:endParaRPr lang="en-GB" dirty="0"/>
          </a:p>
        </p:txBody>
      </p:sp>
      <p:sp>
        <p:nvSpPr>
          <p:cNvPr id="3" name="TextBox 2">
            <a:extLst>
              <a:ext uri="{FF2B5EF4-FFF2-40B4-BE49-F238E27FC236}">
                <a16:creationId xmlns:a16="http://schemas.microsoft.com/office/drawing/2014/main" id="{D09208F7-8DE5-C67D-DA9F-F7B785AA2AE9}"/>
              </a:ext>
            </a:extLst>
          </p:cNvPr>
          <p:cNvSpPr txBox="1"/>
          <p:nvPr/>
        </p:nvSpPr>
        <p:spPr>
          <a:xfrm>
            <a:off x="1584960" y="6265699"/>
            <a:ext cx="6191795" cy="161583"/>
          </a:xfrm>
          <a:prstGeom prst="rect">
            <a:avLst/>
          </a:prstGeom>
          <a:noFill/>
        </p:spPr>
        <p:txBody>
          <a:bodyPr wrap="square" lIns="0" tIns="0" rIns="0" bIns="0" rtlCol="0">
            <a:spAutoFit/>
          </a:bodyPr>
          <a:lstStyle/>
          <a:p>
            <a:r>
              <a:rPr lang="et-EE" sz="1050" dirty="0"/>
              <a:t>*2021 oli skaala järgmine: kuni 500 eurot, 501-800 eurot, 801-1300 eurot, üle 1300 euro</a:t>
            </a:r>
            <a:endParaRPr lang="et-EE" sz="1600" dirty="0"/>
          </a:p>
        </p:txBody>
      </p:sp>
    </p:spTree>
    <p:extLst>
      <p:ext uri="{BB962C8B-B14F-4D97-AF65-F5344CB8AC3E}">
        <p14:creationId xmlns:p14="http://schemas.microsoft.com/office/powerpoint/2010/main" val="144483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B4D7-153A-4CC2-AB0F-FCAED9532E8B}"/>
              </a:ext>
            </a:extLst>
          </p:cNvPr>
          <p:cNvSpPr>
            <a:spLocks noGrp="1"/>
          </p:cNvSpPr>
          <p:nvPr>
            <p:ph type="title"/>
          </p:nvPr>
        </p:nvSpPr>
        <p:spPr/>
        <p:txBody>
          <a:bodyPr/>
          <a:lstStyle/>
          <a:p>
            <a:r>
              <a:rPr lang="et-EE" sz="2300" dirty="0"/>
              <a:t>1.5 Hasartmängude mängimise ulatus internetis ja väljaspool internetti: profiil (1)</a:t>
            </a:r>
            <a:br>
              <a:rPr lang="et-EE" sz="2300" dirty="0"/>
            </a:br>
            <a:r>
              <a:rPr lang="et-EE" sz="1400" b="0" dirty="0"/>
              <a:t>% kõigist vastanutest, n=2925</a:t>
            </a:r>
          </a:p>
        </p:txBody>
      </p:sp>
      <p:graphicFrame>
        <p:nvGraphicFramePr>
          <p:cNvPr id="4" name="Table 4">
            <a:extLst>
              <a:ext uri="{FF2B5EF4-FFF2-40B4-BE49-F238E27FC236}">
                <a16:creationId xmlns:a16="http://schemas.microsoft.com/office/drawing/2014/main" id="{645E5EA4-0B2E-4B42-A3C7-A3FE59D6FDB1}"/>
              </a:ext>
            </a:extLst>
          </p:cNvPr>
          <p:cNvGraphicFramePr>
            <a:graphicFrameLocks noGrp="1"/>
          </p:cNvGraphicFramePr>
          <p:nvPr>
            <p:extLst>
              <p:ext uri="{D42A27DB-BD31-4B8C-83A1-F6EECF244321}">
                <p14:modId xmlns:p14="http://schemas.microsoft.com/office/powerpoint/2010/main" val="3827805320"/>
              </p:ext>
            </p:extLst>
          </p:nvPr>
        </p:nvGraphicFramePr>
        <p:xfrm>
          <a:off x="391886" y="1463040"/>
          <a:ext cx="11408227" cy="4441374"/>
        </p:xfrm>
        <a:graphic>
          <a:graphicData uri="http://schemas.openxmlformats.org/drawingml/2006/table">
            <a:tbl>
              <a:tblPr firstRow="1" bandRow="1">
                <a:tableStyleId>{5C22544A-7EE6-4342-B048-85BDC9FD1C3A}</a:tableStyleId>
              </a:tblPr>
              <a:tblGrid>
                <a:gridCol w="1959428">
                  <a:extLst>
                    <a:ext uri="{9D8B030D-6E8A-4147-A177-3AD203B41FA5}">
                      <a16:colId xmlns:a16="http://schemas.microsoft.com/office/drawing/2014/main" val="4174201780"/>
                    </a:ext>
                  </a:extLst>
                </a:gridCol>
                <a:gridCol w="531223">
                  <a:extLst>
                    <a:ext uri="{9D8B030D-6E8A-4147-A177-3AD203B41FA5}">
                      <a16:colId xmlns:a16="http://schemas.microsoft.com/office/drawing/2014/main" val="903455254"/>
                    </a:ext>
                  </a:extLst>
                </a:gridCol>
                <a:gridCol w="1114697">
                  <a:extLst>
                    <a:ext uri="{9D8B030D-6E8A-4147-A177-3AD203B41FA5}">
                      <a16:colId xmlns:a16="http://schemas.microsoft.com/office/drawing/2014/main" val="3728781442"/>
                    </a:ext>
                  </a:extLst>
                </a:gridCol>
                <a:gridCol w="1114697">
                  <a:extLst>
                    <a:ext uri="{9D8B030D-6E8A-4147-A177-3AD203B41FA5}">
                      <a16:colId xmlns:a16="http://schemas.microsoft.com/office/drawing/2014/main" val="958983575"/>
                    </a:ext>
                  </a:extLst>
                </a:gridCol>
                <a:gridCol w="1114697">
                  <a:extLst>
                    <a:ext uri="{9D8B030D-6E8A-4147-A177-3AD203B41FA5}">
                      <a16:colId xmlns:a16="http://schemas.microsoft.com/office/drawing/2014/main" val="3045116635"/>
                    </a:ext>
                  </a:extLst>
                </a:gridCol>
                <a:gridCol w="1114697">
                  <a:extLst>
                    <a:ext uri="{9D8B030D-6E8A-4147-A177-3AD203B41FA5}">
                      <a16:colId xmlns:a16="http://schemas.microsoft.com/office/drawing/2014/main" val="3816177511"/>
                    </a:ext>
                  </a:extLst>
                </a:gridCol>
                <a:gridCol w="1114697">
                  <a:extLst>
                    <a:ext uri="{9D8B030D-6E8A-4147-A177-3AD203B41FA5}">
                      <a16:colId xmlns:a16="http://schemas.microsoft.com/office/drawing/2014/main" val="2221964866"/>
                    </a:ext>
                  </a:extLst>
                </a:gridCol>
                <a:gridCol w="1114697">
                  <a:extLst>
                    <a:ext uri="{9D8B030D-6E8A-4147-A177-3AD203B41FA5}">
                      <a16:colId xmlns:a16="http://schemas.microsoft.com/office/drawing/2014/main" val="2870415053"/>
                    </a:ext>
                  </a:extLst>
                </a:gridCol>
                <a:gridCol w="1114697">
                  <a:extLst>
                    <a:ext uri="{9D8B030D-6E8A-4147-A177-3AD203B41FA5}">
                      <a16:colId xmlns:a16="http://schemas.microsoft.com/office/drawing/2014/main" val="507773377"/>
                    </a:ext>
                  </a:extLst>
                </a:gridCol>
                <a:gridCol w="1114697">
                  <a:extLst>
                    <a:ext uri="{9D8B030D-6E8A-4147-A177-3AD203B41FA5}">
                      <a16:colId xmlns:a16="http://schemas.microsoft.com/office/drawing/2014/main" val="971764163"/>
                    </a:ext>
                  </a:extLst>
                </a:gridCol>
              </a:tblGrid>
              <a:tr h="246743">
                <a:tc>
                  <a:txBody>
                    <a:bodyPr/>
                    <a:lstStyle/>
                    <a:p>
                      <a:pPr>
                        <a:lnSpc>
                          <a:spcPts val="1000"/>
                        </a:lnSpc>
                      </a:pPr>
                      <a:endParaRPr lang="et-EE" sz="1000" dirty="0">
                        <a:solidFill>
                          <a:schemeClr val="tx1"/>
                        </a:solidFill>
                        <a:latin typeface="+mn-lt"/>
                      </a:endParaRPr>
                    </a:p>
                  </a:txBody>
                  <a:tcPr marL="0" marR="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r>
                        <a:rPr lang="en-US" sz="1000" dirty="0">
                          <a:solidFill>
                            <a:schemeClr val="tx1"/>
                          </a:solidFill>
                          <a:latin typeface="+mn-lt"/>
                        </a:rPr>
                        <a:t>202</a:t>
                      </a:r>
                      <a:r>
                        <a:rPr lang="et-EE" sz="1000" dirty="0">
                          <a:solidFill>
                            <a:schemeClr val="tx1"/>
                          </a:solidFill>
                          <a:latin typeface="+mn-lt"/>
                        </a:rPr>
                        <a:t>3</a:t>
                      </a:r>
                      <a:r>
                        <a:rPr lang="en-US" sz="1000" dirty="0">
                          <a:solidFill>
                            <a:schemeClr val="tx1"/>
                          </a:solidFill>
                          <a:latin typeface="+mn-lt"/>
                        </a:rPr>
                        <a:t> </a:t>
                      </a:r>
                      <a:r>
                        <a:rPr lang="en-US" sz="1000" dirty="0" err="1">
                          <a:solidFill>
                            <a:schemeClr val="tx1"/>
                          </a:solidFill>
                          <a:latin typeface="+mn-lt"/>
                        </a:rPr>
                        <a:t>internetis</a:t>
                      </a:r>
                      <a:endParaRPr lang="et-EE" sz="1000" dirty="0">
                        <a:solidFill>
                          <a:schemeClr val="tx1"/>
                        </a:solidFill>
                        <a:latin typeface="+mn-lt"/>
                      </a:endParaRPr>
                    </a:p>
                  </a:txBody>
                  <a:tcPr marL="0" marR="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r>
                        <a:rPr lang="en-US" sz="1000" b="0" dirty="0">
                          <a:solidFill>
                            <a:schemeClr val="tx1"/>
                          </a:solidFill>
                          <a:latin typeface="+mn-lt"/>
                        </a:rPr>
                        <a:t>20</a:t>
                      </a:r>
                      <a:r>
                        <a:rPr lang="et-EE" sz="1000" b="0" dirty="0">
                          <a:solidFill>
                            <a:schemeClr val="tx1"/>
                          </a:solidFill>
                          <a:latin typeface="+mn-lt"/>
                        </a:rPr>
                        <a:t>21</a:t>
                      </a:r>
                      <a:r>
                        <a:rPr lang="en-US" sz="1000" b="0" dirty="0">
                          <a:solidFill>
                            <a:schemeClr val="tx1"/>
                          </a:solidFill>
                          <a:latin typeface="+mn-lt"/>
                        </a:rPr>
                        <a:t> </a:t>
                      </a:r>
                      <a:r>
                        <a:rPr lang="en-US" sz="1000" b="0" dirty="0" err="1">
                          <a:solidFill>
                            <a:schemeClr val="tx1"/>
                          </a:solidFill>
                          <a:latin typeface="+mn-lt"/>
                        </a:rPr>
                        <a:t>internetis</a:t>
                      </a:r>
                      <a:endParaRPr lang="et-EE" sz="1000" b="0" dirty="0">
                        <a:solidFill>
                          <a:schemeClr val="tx1"/>
                        </a:solidFill>
                        <a:latin typeface="+mn-lt"/>
                      </a:endParaRPr>
                    </a:p>
                  </a:txBody>
                  <a:tcPr marL="0" marR="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r>
                        <a:rPr lang="en-US" sz="1000" b="0" dirty="0">
                          <a:solidFill>
                            <a:schemeClr val="tx1"/>
                          </a:solidFill>
                          <a:latin typeface="+mn-lt"/>
                        </a:rPr>
                        <a:t>201</a:t>
                      </a:r>
                      <a:r>
                        <a:rPr lang="et-EE" sz="1000" b="0" dirty="0">
                          <a:solidFill>
                            <a:schemeClr val="tx1"/>
                          </a:solidFill>
                          <a:latin typeface="+mn-lt"/>
                        </a:rPr>
                        <a:t>9</a:t>
                      </a:r>
                      <a:r>
                        <a:rPr lang="en-US" sz="1000" b="0" dirty="0">
                          <a:solidFill>
                            <a:schemeClr val="tx1"/>
                          </a:solidFill>
                          <a:latin typeface="+mn-lt"/>
                        </a:rPr>
                        <a:t> </a:t>
                      </a:r>
                      <a:r>
                        <a:rPr lang="en-US" sz="1000" b="0" dirty="0" err="1">
                          <a:solidFill>
                            <a:schemeClr val="tx1"/>
                          </a:solidFill>
                          <a:latin typeface="+mn-lt"/>
                        </a:rPr>
                        <a:t>internetis</a:t>
                      </a:r>
                      <a:endParaRPr lang="et-EE" sz="1000" b="0" dirty="0">
                        <a:solidFill>
                          <a:schemeClr val="tx1"/>
                        </a:solidFill>
                        <a:latin typeface="+mn-lt"/>
                      </a:endParaRPr>
                    </a:p>
                  </a:txBody>
                  <a:tcPr marL="0" marR="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r>
                        <a:rPr lang="en-US" sz="1000" b="0" dirty="0">
                          <a:solidFill>
                            <a:schemeClr val="tx1"/>
                          </a:solidFill>
                          <a:latin typeface="+mn-lt"/>
                        </a:rPr>
                        <a:t>201</a:t>
                      </a:r>
                      <a:r>
                        <a:rPr lang="et-EE" sz="1000" b="0" dirty="0">
                          <a:solidFill>
                            <a:schemeClr val="tx1"/>
                          </a:solidFill>
                          <a:latin typeface="+mn-lt"/>
                        </a:rPr>
                        <a:t>7</a:t>
                      </a:r>
                      <a:r>
                        <a:rPr lang="en-US" sz="1000" b="0" dirty="0">
                          <a:solidFill>
                            <a:schemeClr val="tx1"/>
                          </a:solidFill>
                          <a:latin typeface="+mn-lt"/>
                        </a:rPr>
                        <a:t> </a:t>
                      </a:r>
                      <a:r>
                        <a:rPr lang="en-US" sz="1000" b="0" dirty="0" err="1">
                          <a:solidFill>
                            <a:schemeClr val="tx1"/>
                          </a:solidFill>
                          <a:latin typeface="+mn-lt"/>
                        </a:rPr>
                        <a:t>internetis</a:t>
                      </a:r>
                      <a:endParaRPr lang="et-EE" sz="1000" b="0" dirty="0">
                        <a:solidFill>
                          <a:schemeClr val="tx1"/>
                        </a:solidFill>
                        <a:latin typeface="+mn-lt"/>
                      </a:endParaRPr>
                    </a:p>
                  </a:txBody>
                  <a:tcPr marL="0" marR="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r>
                        <a:rPr lang="en-US" sz="1000" dirty="0">
                          <a:solidFill>
                            <a:schemeClr val="tx1"/>
                          </a:solidFill>
                          <a:latin typeface="+mn-lt"/>
                        </a:rPr>
                        <a:t>202</a:t>
                      </a:r>
                      <a:r>
                        <a:rPr lang="et-EE" sz="1000" dirty="0">
                          <a:solidFill>
                            <a:schemeClr val="tx1"/>
                          </a:solidFill>
                          <a:latin typeface="+mn-lt"/>
                        </a:rPr>
                        <a:t>3</a:t>
                      </a:r>
                      <a:r>
                        <a:rPr lang="en-US" sz="1000" dirty="0">
                          <a:solidFill>
                            <a:schemeClr val="tx1"/>
                          </a:solidFill>
                          <a:latin typeface="+mn-lt"/>
                        </a:rPr>
                        <a:t> </a:t>
                      </a:r>
                      <a:r>
                        <a:rPr lang="en-US" sz="1000" dirty="0" err="1">
                          <a:solidFill>
                            <a:schemeClr val="tx1"/>
                          </a:solidFill>
                          <a:latin typeface="+mn-lt"/>
                        </a:rPr>
                        <a:t>väljaspool</a:t>
                      </a:r>
                      <a:endParaRPr lang="et-EE" sz="1000" dirty="0">
                        <a:solidFill>
                          <a:schemeClr val="tx1"/>
                        </a:solidFill>
                        <a:latin typeface="+mn-lt"/>
                      </a:endParaRPr>
                    </a:p>
                  </a:txBody>
                  <a:tcPr marL="0" marR="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r>
                        <a:rPr lang="en-US" sz="1000" b="0" dirty="0">
                          <a:solidFill>
                            <a:schemeClr val="tx1"/>
                          </a:solidFill>
                          <a:latin typeface="+mn-lt"/>
                        </a:rPr>
                        <a:t>20</a:t>
                      </a:r>
                      <a:r>
                        <a:rPr lang="et-EE" sz="1000" b="0" dirty="0">
                          <a:solidFill>
                            <a:schemeClr val="tx1"/>
                          </a:solidFill>
                          <a:latin typeface="+mn-lt"/>
                        </a:rPr>
                        <a:t>21</a:t>
                      </a:r>
                      <a:r>
                        <a:rPr lang="en-US" sz="1000" b="0" dirty="0">
                          <a:solidFill>
                            <a:schemeClr val="tx1"/>
                          </a:solidFill>
                          <a:latin typeface="+mn-lt"/>
                        </a:rPr>
                        <a:t> </a:t>
                      </a:r>
                      <a:r>
                        <a:rPr lang="en-US" sz="1000" b="0" dirty="0" err="1">
                          <a:solidFill>
                            <a:schemeClr val="tx1"/>
                          </a:solidFill>
                          <a:latin typeface="+mn-lt"/>
                        </a:rPr>
                        <a:t>väljaspool</a:t>
                      </a:r>
                      <a:endParaRPr lang="et-EE" sz="1000" b="0" dirty="0">
                        <a:solidFill>
                          <a:schemeClr val="tx1"/>
                        </a:solidFill>
                        <a:latin typeface="+mn-lt"/>
                      </a:endParaRPr>
                    </a:p>
                  </a:txBody>
                  <a:tcPr marL="0" marR="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r>
                        <a:rPr lang="en-US" sz="1000" b="0" dirty="0">
                          <a:solidFill>
                            <a:schemeClr val="tx1"/>
                          </a:solidFill>
                          <a:latin typeface="+mn-lt"/>
                        </a:rPr>
                        <a:t>201</a:t>
                      </a:r>
                      <a:r>
                        <a:rPr lang="et-EE" sz="1000" b="0" dirty="0">
                          <a:solidFill>
                            <a:schemeClr val="tx1"/>
                          </a:solidFill>
                          <a:latin typeface="+mn-lt"/>
                        </a:rPr>
                        <a:t>9</a:t>
                      </a:r>
                      <a:r>
                        <a:rPr lang="en-US" sz="1000" b="0" dirty="0">
                          <a:solidFill>
                            <a:schemeClr val="tx1"/>
                          </a:solidFill>
                          <a:latin typeface="+mn-lt"/>
                        </a:rPr>
                        <a:t> </a:t>
                      </a:r>
                      <a:r>
                        <a:rPr lang="en-US" sz="1000" b="0" dirty="0" err="1">
                          <a:solidFill>
                            <a:schemeClr val="tx1"/>
                          </a:solidFill>
                          <a:latin typeface="+mn-lt"/>
                        </a:rPr>
                        <a:t>väljaspool</a:t>
                      </a:r>
                      <a:endParaRPr lang="et-EE" sz="1000" b="0" dirty="0">
                        <a:solidFill>
                          <a:schemeClr val="tx1"/>
                        </a:solidFill>
                        <a:latin typeface="+mn-lt"/>
                      </a:endParaRPr>
                    </a:p>
                  </a:txBody>
                  <a:tcPr marL="0" marR="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r>
                        <a:rPr lang="en-US" sz="1000" b="0" dirty="0">
                          <a:solidFill>
                            <a:schemeClr val="tx1"/>
                          </a:solidFill>
                          <a:latin typeface="+mn-lt"/>
                        </a:rPr>
                        <a:t>201</a:t>
                      </a:r>
                      <a:r>
                        <a:rPr lang="et-EE" sz="1000" b="0" dirty="0">
                          <a:solidFill>
                            <a:schemeClr val="tx1"/>
                          </a:solidFill>
                          <a:latin typeface="+mn-lt"/>
                        </a:rPr>
                        <a:t>7</a:t>
                      </a:r>
                      <a:r>
                        <a:rPr lang="en-US" sz="1000" b="0" dirty="0">
                          <a:solidFill>
                            <a:schemeClr val="tx1"/>
                          </a:solidFill>
                          <a:latin typeface="+mn-lt"/>
                        </a:rPr>
                        <a:t> </a:t>
                      </a:r>
                      <a:r>
                        <a:rPr lang="en-US" sz="1000" b="0" dirty="0" err="1">
                          <a:solidFill>
                            <a:schemeClr val="tx1"/>
                          </a:solidFill>
                          <a:latin typeface="+mn-lt"/>
                        </a:rPr>
                        <a:t>väljaspool</a:t>
                      </a:r>
                      <a:endParaRPr lang="et-EE" sz="1000" b="0" dirty="0">
                        <a:solidFill>
                          <a:schemeClr val="tx1"/>
                        </a:solidFill>
                        <a:latin typeface="+mn-lt"/>
                      </a:endParaRPr>
                    </a:p>
                  </a:txBody>
                  <a:tcPr marL="0" marR="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1012229"/>
                  </a:ext>
                </a:extLst>
              </a:tr>
              <a:tr h="246743">
                <a:tc>
                  <a:txBody>
                    <a:bodyPr/>
                    <a:lstStyle/>
                    <a:p>
                      <a:pPr algn="r" fontAlgn="t">
                        <a:lnSpc>
                          <a:spcPts val="1000"/>
                        </a:lnSpc>
                      </a:pPr>
                      <a:r>
                        <a:rPr lang="et-EE" sz="1000" b="0" i="0" u="none" strike="noStrike" dirty="0">
                          <a:solidFill>
                            <a:schemeClr val="tx1"/>
                          </a:solidFill>
                          <a:effectLst/>
                          <a:latin typeface="+mn-lt"/>
                        </a:rPr>
                        <a:t>Kokku</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Arial" panose="020B0604020202020204" pitchFamily="34" charset="0"/>
                        </a:rPr>
                        <a:t>n=2925</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745557"/>
                  </a:ext>
                </a:extLst>
              </a:tr>
              <a:tr h="246743">
                <a:tc>
                  <a:txBody>
                    <a:bodyPr/>
                    <a:lstStyle/>
                    <a:p>
                      <a:pPr algn="l" fontAlgn="t">
                        <a:lnSpc>
                          <a:spcPts val="1000"/>
                        </a:lnSpc>
                      </a:pPr>
                      <a:r>
                        <a:rPr lang="et-EE" sz="1000" b="1" i="0" u="none" strike="noStrike" dirty="0">
                          <a:solidFill>
                            <a:schemeClr val="tx1"/>
                          </a:solidFill>
                          <a:effectLst/>
                          <a:latin typeface="+mn-lt"/>
                        </a:rPr>
                        <a:t>Vanus 1</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endParaRPr lang="et-EE" sz="1000" b="0" i="0" u="none" strike="noStrike">
                        <a:solidFill>
                          <a:schemeClr val="tx1"/>
                        </a:solidFill>
                        <a:effectLst/>
                        <a:latin typeface="Arial" panose="020B0604020202020204" pitchFamily="34" charset="0"/>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9281905"/>
                  </a:ext>
                </a:extLst>
              </a:tr>
              <a:tr h="246743">
                <a:tc>
                  <a:txBody>
                    <a:bodyPr/>
                    <a:lstStyle/>
                    <a:p>
                      <a:pPr algn="r" fontAlgn="t">
                        <a:lnSpc>
                          <a:spcPts val="1000"/>
                        </a:lnSpc>
                      </a:pPr>
                      <a:r>
                        <a:rPr lang="et-EE" sz="1000" b="0" i="0" u="none" strike="noStrike" dirty="0">
                          <a:solidFill>
                            <a:schemeClr val="tx1"/>
                          </a:solidFill>
                          <a:effectLst/>
                          <a:latin typeface="+mn-lt"/>
                        </a:rPr>
                        <a:t>15-19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dirty="0">
                          <a:solidFill>
                            <a:schemeClr val="tx1"/>
                          </a:solidFill>
                          <a:effectLst/>
                          <a:latin typeface="Arial" panose="020B0604020202020204" pitchFamily="34" charset="0"/>
                        </a:rPr>
                        <a:t>n=357</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449947"/>
                  </a:ext>
                </a:extLst>
              </a:tr>
              <a:tr h="246743">
                <a:tc>
                  <a:txBody>
                    <a:bodyPr/>
                    <a:lstStyle/>
                    <a:p>
                      <a:pPr algn="r" fontAlgn="t">
                        <a:lnSpc>
                          <a:spcPts val="1000"/>
                        </a:lnSpc>
                      </a:pPr>
                      <a:r>
                        <a:rPr lang="et-EE" sz="1000" b="0" i="0" u="none" strike="noStrike" dirty="0">
                          <a:solidFill>
                            <a:schemeClr val="tx1"/>
                          </a:solidFill>
                          <a:effectLst/>
                          <a:latin typeface="+mn-lt"/>
                        </a:rPr>
                        <a:t>20-29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Arial" panose="020B0604020202020204" pitchFamily="34" charset="0"/>
                        </a:rPr>
                        <a:t>n=457</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5732865"/>
                  </a:ext>
                </a:extLst>
              </a:tr>
              <a:tr h="246743">
                <a:tc>
                  <a:txBody>
                    <a:bodyPr/>
                    <a:lstStyle/>
                    <a:p>
                      <a:pPr algn="r" fontAlgn="t">
                        <a:lnSpc>
                          <a:spcPts val="1000"/>
                        </a:lnSpc>
                      </a:pPr>
                      <a:r>
                        <a:rPr lang="et-EE" sz="1000" b="0" i="0" u="none" strike="noStrike">
                          <a:solidFill>
                            <a:schemeClr val="tx1"/>
                          </a:solidFill>
                          <a:effectLst/>
                          <a:latin typeface="+mn-lt"/>
                        </a:rPr>
                        <a:t>30-39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Arial" panose="020B0604020202020204" pitchFamily="34" charset="0"/>
                        </a:rPr>
                        <a:t>n=539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907052"/>
                  </a:ext>
                </a:extLst>
              </a:tr>
              <a:tr h="246743">
                <a:tc>
                  <a:txBody>
                    <a:bodyPr/>
                    <a:lstStyle/>
                    <a:p>
                      <a:pPr algn="r" fontAlgn="t">
                        <a:lnSpc>
                          <a:spcPts val="1000"/>
                        </a:lnSpc>
                      </a:pPr>
                      <a:r>
                        <a:rPr lang="et-EE" sz="1000" b="0" i="0" u="none" strike="noStrike">
                          <a:solidFill>
                            <a:schemeClr val="tx1"/>
                          </a:solidFill>
                          <a:effectLst/>
                          <a:latin typeface="+mn-lt"/>
                        </a:rPr>
                        <a:t>40-49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dirty="0">
                          <a:solidFill>
                            <a:schemeClr val="tx1"/>
                          </a:solidFill>
                          <a:effectLst/>
                          <a:latin typeface="Arial" panose="020B0604020202020204" pitchFamily="34" charset="0"/>
                        </a:rPr>
                        <a:t>n=509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942213"/>
                  </a:ext>
                </a:extLst>
              </a:tr>
              <a:tr h="246743">
                <a:tc>
                  <a:txBody>
                    <a:bodyPr/>
                    <a:lstStyle/>
                    <a:p>
                      <a:pPr algn="r" fontAlgn="t">
                        <a:lnSpc>
                          <a:spcPts val="1000"/>
                        </a:lnSpc>
                      </a:pPr>
                      <a:r>
                        <a:rPr lang="et-EE" sz="1000" b="0" i="0" u="none" strike="noStrike" dirty="0">
                          <a:solidFill>
                            <a:schemeClr val="tx1"/>
                          </a:solidFill>
                          <a:effectLst/>
                          <a:latin typeface="+mn-lt"/>
                        </a:rPr>
                        <a:t>50-59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Arial" panose="020B0604020202020204" pitchFamily="34" charset="0"/>
                        </a:rPr>
                        <a:t>n=458</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1535082"/>
                  </a:ext>
                </a:extLst>
              </a:tr>
              <a:tr h="246743">
                <a:tc>
                  <a:txBody>
                    <a:bodyPr/>
                    <a:lstStyle/>
                    <a:p>
                      <a:pPr algn="r" fontAlgn="t">
                        <a:lnSpc>
                          <a:spcPts val="1000"/>
                        </a:lnSpc>
                      </a:pPr>
                      <a:r>
                        <a:rPr lang="et-EE" sz="1000" b="0" i="0" u="none" strike="noStrike">
                          <a:solidFill>
                            <a:schemeClr val="tx1"/>
                          </a:solidFill>
                          <a:effectLst/>
                          <a:latin typeface="+mn-lt"/>
                        </a:rPr>
                        <a:t>60-74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Arial" panose="020B0604020202020204" pitchFamily="34" charset="0"/>
                        </a:rPr>
                        <a:t>n=605</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2774916"/>
                  </a:ext>
                </a:extLst>
              </a:tr>
              <a:tr h="246743">
                <a:tc>
                  <a:txBody>
                    <a:bodyPr/>
                    <a:lstStyle/>
                    <a:p>
                      <a:pPr algn="l" fontAlgn="t">
                        <a:lnSpc>
                          <a:spcPts val="1000"/>
                        </a:lnSpc>
                      </a:pPr>
                      <a:r>
                        <a:rPr lang="et-EE" sz="1000" b="1" i="0" u="none" strike="noStrike" dirty="0">
                          <a:solidFill>
                            <a:schemeClr val="tx1"/>
                          </a:solidFill>
                          <a:effectLst/>
                          <a:latin typeface="+mn-lt"/>
                        </a:rPr>
                        <a:t>Vanus 2</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endParaRPr lang="et-EE" sz="1000" b="0" i="0" u="none" strike="noStrike" dirty="0">
                        <a:solidFill>
                          <a:schemeClr val="tx1"/>
                        </a:solidFill>
                        <a:effectLst/>
                        <a:latin typeface="Arial" panose="020B0604020202020204" pitchFamily="34" charset="0"/>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1359185"/>
                  </a:ext>
                </a:extLst>
              </a:tr>
              <a:tr h="246743">
                <a:tc>
                  <a:txBody>
                    <a:bodyPr/>
                    <a:lstStyle/>
                    <a:p>
                      <a:pPr algn="r" fontAlgn="t">
                        <a:lnSpc>
                          <a:spcPts val="1000"/>
                        </a:lnSpc>
                      </a:pPr>
                      <a:r>
                        <a:rPr lang="et-EE" sz="1000" b="0" i="0" u="none" strike="noStrike" dirty="0">
                          <a:solidFill>
                            <a:schemeClr val="tx1"/>
                          </a:solidFill>
                          <a:effectLst/>
                          <a:latin typeface="+mn-lt"/>
                        </a:rPr>
                        <a:t>15-20</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Arial" panose="020B0604020202020204" pitchFamily="34" charset="0"/>
                        </a:rPr>
                        <a:t>n=472</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3765808"/>
                  </a:ext>
                </a:extLst>
              </a:tr>
              <a:tr h="246743">
                <a:tc>
                  <a:txBody>
                    <a:bodyPr/>
                    <a:lstStyle/>
                    <a:p>
                      <a:pPr algn="r" fontAlgn="t">
                        <a:lnSpc>
                          <a:spcPts val="1000"/>
                        </a:lnSpc>
                      </a:pPr>
                      <a:r>
                        <a:rPr lang="et-EE" sz="1000" b="0" i="0" u="none" strike="noStrike">
                          <a:solidFill>
                            <a:schemeClr val="tx1"/>
                          </a:solidFill>
                          <a:effectLst/>
                          <a:latin typeface="+mn-lt"/>
                        </a:rPr>
                        <a:t>21-74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dirty="0">
                          <a:solidFill>
                            <a:schemeClr val="tx1"/>
                          </a:solidFill>
                          <a:effectLst/>
                          <a:latin typeface="Arial" panose="020B0604020202020204" pitchFamily="34" charset="0"/>
                        </a:rPr>
                        <a:t>n=2453</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9029324"/>
                  </a:ext>
                </a:extLst>
              </a:tr>
              <a:tr h="246743">
                <a:tc>
                  <a:txBody>
                    <a:bodyPr/>
                    <a:lstStyle/>
                    <a:p>
                      <a:pPr algn="l" fontAlgn="t">
                        <a:lnSpc>
                          <a:spcPts val="1000"/>
                        </a:lnSpc>
                      </a:pPr>
                      <a:r>
                        <a:rPr lang="et-EE" sz="1000" b="1" i="0" u="none" strike="noStrike" dirty="0">
                          <a:solidFill>
                            <a:schemeClr val="tx1"/>
                          </a:solidFill>
                          <a:effectLst/>
                          <a:latin typeface="+mn-lt"/>
                        </a:rPr>
                        <a:t>Sugu</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endParaRPr lang="et-EE" sz="1000" b="0" i="0" u="none" strike="noStrike">
                        <a:solidFill>
                          <a:schemeClr val="tx1"/>
                        </a:solidFill>
                        <a:effectLst/>
                        <a:latin typeface="Arial" panose="020B0604020202020204" pitchFamily="34" charset="0"/>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1246760"/>
                  </a:ext>
                </a:extLst>
              </a:tr>
              <a:tr h="246743">
                <a:tc>
                  <a:txBody>
                    <a:bodyPr/>
                    <a:lstStyle/>
                    <a:p>
                      <a:pPr algn="r" fontAlgn="t">
                        <a:lnSpc>
                          <a:spcPts val="1000"/>
                        </a:lnSpc>
                      </a:pPr>
                      <a:r>
                        <a:rPr lang="et-EE" sz="1000" b="0" i="0" u="none" strike="noStrike" dirty="0">
                          <a:solidFill>
                            <a:schemeClr val="tx1"/>
                          </a:solidFill>
                          <a:effectLst/>
                          <a:latin typeface="+mn-lt"/>
                        </a:rPr>
                        <a:t>Mees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dirty="0">
                          <a:solidFill>
                            <a:schemeClr val="tx1"/>
                          </a:solidFill>
                          <a:effectLst/>
                          <a:latin typeface="Arial" panose="020B0604020202020204" pitchFamily="34" charset="0"/>
                        </a:rPr>
                        <a:t>n=1294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2665871"/>
                  </a:ext>
                </a:extLst>
              </a:tr>
              <a:tr h="246743">
                <a:tc>
                  <a:txBody>
                    <a:bodyPr/>
                    <a:lstStyle/>
                    <a:p>
                      <a:pPr algn="r" fontAlgn="t">
                        <a:lnSpc>
                          <a:spcPts val="1000"/>
                        </a:lnSpc>
                      </a:pPr>
                      <a:r>
                        <a:rPr lang="et-EE" sz="1000" b="0" i="0" u="none" strike="noStrike" dirty="0">
                          <a:solidFill>
                            <a:schemeClr val="tx1"/>
                          </a:solidFill>
                          <a:effectLst/>
                          <a:latin typeface="+mn-lt"/>
                        </a:rPr>
                        <a:t>Naine</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dirty="0">
                          <a:solidFill>
                            <a:schemeClr val="tx1"/>
                          </a:solidFill>
                          <a:effectLst/>
                          <a:latin typeface="Arial" panose="020B0604020202020204" pitchFamily="34" charset="0"/>
                        </a:rPr>
                        <a:t>n=1631</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9185353"/>
                  </a:ext>
                </a:extLst>
              </a:tr>
              <a:tr h="246743">
                <a:tc>
                  <a:txBody>
                    <a:bodyPr/>
                    <a:lstStyle/>
                    <a:p>
                      <a:pPr algn="l" fontAlgn="t">
                        <a:lnSpc>
                          <a:spcPts val="1000"/>
                        </a:lnSpc>
                      </a:pPr>
                      <a:r>
                        <a:rPr lang="et-EE" sz="1000" b="1" i="0" u="none" strike="noStrike" dirty="0">
                          <a:solidFill>
                            <a:schemeClr val="tx1"/>
                          </a:solidFill>
                          <a:effectLst/>
                          <a:latin typeface="+mn-lt"/>
                        </a:rPr>
                        <a:t>Rahvus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endParaRPr lang="et-EE" sz="1000" b="0" i="0" u="none" strike="noStrike" dirty="0">
                        <a:solidFill>
                          <a:schemeClr val="tx1"/>
                        </a:solidFill>
                        <a:effectLst/>
                        <a:latin typeface="Arial" panose="020B0604020202020204" pitchFamily="34" charset="0"/>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2362891"/>
                  </a:ext>
                </a:extLst>
              </a:tr>
              <a:tr h="246743">
                <a:tc>
                  <a:txBody>
                    <a:bodyPr/>
                    <a:lstStyle/>
                    <a:p>
                      <a:pPr algn="r" fontAlgn="t">
                        <a:lnSpc>
                          <a:spcPts val="1000"/>
                        </a:lnSpc>
                      </a:pPr>
                      <a:r>
                        <a:rPr lang="et-EE" sz="1000" b="0" i="0" u="none" strike="noStrike" dirty="0">
                          <a:solidFill>
                            <a:schemeClr val="tx1"/>
                          </a:solidFill>
                          <a:effectLst/>
                          <a:latin typeface="+mn-lt"/>
                        </a:rPr>
                        <a:t>Eestlane</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dirty="0">
                          <a:solidFill>
                            <a:schemeClr val="tx1"/>
                          </a:solidFill>
                          <a:effectLst/>
                          <a:latin typeface="Arial" panose="020B0604020202020204" pitchFamily="34" charset="0"/>
                        </a:rPr>
                        <a:t>n=2118</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034506"/>
                  </a:ext>
                </a:extLst>
              </a:tr>
              <a:tr h="246743">
                <a:tc>
                  <a:txBody>
                    <a:bodyPr/>
                    <a:lstStyle/>
                    <a:p>
                      <a:pPr algn="r" fontAlgn="t">
                        <a:lnSpc>
                          <a:spcPts val="1000"/>
                        </a:lnSpc>
                      </a:pPr>
                      <a:r>
                        <a:rPr lang="et-EE" sz="1000" b="0" i="0" u="none" strike="noStrike" dirty="0">
                          <a:solidFill>
                            <a:schemeClr val="tx1"/>
                          </a:solidFill>
                          <a:effectLst/>
                          <a:latin typeface="+mn-lt"/>
                        </a:rPr>
                        <a:t>Muu rahvus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dirty="0">
                          <a:solidFill>
                            <a:schemeClr val="tx1"/>
                          </a:solidFill>
                          <a:effectLst/>
                          <a:latin typeface="Arial" panose="020B0604020202020204" pitchFamily="34" charset="0"/>
                        </a:rPr>
                        <a:t>n=807</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618102"/>
                  </a:ext>
                </a:extLst>
              </a:tr>
            </a:tbl>
          </a:graphicData>
        </a:graphic>
      </p:graphicFrame>
      <p:graphicFrame>
        <p:nvGraphicFramePr>
          <p:cNvPr id="5" name="Content Placeholder 10">
            <a:extLst>
              <a:ext uri="{FF2B5EF4-FFF2-40B4-BE49-F238E27FC236}">
                <a16:creationId xmlns:a16="http://schemas.microsoft.com/office/drawing/2014/main" id="{21D9714F-4EC7-484C-9662-C4440FE1FDAA}"/>
              </a:ext>
            </a:extLst>
          </p:cNvPr>
          <p:cNvGraphicFramePr>
            <a:graphicFrameLocks/>
          </p:cNvGraphicFramePr>
          <p:nvPr>
            <p:extLst>
              <p:ext uri="{D42A27DB-BD31-4B8C-83A1-F6EECF244321}">
                <p14:modId xmlns:p14="http://schemas.microsoft.com/office/powerpoint/2010/main" val="2470954624"/>
              </p:ext>
            </p:extLst>
          </p:nvPr>
        </p:nvGraphicFramePr>
        <p:xfrm>
          <a:off x="3788235" y="1632861"/>
          <a:ext cx="1693816" cy="43455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10">
            <a:extLst>
              <a:ext uri="{FF2B5EF4-FFF2-40B4-BE49-F238E27FC236}">
                <a16:creationId xmlns:a16="http://schemas.microsoft.com/office/drawing/2014/main" id="{DE67C768-AFF4-4857-A297-31B25EDBC7A2}"/>
              </a:ext>
            </a:extLst>
          </p:cNvPr>
          <p:cNvGraphicFramePr>
            <a:graphicFrameLocks/>
          </p:cNvGraphicFramePr>
          <p:nvPr>
            <p:extLst>
              <p:ext uri="{D42A27DB-BD31-4B8C-83A1-F6EECF244321}">
                <p14:modId xmlns:p14="http://schemas.microsoft.com/office/powerpoint/2010/main" val="837476410"/>
              </p:ext>
            </p:extLst>
          </p:nvPr>
        </p:nvGraphicFramePr>
        <p:xfrm>
          <a:off x="69670" y="1063575"/>
          <a:ext cx="3204754" cy="509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ontent Placeholder 10">
            <a:extLst>
              <a:ext uri="{FF2B5EF4-FFF2-40B4-BE49-F238E27FC236}">
                <a16:creationId xmlns:a16="http://schemas.microsoft.com/office/drawing/2014/main" id="{E70ACF3C-C74C-4EFF-9609-0CE4EAF705C1}"/>
              </a:ext>
            </a:extLst>
          </p:cNvPr>
          <p:cNvGraphicFramePr>
            <a:graphicFrameLocks/>
          </p:cNvGraphicFramePr>
          <p:nvPr>
            <p:extLst>
              <p:ext uri="{D42A27DB-BD31-4B8C-83A1-F6EECF244321}">
                <p14:modId xmlns:p14="http://schemas.microsoft.com/office/powerpoint/2010/main" val="2925660790"/>
              </p:ext>
            </p:extLst>
          </p:nvPr>
        </p:nvGraphicFramePr>
        <p:xfrm>
          <a:off x="4902310" y="1632861"/>
          <a:ext cx="1693816" cy="43455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ontent Placeholder 10">
            <a:extLst>
              <a:ext uri="{FF2B5EF4-FFF2-40B4-BE49-F238E27FC236}">
                <a16:creationId xmlns:a16="http://schemas.microsoft.com/office/drawing/2014/main" id="{A552F6A1-7A8A-4F9D-93BE-85E485D654F6}"/>
              </a:ext>
            </a:extLst>
          </p:cNvPr>
          <p:cNvGraphicFramePr>
            <a:graphicFrameLocks/>
          </p:cNvGraphicFramePr>
          <p:nvPr>
            <p:extLst>
              <p:ext uri="{D42A27DB-BD31-4B8C-83A1-F6EECF244321}">
                <p14:modId xmlns:p14="http://schemas.microsoft.com/office/powerpoint/2010/main" val="4027638463"/>
              </p:ext>
            </p:extLst>
          </p:nvPr>
        </p:nvGraphicFramePr>
        <p:xfrm>
          <a:off x="6016385" y="1632861"/>
          <a:ext cx="1693816" cy="43455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ontent Placeholder 10">
            <a:extLst>
              <a:ext uri="{FF2B5EF4-FFF2-40B4-BE49-F238E27FC236}">
                <a16:creationId xmlns:a16="http://schemas.microsoft.com/office/drawing/2014/main" id="{141A3F1E-63A5-4AFE-81F7-0CD105680FBF}"/>
              </a:ext>
            </a:extLst>
          </p:cNvPr>
          <p:cNvGraphicFramePr>
            <a:graphicFrameLocks/>
          </p:cNvGraphicFramePr>
          <p:nvPr>
            <p:extLst>
              <p:ext uri="{D42A27DB-BD31-4B8C-83A1-F6EECF244321}">
                <p14:modId xmlns:p14="http://schemas.microsoft.com/office/powerpoint/2010/main" val="2804251916"/>
              </p:ext>
            </p:extLst>
          </p:nvPr>
        </p:nvGraphicFramePr>
        <p:xfrm>
          <a:off x="2699659" y="1632861"/>
          <a:ext cx="1693816" cy="434557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Content Placeholder 10">
            <a:extLst>
              <a:ext uri="{FF2B5EF4-FFF2-40B4-BE49-F238E27FC236}">
                <a16:creationId xmlns:a16="http://schemas.microsoft.com/office/drawing/2014/main" id="{C7415017-63C4-41D7-9FEB-60D19AC3C668}"/>
              </a:ext>
            </a:extLst>
          </p:cNvPr>
          <p:cNvGraphicFramePr>
            <a:graphicFrameLocks/>
          </p:cNvGraphicFramePr>
          <p:nvPr>
            <p:extLst>
              <p:ext uri="{D42A27DB-BD31-4B8C-83A1-F6EECF244321}">
                <p14:modId xmlns:p14="http://schemas.microsoft.com/office/powerpoint/2010/main" val="2271959194"/>
              </p:ext>
            </p:extLst>
          </p:nvPr>
        </p:nvGraphicFramePr>
        <p:xfrm>
          <a:off x="8244535" y="1632861"/>
          <a:ext cx="1693816" cy="434557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Content Placeholder 10">
            <a:extLst>
              <a:ext uri="{FF2B5EF4-FFF2-40B4-BE49-F238E27FC236}">
                <a16:creationId xmlns:a16="http://schemas.microsoft.com/office/drawing/2014/main" id="{3E31F541-D3C3-4FB1-AD71-F82431E19F6E}"/>
              </a:ext>
            </a:extLst>
          </p:cNvPr>
          <p:cNvGraphicFramePr>
            <a:graphicFrameLocks/>
          </p:cNvGraphicFramePr>
          <p:nvPr>
            <p:extLst>
              <p:ext uri="{D42A27DB-BD31-4B8C-83A1-F6EECF244321}">
                <p14:modId xmlns:p14="http://schemas.microsoft.com/office/powerpoint/2010/main" val="275079015"/>
              </p:ext>
            </p:extLst>
          </p:nvPr>
        </p:nvGraphicFramePr>
        <p:xfrm>
          <a:off x="9358610" y="1632861"/>
          <a:ext cx="1693816" cy="434557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5" name="Content Placeholder 10">
            <a:extLst>
              <a:ext uri="{FF2B5EF4-FFF2-40B4-BE49-F238E27FC236}">
                <a16:creationId xmlns:a16="http://schemas.microsoft.com/office/drawing/2014/main" id="{FB82F78B-09CD-4621-ABA4-BE75E2126B40}"/>
              </a:ext>
            </a:extLst>
          </p:cNvPr>
          <p:cNvGraphicFramePr>
            <a:graphicFrameLocks/>
          </p:cNvGraphicFramePr>
          <p:nvPr>
            <p:extLst>
              <p:ext uri="{D42A27DB-BD31-4B8C-83A1-F6EECF244321}">
                <p14:modId xmlns:p14="http://schemas.microsoft.com/office/powerpoint/2010/main" val="3434329576"/>
              </p:ext>
            </p:extLst>
          </p:nvPr>
        </p:nvGraphicFramePr>
        <p:xfrm>
          <a:off x="10472685" y="1632861"/>
          <a:ext cx="1693816" cy="434557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6" name="Content Placeholder 10">
            <a:extLst>
              <a:ext uri="{FF2B5EF4-FFF2-40B4-BE49-F238E27FC236}">
                <a16:creationId xmlns:a16="http://schemas.microsoft.com/office/drawing/2014/main" id="{A538CADD-8256-4F4F-B555-03503FFD18A2}"/>
              </a:ext>
            </a:extLst>
          </p:cNvPr>
          <p:cNvGraphicFramePr>
            <a:graphicFrameLocks/>
          </p:cNvGraphicFramePr>
          <p:nvPr>
            <p:extLst>
              <p:ext uri="{D42A27DB-BD31-4B8C-83A1-F6EECF244321}">
                <p14:modId xmlns:p14="http://schemas.microsoft.com/office/powerpoint/2010/main" val="111161348"/>
              </p:ext>
            </p:extLst>
          </p:nvPr>
        </p:nvGraphicFramePr>
        <p:xfrm>
          <a:off x="7155960" y="1632861"/>
          <a:ext cx="1693816" cy="4345574"/>
        </p:xfrm>
        <a:graphic>
          <a:graphicData uri="http://schemas.openxmlformats.org/drawingml/2006/chart">
            <c:chart xmlns:c="http://schemas.openxmlformats.org/drawingml/2006/chart" xmlns:r="http://schemas.openxmlformats.org/officeDocument/2006/relationships" r:id="rId10"/>
          </a:graphicData>
        </a:graphic>
      </p:graphicFrame>
      <p:sp>
        <p:nvSpPr>
          <p:cNvPr id="7" name="Slide Number Placeholder 6">
            <a:extLst>
              <a:ext uri="{FF2B5EF4-FFF2-40B4-BE49-F238E27FC236}">
                <a16:creationId xmlns:a16="http://schemas.microsoft.com/office/drawing/2014/main" id="{26594082-23B4-41D2-AE58-5515E0752648}"/>
              </a:ext>
            </a:extLst>
          </p:cNvPr>
          <p:cNvSpPr>
            <a:spLocks noGrp="1"/>
          </p:cNvSpPr>
          <p:nvPr>
            <p:ph type="sldNum" sz="quarter" idx="10"/>
          </p:nvPr>
        </p:nvSpPr>
        <p:spPr/>
        <p:txBody>
          <a:bodyPr/>
          <a:lstStyle/>
          <a:p>
            <a:fld id="{4034BEE3-566C-4068-A777-C3A4762E861B}" type="slidenum">
              <a:rPr lang="en-GB" smtClean="0"/>
              <a:pPr/>
              <a:t>19</a:t>
            </a:fld>
            <a:endParaRPr lang="en-GB" dirty="0"/>
          </a:p>
        </p:txBody>
      </p:sp>
    </p:spTree>
    <p:extLst>
      <p:ext uri="{BB962C8B-B14F-4D97-AF65-F5344CB8AC3E}">
        <p14:creationId xmlns:p14="http://schemas.microsoft.com/office/powerpoint/2010/main" val="95107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60411-E96F-472E-847A-EDE89A93FA55}"/>
              </a:ext>
            </a:extLst>
          </p:cNvPr>
          <p:cNvSpPr>
            <a:spLocks noGrp="1"/>
          </p:cNvSpPr>
          <p:nvPr>
            <p:ph type="title"/>
          </p:nvPr>
        </p:nvSpPr>
        <p:spPr/>
        <p:txBody>
          <a:bodyPr/>
          <a:lstStyle/>
          <a:p>
            <a:r>
              <a:rPr lang="et-EE" dirty="0"/>
              <a:t>Sisukord</a:t>
            </a:r>
          </a:p>
        </p:txBody>
      </p:sp>
      <p:graphicFrame>
        <p:nvGraphicFramePr>
          <p:cNvPr id="5" name="Table 4">
            <a:extLst>
              <a:ext uri="{FF2B5EF4-FFF2-40B4-BE49-F238E27FC236}">
                <a16:creationId xmlns:a16="http://schemas.microsoft.com/office/drawing/2014/main" id="{5D84033A-40EC-4384-9AB5-0A95FCC63255}"/>
              </a:ext>
            </a:extLst>
          </p:cNvPr>
          <p:cNvGraphicFramePr>
            <a:graphicFrameLocks noGrp="1"/>
          </p:cNvGraphicFramePr>
          <p:nvPr>
            <p:extLst>
              <p:ext uri="{D42A27DB-BD31-4B8C-83A1-F6EECF244321}">
                <p14:modId xmlns:p14="http://schemas.microsoft.com/office/powerpoint/2010/main" val="855090887"/>
              </p:ext>
            </p:extLst>
          </p:nvPr>
        </p:nvGraphicFramePr>
        <p:xfrm>
          <a:off x="365122" y="1676400"/>
          <a:ext cx="11462400" cy="3026565"/>
        </p:xfrm>
        <a:graphic>
          <a:graphicData uri="http://schemas.openxmlformats.org/drawingml/2006/table">
            <a:tbl>
              <a:tblPr>
                <a:tableStyleId>{5C22544A-7EE6-4342-B048-85BDC9FD1C3A}</a:tableStyleId>
              </a:tblPr>
              <a:tblGrid>
                <a:gridCol w="406800">
                  <a:extLst>
                    <a:ext uri="{9D8B030D-6E8A-4147-A177-3AD203B41FA5}">
                      <a16:colId xmlns:a16="http://schemas.microsoft.com/office/drawing/2014/main" val="20000"/>
                    </a:ext>
                  </a:extLst>
                </a:gridCol>
                <a:gridCol w="8762400">
                  <a:extLst>
                    <a:ext uri="{9D8B030D-6E8A-4147-A177-3AD203B41FA5}">
                      <a16:colId xmlns:a16="http://schemas.microsoft.com/office/drawing/2014/main" val="20001"/>
                    </a:ext>
                  </a:extLst>
                </a:gridCol>
                <a:gridCol w="2293200">
                  <a:extLst>
                    <a:ext uri="{9D8B030D-6E8A-4147-A177-3AD203B41FA5}">
                      <a16:colId xmlns:a16="http://schemas.microsoft.com/office/drawing/2014/main" val="20002"/>
                    </a:ext>
                  </a:extLst>
                </a:gridCol>
              </a:tblGrid>
              <a:tr h="336285">
                <a:tc>
                  <a:txBody>
                    <a:bodyPr/>
                    <a:lstStyle/>
                    <a:p>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1400" kern="1200" dirty="0">
                          <a:solidFill>
                            <a:schemeClr val="tx1"/>
                          </a:solidFill>
                          <a:latin typeface="+mn-lt"/>
                          <a:ea typeface="+mn-ea"/>
                          <a:cs typeface="+mn-cs"/>
                        </a:rPr>
                        <a:t>Sissejuhatus</a:t>
                      </a:r>
                      <a:endParaRPr lang="en-GB" sz="1400" kern="1200" dirty="0">
                        <a:solidFill>
                          <a:schemeClr val="tx1"/>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t-EE" sz="1400" dirty="0">
                          <a:solidFill>
                            <a:schemeClr val="tx1"/>
                          </a:solidFill>
                        </a:rPr>
                        <a:t>3</a:t>
                      </a:r>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6285">
                <a:tc>
                  <a:txBody>
                    <a:bodyPr/>
                    <a:lstStyle/>
                    <a:p>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1400" kern="1200" dirty="0">
                          <a:solidFill>
                            <a:schemeClr val="tx1"/>
                          </a:solidFill>
                          <a:latin typeface="+mn-lt"/>
                          <a:ea typeface="+mn-ea"/>
                          <a:cs typeface="+mn-cs"/>
                        </a:rPr>
                        <a:t>Põhitulemused</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t-EE" sz="1400" dirty="0">
                          <a:solidFill>
                            <a:schemeClr val="tx1"/>
                          </a:solidFill>
                        </a:rPr>
                        <a:t>6</a:t>
                      </a:r>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6285">
                <a:tc>
                  <a:txBody>
                    <a:bodyPr/>
                    <a:lstStyle/>
                    <a:p>
                      <a:r>
                        <a:rPr lang="en-GB" sz="1400"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err="1"/>
                        <a:t>Hasartmängude</a:t>
                      </a:r>
                      <a:r>
                        <a:rPr lang="en-GB" sz="1400" dirty="0"/>
                        <a:t> </a:t>
                      </a:r>
                      <a:r>
                        <a:rPr lang="en-GB" sz="1400" dirty="0" err="1"/>
                        <a:t>mängimise</a:t>
                      </a:r>
                      <a:r>
                        <a:rPr lang="en-GB" sz="1400" dirty="0"/>
                        <a:t> </a:t>
                      </a:r>
                      <a:r>
                        <a:rPr lang="en-GB" sz="1400" dirty="0" err="1"/>
                        <a:t>ulatus</a:t>
                      </a:r>
                      <a:r>
                        <a:rPr lang="en-GB" sz="1400" dirty="0"/>
                        <a:t> </a:t>
                      </a:r>
                      <a:r>
                        <a:rPr lang="en-GB" sz="1400" dirty="0" err="1"/>
                        <a:t>ja</a:t>
                      </a:r>
                      <a:r>
                        <a:rPr lang="en-GB" sz="1400" dirty="0"/>
                        <a:t> </a:t>
                      </a:r>
                      <a:r>
                        <a:rPr lang="en-GB" sz="1400" dirty="0" err="1"/>
                        <a:t>selle</a:t>
                      </a:r>
                      <a:r>
                        <a:rPr lang="en-GB" sz="1400" dirty="0"/>
                        <a:t> </a:t>
                      </a:r>
                      <a:r>
                        <a:rPr lang="en-GB" sz="1400" dirty="0" err="1"/>
                        <a:t>võrdlus</a:t>
                      </a:r>
                      <a:r>
                        <a:rPr lang="en-GB" sz="1400" dirty="0"/>
                        <a:t> </a:t>
                      </a:r>
                      <a:r>
                        <a:rPr lang="et-EE" sz="1400" dirty="0"/>
                        <a:t>elanikkonna rühmades</a:t>
                      </a:r>
                      <a:r>
                        <a:rPr lang="en-GB" sz="1400" dirty="0"/>
                        <a:t>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t-EE" sz="1400" dirty="0">
                          <a:solidFill>
                            <a:schemeClr val="tx1"/>
                          </a:solidFill>
                        </a:rPr>
                        <a:t>10</a:t>
                      </a:r>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6285">
                <a:tc>
                  <a:txBody>
                    <a:bodyPr/>
                    <a:lstStyle/>
                    <a:p>
                      <a:r>
                        <a:rPr lang="en-GB" sz="1400" dirty="0">
                          <a:solidFill>
                            <a:schemeClr val="tx1"/>
                          </a:solidFill>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Hasartmängude mängimise sagedus ja sage mängimine </a:t>
                      </a:r>
                      <a:r>
                        <a:rPr lang="et-EE" sz="1400" dirty="0"/>
                        <a:t>elanikkonna rühmades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t-EE" sz="1400" dirty="0">
                          <a:solidFill>
                            <a:schemeClr val="tx1"/>
                          </a:solidFill>
                        </a:rPr>
                        <a:t>24</a:t>
                      </a:r>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6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400" dirty="0"/>
                        <a:t>Hasartmängusõltuvuse riskirühma osakaal ning kirjeldus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t-EE" sz="1400" dirty="0">
                          <a:solidFill>
                            <a:schemeClr val="tx1"/>
                          </a:solidFill>
                        </a:rPr>
                        <a:t>30</a:t>
                      </a:r>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266995"/>
                  </a:ext>
                </a:extLst>
              </a:tr>
              <a:tr h="336285">
                <a:tc>
                  <a:txBody>
                    <a:bodyPr/>
                    <a:lstStyle/>
                    <a:p>
                      <a:r>
                        <a:rPr lang="et-EE" sz="1400" dirty="0">
                          <a:solidFill>
                            <a:schemeClr val="tx1"/>
                          </a:solidFill>
                        </a:rPr>
                        <a:t>4</a:t>
                      </a:r>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400" dirty="0"/>
                        <a:t>Probleemide kogemine seoses hasartmängimisega</a:t>
                      </a:r>
                      <a:endParaRPr lang="en-GB" sz="14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t-EE" sz="1400" dirty="0">
                          <a:solidFill>
                            <a:schemeClr val="tx1"/>
                          </a:solidFill>
                        </a:rPr>
                        <a:t>38</a:t>
                      </a:r>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9507090"/>
                  </a:ext>
                </a:extLst>
              </a:tr>
              <a:tr h="336285">
                <a:tc>
                  <a:txBody>
                    <a:bodyPr/>
                    <a:lstStyle/>
                    <a:p>
                      <a:r>
                        <a:rPr lang="et-EE" sz="1400" dirty="0">
                          <a:solidFill>
                            <a:schemeClr val="tx1"/>
                          </a:solidFill>
                        </a:rPr>
                        <a:t>5</a:t>
                      </a:r>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400" dirty="0"/>
                        <a:t>Hasartmängude mängimise põhjused, teadlikkus blokeeringutest, </a:t>
                      </a:r>
                      <a:r>
                        <a:rPr lang="et-EE" sz="1400" i="1" dirty="0" err="1"/>
                        <a:t>loot</a:t>
                      </a:r>
                      <a:r>
                        <a:rPr lang="et-EE" sz="1400" i="1" dirty="0"/>
                        <a:t> </a:t>
                      </a:r>
                      <a:r>
                        <a:rPr lang="et-EE" sz="1400" i="1" dirty="0" err="1"/>
                        <a:t>box</a:t>
                      </a:r>
                      <a:r>
                        <a:rPr lang="et-EE" sz="1400" dirty="0" err="1"/>
                        <a:t>´ide</a:t>
                      </a:r>
                      <a:r>
                        <a:rPr lang="et-EE" sz="1400" dirty="0"/>
                        <a:t> ostmine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t-EE" sz="1400" dirty="0">
                          <a:solidFill>
                            <a:schemeClr val="tx1"/>
                          </a:solidFill>
                        </a:rPr>
                        <a:t>45</a:t>
                      </a:r>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9273482"/>
                  </a:ext>
                </a:extLst>
              </a:tr>
              <a:tr h="336285">
                <a:tc>
                  <a:txBody>
                    <a:bodyPr/>
                    <a:lstStyle/>
                    <a:p>
                      <a:r>
                        <a:rPr lang="et-EE" sz="1400" dirty="0">
                          <a:solidFill>
                            <a:schemeClr val="tx1"/>
                          </a:solidFill>
                        </a:rPr>
                        <a:t>6</a:t>
                      </a:r>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400" dirty="0"/>
                        <a:t>Hasartmängu reklaami mõju</a:t>
                      </a:r>
                      <a:endParaRPr lang="en-GB" sz="14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t-EE" sz="1400" dirty="0">
                          <a:solidFill>
                            <a:schemeClr val="tx1"/>
                          </a:solidFill>
                        </a:rPr>
                        <a:t>53</a:t>
                      </a:r>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7764425"/>
                  </a:ext>
                </a:extLst>
              </a:tr>
              <a:tr h="336285">
                <a:tc>
                  <a:txBody>
                    <a:bodyPr/>
                    <a:lstStyle/>
                    <a:p>
                      <a:r>
                        <a:rPr lang="et-EE" sz="1400" dirty="0">
                          <a:solidFill>
                            <a:schemeClr val="tx1"/>
                          </a:solidFill>
                        </a:rPr>
                        <a:t>7</a:t>
                      </a:r>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400" dirty="0"/>
                        <a:t>Metoodika ja valimi kirjeldus. Projekti meeskond</a:t>
                      </a:r>
                      <a:endParaRPr lang="en-GB" sz="14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t-EE" sz="1400" dirty="0">
                          <a:solidFill>
                            <a:schemeClr val="tx1"/>
                          </a:solidFill>
                        </a:rPr>
                        <a:t>58</a:t>
                      </a:r>
                      <a:endParaRPr lang="en-GB" sz="14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3266896"/>
                  </a:ext>
                </a:extLst>
              </a:tr>
            </a:tbl>
          </a:graphicData>
        </a:graphic>
      </p:graphicFrame>
      <p:sp>
        <p:nvSpPr>
          <p:cNvPr id="3" name="Slide Number Placeholder 2">
            <a:extLst>
              <a:ext uri="{FF2B5EF4-FFF2-40B4-BE49-F238E27FC236}">
                <a16:creationId xmlns:a16="http://schemas.microsoft.com/office/drawing/2014/main" id="{1268C1FC-9DF2-4F07-B276-08035FDC0DC2}"/>
              </a:ext>
            </a:extLst>
          </p:cNvPr>
          <p:cNvSpPr>
            <a:spLocks noGrp="1"/>
          </p:cNvSpPr>
          <p:nvPr>
            <p:ph type="sldNum" sz="quarter" idx="10"/>
          </p:nvPr>
        </p:nvSpPr>
        <p:spPr/>
        <p:txBody>
          <a:bodyPr/>
          <a:lstStyle/>
          <a:p>
            <a:fld id="{4034BEE3-566C-4068-A777-C3A4762E861B}" type="slidenum">
              <a:rPr lang="en-GB" smtClean="0"/>
              <a:pPr/>
              <a:t>2</a:t>
            </a:fld>
            <a:endParaRPr lang="en-GB" dirty="0"/>
          </a:p>
        </p:txBody>
      </p:sp>
    </p:spTree>
    <p:extLst>
      <p:ext uri="{BB962C8B-B14F-4D97-AF65-F5344CB8AC3E}">
        <p14:creationId xmlns:p14="http://schemas.microsoft.com/office/powerpoint/2010/main" val="195491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B4D7-153A-4CC2-AB0F-FCAED9532E8B}"/>
              </a:ext>
            </a:extLst>
          </p:cNvPr>
          <p:cNvSpPr>
            <a:spLocks noGrp="1"/>
          </p:cNvSpPr>
          <p:nvPr>
            <p:ph type="title"/>
          </p:nvPr>
        </p:nvSpPr>
        <p:spPr/>
        <p:txBody>
          <a:bodyPr/>
          <a:lstStyle/>
          <a:p>
            <a:r>
              <a:rPr lang="et-EE" sz="2300" dirty="0"/>
              <a:t>1.5 Hasartmängude mängimise ulatus internetis ja väljaspool internetti: profiil (2)</a:t>
            </a:r>
            <a:br>
              <a:rPr lang="et-EE" dirty="0"/>
            </a:br>
            <a:r>
              <a:rPr lang="et-EE" sz="1400" b="0" dirty="0"/>
              <a:t>% kõigist vastanutest</a:t>
            </a:r>
          </a:p>
        </p:txBody>
      </p:sp>
      <p:graphicFrame>
        <p:nvGraphicFramePr>
          <p:cNvPr id="4" name="Table 4">
            <a:extLst>
              <a:ext uri="{FF2B5EF4-FFF2-40B4-BE49-F238E27FC236}">
                <a16:creationId xmlns:a16="http://schemas.microsoft.com/office/drawing/2014/main" id="{645E5EA4-0B2E-4B42-A3C7-A3FE59D6FDB1}"/>
              </a:ext>
            </a:extLst>
          </p:cNvPr>
          <p:cNvGraphicFramePr>
            <a:graphicFrameLocks noGrp="1"/>
          </p:cNvGraphicFramePr>
          <p:nvPr>
            <p:extLst>
              <p:ext uri="{D42A27DB-BD31-4B8C-83A1-F6EECF244321}">
                <p14:modId xmlns:p14="http://schemas.microsoft.com/office/powerpoint/2010/main" val="1433659121"/>
              </p:ext>
            </p:extLst>
          </p:nvPr>
        </p:nvGraphicFramePr>
        <p:xfrm>
          <a:off x="313509" y="1071154"/>
          <a:ext cx="11486604" cy="4972569"/>
        </p:xfrm>
        <a:graphic>
          <a:graphicData uri="http://schemas.openxmlformats.org/drawingml/2006/table">
            <a:tbl>
              <a:tblPr firstRow="1" bandRow="1">
                <a:tableStyleId>{5C22544A-7EE6-4342-B048-85BDC9FD1C3A}</a:tableStyleId>
              </a:tblPr>
              <a:tblGrid>
                <a:gridCol w="2037805">
                  <a:extLst>
                    <a:ext uri="{9D8B030D-6E8A-4147-A177-3AD203B41FA5}">
                      <a16:colId xmlns:a16="http://schemas.microsoft.com/office/drawing/2014/main" val="4174201780"/>
                    </a:ext>
                  </a:extLst>
                </a:gridCol>
                <a:gridCol w="531223">
                  <a:extLst>
                    <a:ext uri="{9D8B030D-6E8A-4147-A177-3AD203B41FA5}">
                      <a16:colId xmlns:a16="http://schemas.microsoft.com/office/drawing/2014/main" val="903455254"/>
                    </a:ext>
                  </a:extLst>
                </a:gridCol>
                <a:gridCol w="1114697">
                  <a:extLst>
                    <a:ext uri="{9D8B030D-6E8A-4147-A177-3AD203B41FA5}">
                      <a16:colId xmlns:a16="http://schemas.microsoft.com/office/drawing/2014/main" val="3728781442"/>
                    </a:ext>
                  </a:extLst>
                </a:gridCol>
                <a:gridCol w="1114697">
                  <a:extLst>
                    <a:ext uri="{9D8B030D-6E8A-4147-A177-3AD203B41FA5}">
                      <a16:colId xmlns:a16="http://schemas.microsoft.com/office/drawing/2014/main" val="958983575"/>
                    </a:ext>
                  </a:extLst>
                </a:gridCol>
                <a:gridCol w="1114697">
                  <a:extLst>
                    <a:ext uri="{9D8B030D-6E8A-4147-A177-3AD203B41FA5}">
                      <a16:colId xmlns:a16="http://schemas.microsoft.com/office/drawing/2014/main" val="3045116635"/>
                    </a:ext>
                  </a:extLst>
                </a:gridCol>
                <a:gridCol w="1114697">
                  <a:extLst>
                    <a:ext uri="{9D8B030D-6E8A-4147-A177-3AD203B41FA5}">
                      <a16:colId xmlns:a16="http://schemas.microsoft.com/office/drawing/2014/main" val="3816177511"/>
                    </a:ext>
                  </a:extLst>
                </a:gridCol>
                <a:gridCol w="1114697">
                  <a:extLst>
                    <a:ext uri="{9D8B030D-6E8A-4147-A177-3AD203B41FA5}">
                      <a16:colId xmlns:a16="http://schemas.microsoft.com/office/drawing/2014/main" val="2221964866"/>
                    </a:ext>
                  </a:extLst>
                </a:gridCol>
                <a:gridCol w="1114697">
                  <a:extLst>
                    <a:ext uri="{9D8B030D-6E8A-4147-A177-3AD203B41FA5}">
                      <a16:colId xmlns:a16="http://schemas.microsoft.com/office/drawing/2014/main" val="2870415053"/>
                    </a:ext>
                  </a:extLst>
                </a:gridCol>
                <a:gridCol w="1114697">
                  <a:extLst>
                    <a:ext uri="{9D8B030D-6E8A-4147-A177-3AD203B41FA5}">
                      <a16:colId xmlns:a16="http://schemas.microsoft.com/office/drawing/2014/main" val="507773377"/>
                    </a:ext>
                  </a:extLst>
                </a:gridCol>
                <a:gridCol w="1114697">
                  <a:extLst>
                    <a:ext uri="{9D8B030D-6E8A-4147-A177-3AD203B41FA5}">
                      <a16:colId xmlns:a16="http://schemas.microsoft.com/office/drawing/2014/main" val="971764163"/>
                    </a:ext>
                  </a:extLst>
                </a:gridCol>
              </a:tblGrid>
              <a:tr h="236789">
                <a:tc>
                  <a:txBody>
                    <a:bodyPr/>
                    <a:lstStyle/>
                    <a:p>
                      <a:pPr>
                        <a:lnSpc>
                          <a:spcPts val="1000"/>
                        </a:lnSpc>
                      </a:pPr>
                      <a:endParaRPr lang="et-EE" sz="1000" dirty="0">
                        <a:solidFill>
                          <a:schemeClr val="tx1"/>
                        </a:solidFill>
                        <a:latin typeface="+mn-lt"/>
                      </a:endParaRPr>
                    </a:p>
                  </a:txBody>
                  <a:tcPr marL="0" marR="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r>
                        <a:rPr lang="en-US" sz="1000" dirty="0">
                          <a:solidFill>
                            <a:schemeClr val="tx1"/>
                          </a:solidFill>
                          <a:latin typeface="+mn-lt"/>
                        </a:rPr>
                        <a:t>202</a:t>
                      </a:r>
                      <a:r>
                        <a:rPr lang="et-EE" sz="1000" dirty="0">
                          <a:solidFill>
                            <a:schemeClr val="tx1"/>
                          </a:solidFill>
                          <a:latin typeface="+mn-lt"/>
                        </a:rPr>
                        <a:t>3</a:t>
                      </a:r>
                      <a:r>
                        <a:rPr lang="en-US" sz="1000" dirty="0">
                          <a:solidFill>
                            <a:schemeClr val="tx1"/>
                          </a:solidFill>
                          <a:latin typeface="+mn-lt"/>
                        </a:rPr>
                        <a:t> </a:t>
                      </a:r>
                      <a:r>
                        <a:rPr lang="en-US" sz="1000" dirty="0" err="1">
                          <a:solidFill>
                            <a:schemeClr val="tx1"/>
                          </a:solidFill>
                          <a:latin typeface="+mn-lt"/>
                        </a:rPr>
                        <a:t>internetis</a:t>
                      </a:r>
                      <a:endParaRPr lang="et-EE" sz="1000" dirty="0">
                        <a:solidFill>
                          <a:schemeClr val="tx1"/>
                        </a:solidFill>
                        <a:latin typeface="+mn-lt"/>
                      </a:endParaRPr>
                    </a:p>
                  </a:txBody>
                  <a:tcPr marL="0" marR="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r>
                        <a:rPr lang="en-US" sz="1000" b="0" dirty="0">
                          <a:solidFill>
                            <a:schemeClr val="tx1"/>
                          </a:solidFill>
                          <a:latin typeface="+mn-lt"/>
                        </a:rPr>
                        <a:t>20</a:t>
                      </a:r>
                      <a:r>
                        <a:rPr lang="et-EE" sz="1000" b="0" dirty="0">
                          <a:solidFill>
                            <a:schemeClr val="tx1"/>
                          </a:solidFill>
                          <a:latin typeface="+mn-lt"/>
                        </a:rPr>
                        <a:t>21</a:t>
                      </a:r>
                      <a:r>
                        <a:rPr lang="en-US" sz="1000" b="0" dirty="0">
                          <a:solidFill>
                            <a:schemeClr val="tx1"/>
                          </a:solidFill>
                          <a:latin typeface="+mn-lt"/>
                        </a:rPr>
                        <a:t> </a:t>
                      </a:r>
                      <a:r>
                        <a:rPr lang="en-US" sz="1000" b="0" dirty="0" err="1">
                          <a:solidFill>
                            <a:schemeClr val="tx1"/>
                          </a:solidFill>
                          <a:latin typeface="+mn-lt"/>
                        </a:rPr>
                        <a:t>internetis</a:t>
                      </a:r>
                      <a:endParaRPr lang="et-EE" sz="1000" b="0" dirty="0">
                        <a:solidFill>
                          <a:schemeClr val="tx1"/>
                        </a:solidFill>
                        <a:latin typeface="+mn-lt"/>
                      </a:endParaRPr>
                    </a:p>
                  </a:txBody>
                  <a:tcPr marL="0" marR="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r>
                        <a:rPr lang="en-US" sz="1000" b="0" dirty="0">
                          <a:solidFill>
                            <a:schemeClr val="tx1"/>
                          </a:solidFill>
                          <a:latin typeface="+mn-lt"/>
                        </a:rPr>
                        <a:t>201</a:t>
                      </a:r>
                      <a:r>
                        <a:rPr lang="et-EE" sz="1000" b="0" dirty="0">
                          <a:solidFill>
                            <a:schemeClr val="tx1"/>
                          </a:solidFill>
                          <a:latin typeface="+mn-lt"/>
                        </a:rPr>
                        <a:t>9</a:t>
                      </a:r>
                      <a:r>
                        <a:rPr lang="en-US" sz="1000" b="0" dirty="0">
                          <a:solidFill>
                            <a:schemeClr val="tx1"/>
                          </a:solidFill>
                          <a:latin typeface="+mn-lt"/>
                        </a:rPr>
                        <a:t> </a:t>
                      </a:r>
                      <a:r>
                        <a:rPr lang="en-US" sz="1000" b="0" dirty="0" err="1">
                          <a:solidFill>
                            <a:schemeClr val="tx1"/>
                          </a:solidFill>
                          <a:latin typeface="+mn-lt"/>
                        </a:rPr>
                        <a:t>internetis</a:t>
                      </a:r>
                      <a:endParaRPr lang="et-EE" sz="1000" b="0" dirty="0">
                        <a:solidFill>
                          <a:schemeClr val="tx1"/>
                        </a:solidFill>
                        <a:latin typeface="+mn-lt"/>
                      </a:endParaRPr>
                    </a:p>
                  </a:txBody>
                  <a:tcPr marL="0" marR="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r>
                        <a:rPr lang="en-US" sz="1000" b="0" dirty="0">
                          <a:solidFill>
                            <a:schemeClr val="tx1"/>
                          </a:solidFill>
                          <a:latin typeface="+mn-lt"/>
                        </a:rPr>
                        <a:t>201</a:t>
                      </a:r>
                      <a:r>
                        <a:rPr lang="et-EE" sz="1000" b="0" dirty="0">
                          <a:solidFill>
                            <a:schemeClr val="tx1"/>
                          </a:solidFill>
                          <a:latin typeface="+mn-lt"/>
                        </a:rPr>
                        <a:t>7</a:t>
                      </a:r>
                      <a:r>
                        <a:rPr lang="en-US" sz="1000" b="0" dirty="0">
                          <a:solidFill>
                            <a:schemeClr val="tx1"/>
                          </a:solidFill>
                          <a:latin typeface="+mn-lt"/>
                        </a:rPr>
                        <a:t> </a:t>
                      </a:r>
                      <a:r>
                        <a:rPr lang="en-US" sz="1000" b="0" dirty="0" err="1">
                          <a:solidFill>
                            <a:schemeClr val="tx1"/>
                          </a:solidFill>
                          <a:latin typeface="+mn-lt"/>
                        </a:rPr>
                        <a:t>internetis</a:t>
                      </a:r>
                      <a:endParaRPr lang="et-EE" sz="1000" b="0" dirty="0">
                        <a:solidFill>
                          <a:schemeClr val="tx1"/>
                        </a:solidFill>
                        <a:latin typeface="+mn-lt"/>
                      </a:endParaRPr>
                    </a:p>
                  </a:txBody>
                  <a:tcPr marL="0" marR="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r>
                        <a:rPr lang="en-US" sz="1000" dirty="0">
                          <a:solidFill>
                            <a:schemeClr val="tx1"/>
                          </a:solidFill>
                          <a:latin typeface="+mn-lt"/>
                        </a:rPr>
                        <a:t>202</a:t>
                      </a:r>
                      <a:r>
                        <a:rPr lang="et-EE" sz="1000" dirty="0">
                          <a:solidFill>
                            <a:schemeClr val="tx1"/>
                          </a:solidFill>
                          <a:latin typeface="+mn-lt"/>
                        </a:rPr>
                        <a:t>3</a:t>
                      </a:r>
                      <a:r>
                        <a:rPr lang="en-US" sz="1000" dirty="0">
                          <a:solidFill>
                            <a:schemeClr val="tx1"/>
                          </a:solidFill>
                          <a:latin typeface="+mn-lt"/>
                        </a:rPr>
                        <a:t> </a:t>
                      </a:r>
                      <a:r>
                        <a:rPr lang="en-US" sz="1000" dirty="0" err="1">
                          <a:solidFill>
                            <a:schemeClr val="tx1"/>
                          </a:solidFill>
                          <a:latin typeface="+mn-lt"/>
                        </a:rPr>
                        <a:t>väljaspool</a:t>
                      </a:r>
                      <a:endParaRPr lang="et-EE" sz="1000" dirty="0">
                        <a:solidFill>
                          <a:schemeClr val="tx1"/>
                        </a:solidFill>
                        <a:latin typeface="+mn-lt"/>
                      </a:endParaRPr>
                    </a:p>
                  </a:txBody>
                  <a:tcPr marL="0" marR="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r>
                        <a:rPr lang="en-US" sz="1000" b="0" dirty="0">
                          <a:solidFill>
                            <a:schemeClr val="tx1"/>
                          </a:solidFill>
                          <a:latin typeface="+mn-lt"/>
                        </a:rPr>
                        <a:t>20</a:t>
                      </a:r>
                      <a:r>
                        <a:rPr lang="et-EE" sz="1000" b="0" dirty="0">
                          <a:solidFill>
                            <a:schemeClr val="tx1"/>
                          </a:solidFill>
                          <a:latin typeface="+mn-lt"/>
                        </a:rPr>
                        <a:t>21</a:t>
                      </a:r>
                      <a:r>
                        <a:rPr lang="en-US" sz="1000" b="0" dirty="0">
                          <a:solidFill>
                            <a:schemeClr val="tx1"/>
                          </a:solidFill>
                          <a:latin typeface="+mn-lt"/>
                        </a:rPr>
                        <a:t> </a:t>
                      </a:r>
                      <a:r>
                        <a:rPr lang="en-US" sz="1000" b="0" dirty="0" err="1">
                          <a:solidFill>
                            <a:schemeClr val="tx1"/>
                          </a:solidFill>
                          <a:latin typeface="+mn-lt"/>
                        </a:rPr>
                        <a:t>väljaspool</a:t>
                      </a:r>
                      <a:endParaRPr lang="et-EE" sz="1000" b="0" dirty="0">
                        <a:solidFill>
                          <a:schemeClr val="tx1"/>
                        </a:solidFill>
                        <a:latin typeface="+mn-lt"/>
                      </a:endParaRPr>
                    </a:p>
                  </a:txBody>
                  <a:tcPr marL="0" marR="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r>
                        <a:rPr lang="en-US" sz="1000" b="0" dirty="0">
                          <a:solidFill>
                            <a:schemeClr val="tx1"/>
                          </a:solidFill>
                          <a:latin typeface="+mn-lt"/>
                        </a:rPr>
                        <a:t>201</a:t>
                      </a:r>
                      <a:r>
                        <a:rPr lang="et-EE" sz="1000" b="0" dirty="0">
                          <a:solidFill>
                            <a:schemeClr val="tx1"/>
                          </a:solidFill>
                          <a:latin typeface="+mn-lt"/>
                        </a:rPr>
                        <a:t>9</a:t>
                      </a:r>
                      <a:r>
                        <a:rPr lang="en-US" sz="1000" b="0" dirty="0">
                          <a:solidFill>
                            <a:schemeClr val="tx1"/>
                          </a:solidFill>
                          <a:latin typeface="+mn-lt"/>
                        </a:rPr>
                        <a:t> </a:t>
                      </a:r>
                      <a:r>
                        <a:rPr lang="en-US" sz="1000" b="0" dirty="0" err="1">
                          <a:solidFill>
                            <a:schemeClr val="tx1"/>
                          </a:solidFill>
                          <a:latin typeface="+mn-lt"/>
                        </a:rPr>
                        <a:t>väljaspool</a:t>
                      </a:r>
                      <a:endParaRPr lang="et-EE" sz="1000" b="0" dirty="0">
                        <a:solidFill>
                          <a:schemeClr val="tx1"/>
                        </a:solidFill>
                        <a:latin typeface="+mn-lt"/>
                      </a:endParaRPr>
                    </a:p>
                  </a:txBody>
                  <a:tcPr marL="0" marR="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r>
                        <a:rPr lang="en-US" sz="1000" b="0" dirty="0">
                          <a:solidFill>
                            <a:schemeClr val="tx1"/>
                          </a:solidFill>
                          <a:latin typeface="+mn-lt"/>
                        </a:rPr>
                        <a:t>201</a:t>
                      </a:r>
                      <a:r>
                        <a:rPr lang="et-EE" sz="1000" b="0" dirty="0">
                          <a:solidFill>
                            <a:schemeClr val="tx1"/>
                          </a:solidFill>
                          <a:latin typeface="+mn-lt"/>
                        </a:rPr>
                        <a:t>7</a:t>
                      </a:r>
                      <a:r>
                        <a:rPr lang="en-US" sz="1000" b="0" dirty="0">
                          <a:solidFill>
                            <a:schemeClr val="tx1"/>
                          </a:solidFill>
                          <a:latin typeface="+mn-lt"/>
                        </a:rPr>
                        <a:t> </a:t>
                      </a:r>
                      <a:r>
                        <a:rPr lang="en-US" sz="1000" b="0" dirty="0" err="1">
                          <a:solidFill>
                            <a:schemeClr val="tx1"/>
                          </a:solidFill>
                          <a:latin typeface="+mn-lt"/>
                        </a:rPr>
                        <a:t>väljaspool</a:t>
                      </a:r>
                      <a:endParaRPr lang="et-EE" sz="1000" b="0" dirty="0">
                        <a:solidFill>
                          <a:schemeClr val="tx1"/>
                        </a:solidFill>
                        <a:latin typeface="+mn-lt"/>
                      </a:endParaRPr>
                    </a:p>
                  </a:txBody>
                  <a:tcPr marL="0" marR="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1012229"/>
                  </a:ext>
                </a:extLst>
              </a:tr>
              <a:tr h="236789">
                <a:tc>
                  <a:txBody>
                    <a:bodyPr/>
                    <a:lstStyle/>
                    <a:p>
                      <a:pPr algn="r" fontAlgn="t">
                        <a:lnSpc>
                          <a:spcPts val="1000"/>
                        </a:lnSpc>
                      </a:pPr>
                      <a:r>
                        <a:rPr lang="et-EE" sz="1000" b="0" i="0" u="none" strike="noStrike" dirty="0">
                          <a:solidFill>
                            <a:schemeClr val="tx1"/>
                          </a:solidFill>
                          <a:effectLst/>
                          <a:latin typeface="+mn-lt"/>
                        </a:rPr>
                        <a:t>Kokku</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mn-lt"/>
                        </a:rPr>
                        <a:t>n=2925</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745557"/>
                  </a:ext>
                </a:extLst>
              </a:tr>
              <a:tr h="236789">
                <a:tc>
                  <a:txBody>
                    <a:bodyPr/>
                    <a:lstStyle/>
                    <a:p>
                      <a:pPr algn="l" fontAlgn="t">
                        <a:lnSpc>
                          <a:spcPts val="1000"/>
                        </a:lnSpc>
                      </a:pPr>
                      <a:r>
                        <a:rPr lang="et-EE" sz="1000" b="1" i="0" u="none" strike="noStrike" dirty="0">
                          <a:solidFill>
                            <a:schemeClr val="tx1"/>
                          </a:solidFill>
                          <a:effectLst/>
                          <a:latin typeface="+mn-lt"/>
                        </a:rPr>
                        <a:t>Elukoht</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endParaRPr lang="et-EE" sz="1000" b="0" i="0" u="none" strike="noStrike">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9281905"/>
                  </a:ext>
                </a:extLst>
              </a:tr>
              <a:tr h="236789">
                <a:tc>
                  <a:txBody>
                    <a:bodyPr/>
                    <a:lstStyle/>
                    <a:p>
                      <a:pPr algn="r" fontAlgn="t">
                        <a:lnSpc>
                          <a:spcPts val="1000"/>
                        </a:lnSpc>
                      </a:pPr>
                      <a:r>
                        <a:rPr lang="et-EE" sz="1000" b="0" i="0" u="none" strike="noStrike" dirty="0">
                          <a:solidFill>
                            <a:schemeClr val="tx1"/>
                          </a:solidFill>
                          <a:effectLst/>
                          <a:latin typeface="+mn-lt"/>
                        </a:rPr>
                        <a:t>Tallinn</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dirty="0">
                          <a:solidFill>
                            <a:schemeClr val="tx1"/>
                          </a:solidFill>
                          <a:effectLst/>
                          <a:latin typeface="+mn-lt"/>
                        </a:rPr>
                        <a:t>n=981</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449947"/>
                  </a:ext>
                </a:extLst>
              </a:tr>
              <a:tr h="236789">
                <a:tc>
                  <a:txBody>
                    <a:bodyPr/>
                    <a:lstStyle/>
                    <a:p>
                      <a:pPr algn="r" fontAlgn="t">
                        <a:lnSpc>
                          <a:spcPts val="1000"/>
                        </a:lnSpc>
                      </a:pPr>
                      <a:r>
                        <a:rPr lang="et-EE" sz="1000" b="0" i="0" u="none" strike="noStrike" dirty="0">
                          <a:solidFill>
                            <a:schemeClr val="tx1"/>
                          </a:solidFill>
                          <a:effectLst/>
                          <a:latin typeface="+mn-lt"/>
                        </a:rPr>
                        <a:t>Tartu, Pärnu, Narva, Kohtla-Järve</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mn-lt"/>
                        </a:rPr>
                        <a:t>n=539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5732865"/>
                  </a:ext>
                </a:extLst>
              </a:tr>
              <a:tr h="236789">
                <a:tc>
                  <a:txBody>
                    <a:bodyPr/>
                    <a:lstStyle/>
                    <a:p>
                      <a:pPr algn="r" fontAlgn="t">
                        <a:lnSpc>
                          <a:spcPts val="1000"/>
                        </a:lnSpc>
                      </a:pPr>
                      <a:r>
                        <a:rPr lang="et-EE" sz="1000" b="0" i="0" u="none" strike="noStrike">
                          <a:solidFill>
                            <a:schemeClr val="tx1"/>
                          </a:solidFill>
                          <a:effectLst/>
                          <a:latin typeface="+mn-lt"/>
                        </a:rPr>
                        <a:t>Muud linn</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mn-lt"/>
                        </a:rPr>
                        <a:t>n=617</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907052"/>
                  </a:ext>
                </a:extLst>
              </a:tr>
              <a:tr h="236789">
                <a:tc>
                  <a:txBody>
                    <a:bodyPr/>
                    <a:lstStyle/>
                    <a:p>
                      <a:pPr algn="r" fontAlgn="t">
                        <a:lnSpc>
                          <a:spcPts val="1000"/>
                        </a:lnSpc>
                      </a:pPr>
                      <a:r>
                        <a:rPr lang="et-EE" sz="1000" b="0" i="0" u="none" strike="noStrike">
                          <a:solidFill>
                            <a:schemeClr val="tx1"/>
                          </a:solidFill>
                          <a:effectLst/>
                          <a:latin typeface="+mn-lt"/>
                        </a:rPr>
                        <a:t>maa-asula (alevik, küla)</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mn-lt"/>
                        </a:rPr>
                        <a:t>n=788</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942213"/>
                  </a:ext>
                </a:extLst>
              </a:tr>
              <a:tr h="236789">
                <a:tc>
                  <a:txBody>
                    <a:bodyPr/>
                    <a:lstStyle/>
                    <a:p>
                      <a:pPr algn="l" fontAlgn="t">
                        <a:lnSpc>
                          <a:spcPts val="1000"/>
                        </a:lnSpc>
                      </a:pPr>
                      <a:r>
                        <a:rPr lang="et-EE" sz="1000" b="1" i="0" u="none" strike="noStrike" dirty="0">
                          <a:solidFill>
                            <a:schemeClr val="tx1"/>
                          </a:solidFill>
                          <a:effectLst/>
                          <a:latin typeface="+mn-lt"/>
                        </a:rPr>
                        <a:t>Piirkond</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endParaRPr lang="et-EE" sz="1000" b="0" i="0" u="none" strike="noStrike">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1535082"/>
                  </a:ext>
                </a:extLst>
              </a:tr>
              <a:tr h="236789">
                <a:tc>
                  <a:txBody>
                    <a:bodyPr/>
                    <a:lstStyle/>
                    <a:p>
                      <a:pPr algn="r" fontAlgn="t">
                        <a:lnSpc>
                          <a:spcPts val="1000"/>
                        </a:lnSpc>
                      </a:pPr>
                      <a:r>
                        <a:rPr lang="et-EE" sz="1000" b="0" i="0" u="none" strike="noStrike">
                          <a:solidFill>
                            <a:schemeClr val="tx1"/>
                          </a:solidFill>
                          <a:effectLst/>
                          <a:latin typeface="+mn-lt"/>
                        </a:rPr>
                        <a:t>Põhja-Eesti</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mn-lt"/>
                        </a:rPr>
                        <a:t>n=1346</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2774916"/>
                  </a:ext>
                </a:extLst>
              </a:tr>
              <a:tr h="236789">
                <a:tc>
                  <a:txBody>
                    <a:bodyPr/>
                    <a:lstStyle/>
                    <a:p>
                      <a:pPr algn="r" fontAlgn="t">
                        <a:lnSpc>
                          <a:spcPts val="1000"/>
                        </a:lnSpc>
                      </a:pPr>
                      <a:r>
                        <a:rPr lang="et-EE" sz="1000" b="0" i="0" u="none" strike="noStrike" dirty="0">
                          <a:solidFill>
                            <a:schemeClr val="tx1"/>
                          </a:solidFill>
                          <a:effectLst/>
                          <a:latin typeface="+mn-lt"/>
                        </a:rPr>
                        <a:t>Kesk-Eesti</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mn-lt"/>
                        </a:rPr>
                        <a:t>n=344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1359185"/>
                  </a:ext>
                </a:extLst>
              </a:tr>
              <a:tr h="236789">
                <a:tc>
                  <a:txBody>
                    <a:bodyPr/>
                    <a:lstStyle/>
                    <a:p>
                      <a:pPr algn="r" fontAlgn="t">
                        <a:lnSpc>
                          <a:spcPts val="1000"/>
                        </a:lnSpc>
                      </a:pPr>
                      <a:r>
                        <a:rPr lang="et-EE" sz="1000" b="0" i="0" u="none" strike="noStrike">
                          <a:solidFill>
                            <a:schemeClr val="tx1"/>
                          </a:solidFill>
                          <a:effectLst/>
                          <a:latin typeface="+mn-lt"/>
                        </a:rPr>
                        <a:t>Kirde-Eesti</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mn-lt"/>
                        </a:rPr>
                        <a:t>n=252</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3765808"/>
                  </a:ext>
                </a:extLst>
              </a:tr>
              <a:tr h="236789">
                <a:tc>
                  <a:txBody>
                    <a:bodyPr/>
                    <a:lstStyle/>
                    <a:p>
                      <a:pPr algn="r" fontAlgn="t">
                        <a:lnSpc>
                          <a:spcPts val="1000"/>
                        </a:lnSpc>
                      </a:pPr>
                      <a:r>
                        <a:rPr lang="et-EE" sz="1000" b="0" i="0" u="none" strike="noStrike">
                          <a:solidFill>
                            <a:schemeClr val="tx1"/>
                          </a:solidFill>
                          <a:effectLst/>
                          <a:latin typeface="+mn-lt"/>
                        </a:rPr>
                        <a:t>Lääne-Eesti</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mn-lt"/>
                        </a:rPr>
                        <a:t>n=259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9029324"/>
                  </a:ext>
                </a:extLst>
              </a:tr>
              <a:tr h="236789">
                <a:tc>
                  <a:txBody>
                    <a:bodyPr/>
                    <a:lstStyle/>
                    <a:p>
                      <a:pPr algn="r" fontAlgn="t">
                        <a:lnSpc>
                          <a:spcPts val="1000"/>
                        </a:lnSpc>
                      </a:pPr>
                      <a:r>
                        <a:rPr lang="et-EE" sz="1000" b="0" i="0" u="none" strike="noStrike">
                          <a:solidFill>
                            <a:schemeClr val="tx1"/>
                          </a:solidFill>
                          <a:effectLst/>
                          <a:latin typeface="+mn-lt"/>
                        </a:rPr>
                        <a:t>Lõuna-Eesti</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mn-lt"/>
                        </a:rPr>
                        <a:t>n=724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1246760"/>
                  </a:ext>
                </a:extLst>
              </a:tr>
              <a:tr h="236789">
                <a:tc>
                  <a:txBody>
                    <a:bodyPr/>
                    <a:lstStyle/>
                    <a:p>
                      <a:pPr algn="l" fontAlgn="t">
                        <a:lnSpc>
                          <a:spcPts val="1000"/>
                        </a:lnSpc>
                      </a:pPr>
                      <a:r>
                        <a:rPr lang="et-EE" sz="1000" b="1" i="0" u="none" strike="noStrike" dirty="0">
                          <a:solidFill>
                            <a:schemeClr val="tx1"/>
                          </a:solidFill>
                          <a:effectLst/>
                          <a:latin typeface="+mn-lt"/>
                        </a:rPr>
                        <a:t>Regulaarne isiklik sissetulek</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endParaRPr lang="et-EE" sz="1000" b="0" i="0" u="none" strike="noStrike">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2665871"/>
                  </a:ext>
                </a:extLst>
              </a:tr>
              <a:tr h="236789">
                <a:tc>
                  <a:txBody>
                    <a:bodyPr/>
                    <a:lstStyle/>
                    <a:p>
                      <a:pPr algn="r" fontAlgn="t">
                        <a:lnSpc>
                          <a:spcPts val="1000"/>
                        </a:lnSpc>
                      </a:pPr>
                      <a:r>
                        <a:rPr lang="et-EE" sz="1000" b="0" i="0" u="none" strike="noStrike" dirty="0">
                          <a:solidFill>
                            <a:schemeClr val="tx1"/>
                          </a:solidFill>
                          <a:effectLst/>
                          <a:latin typeface="+mn-lt"/>
                        </a:rPr>
                        <a:t>Jah</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mn-lt"/>
                        </a:rPr>
                        <a:t>n=2452</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9185353"/>
                  </a:ext>
                </a:extLst>
              </a:tr>
              <a:tr h="236789">
                <a:tc>
                  <a:txBody>
                    <a:bodyPr/>
                    <a:lstStyle/>
                    <a:p>
                      <a:pPr algn="r" fontAlgn="t">
                        <a:lnSpc>
                          <a:spcPts val="1000"/>
                        </a:lnSpc>
                      </a:pPr>
                      <a:r>
                        <a:rPr lang="et-EE" sz="1000" b="0" i="0" u="none" strike="noStrike">
                          <a:solidFill>
                            <a:schemeClr val="tx1"/>
                          </a:solidFill>
                          <a:effectLst/>
                          <a:latin typeface="+mn-lt"/>
                        </a:rPr>
                        <a:t>Ei</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mn-lt"/>
                        </a:rPr>
                        <a:t>n=473</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2362891"/>
                  </a:ext>
                </a:extLst>
              </a:tr>
              <a:tr h="236789">
                <a:tc gridSpan="2">
                  <a:txBody>
                    <a:bodyPr/>
                    <a:lstStyle/>
                    <a:p>
                      <a:pPr algn="l" fontAlgn="t">
                        <a:lnSpc>
                          <a:spcPts val="1000"/>
                        </a:lnSpc>
                      </a:pPr>
                      <a:r>
                        <a:rPr lang="fi-FI" sz="1000" b="1" i="0" u="none" strike="noStrike" dirty="0">
                          <a:solidFill>
                            <a:schemeClr val="tx1"/>
                          </a:solidFill>
                          <a:effectLst/>
                          <a:latin typeface="+mn-lt"/>
                        </a:rPr>
                        <a:t>Pere sissetulek ühe inimese kohta</a:t>
                      </a:r>
                      <a:r>
                        <a:rPr lang="et-EE" sz="1000" b="1" i="0" u="none" strike="noStrike" dirty="0">
                          <a:solidFill>
                            <a:schemeClr val="tx1"/>
                          </a:solidFill>
                          <a:effectLst/>
                          <a:latin typeface="+mn-lt"/>
                        </a:rPr>
                        <a:t>*</a:t>
                      </a:r>
                      <a:endParaRPr lang="fi-FI" sz="1000" b="1" i="0" u="none" strike="noStrike" dirty="0">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ctr">
                        <a:lnSpc>
                          <a:spcPts val="1000"/>
                        </a:lnSpc>
                      </a:pPr>
                      <a:endParaRPr lang="et-EE" sz="1000" b="0" i="0" u="none" strike="noStrike" dirty="0">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034506"/>
                  </a:ext>
                </a:extLst>
              </a:tr>
              <a:tr h="236789">
                <a:tc>
                  <a:txBody>
                    <a:bodyPr/>
                    <a:lstStyle/>
                    <a:p>
                      <a:pPr algn="r" fontAlgn="t">
                        <a:lnSpc>
                          <a:spcPts val="1000"/>
                        </a:lnSpc>
                      </a:pPr>
                      <a:r>
                        <a:rPr lang="et-EE" sz="1000" b="0" i="0" u="none" strike="noStrike" dirty="0">
                          <a:solidFill>
                            <a:schemeClr val="tx1"/>
                          </a:solidFill>
                          <a:effectLst/>
                          <a:latin typeface="+mn-lt"/>
                        </a:rPr>
                        <a:t>kuni 600 eurot kuus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dirty="0">
                          <a:solidFill>
                            <a:schemeClr val="tx1"/>
                          </a:solidFill>
                          <a:effectLst/>
                          <a:latin typeface="+mn-lt"/>
                        </a:rPr>
                        <a:t>n=453</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618102"/>
                  </a:ext>
                </a:extLst>
              </a:tr>
              <a:tr h="236789">
                <a:tc>
                  <a:txBody>
                    <a:bodyPr/>
                    <a:lstStyle/>
                    <a:p>
                      <a:pPr algn="r" fontAlgn="t">
                        <a:lnSpc>
                          <a:spcPts val="1000"/>
                        </a:lnSpc>
                      </a:pPr>
                      <a:r>
                        <a:rPr lang="et-EE" sz="1000" b="0" i="0" u="none" strike="noStrike" dirty="0">
                          <a:solidFill>
                            <a:schemeClr val="tx1"/>
                          </a:solidFill>
                          <a:effectLst/>
                          <a:latin typeface="+mn-lt"/>
                        </a:rPr>
                        <a:t>601 - 1000 eurot kuus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mn-lt"/>
                        </a:rPr>
                        <a:t>n=686</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2280459"/>
                  </a:ext>
                </a:extLst>
              </a:tr>
              <a:tr h="236789">
                <a:tc>
                  <a:txBody>
                    <a:bodyPr/>
                    <a:lstStyle/>
                    <a:p>
                      <a:pPr algn="r" fontAlgn="t">
                        <a:lnSpc>
                          <a:spcPts val="1000"/>
                        </a:lnSpc>
                      </a:pPr>
                      <a:r>
                        <a:rPr lang="et-EE" sz="1000" b="0" i="0" u="none" strike="noStrike" dirty="0">
                          <a:solidFill>
                            <a:schemeClr val="tx1"/>
                          </a:solidFill>
                          <a:effectLst/>
                          <a:latin typeface="+mn-lt"/>
                        </a:rPr>
                        <a:t>1001 - 1500 eurot kuus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a:solidFill>
                            <a:schemeClr val="tx1"/>
                          </a:solidFill>
                          <a:effectLst/>
                          <a:latin typeface="+mn-lt"/>
                        </a:rPr>
                        <a:t>n=546</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8598131"/>
                  </a:ext>
                </a:extLst>
              </a:tr>
              <a:tr h="236789">
                <a:tc>
                  <a:txBody>
                    <a:bodyPr/>
                    <a:lstStyle/>
                    <a:p>
                      <a:pPr algn="r" fontAlgn="t">
                        <a:lnSpc>
                          <a:spcPts val="1000"/>
                        </a:lnSpc>
                      </a:pPr>
                      <a:r>
                        <a:rPr lang="et-EE" sz="1000" b="0" i="0" u="none" strike="noStrike" dirty="0">
                          <a:solidFill>
                            <a:schemeClr val="tx1"/>
                          </a:solidFill>
                          <a:effectLst/>
                          <a:latin typeface="+mn-lt"/>
                        </a:rPr>
                        <a:t>üle 1500 euro kuus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1000"/>
                        </a:lnSpc>
                      </a:pPr>
                      <a:r>
                        <a:rPr lang="et-EE" sz="1000" b="0" i="0" u="none" strike="noStrike" dirty="0">
                          <a:solidFill>
                            <a:schemeClr val="tx1"/>
                          </a:solidFill>
                          <a:effectLst/>
                          <a:latin typeface="+mn-lt"/>
                        </a:rPr>
                        <a:t>n=511</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2205355"/>
                  </a:ext>
                </a:extLst>
              </a:tr>
            </a:tbl>
          </a:graphicData>
        </a:graphic>
      </p:graphicFrame>
      <p:graphicFrame>
        <p:nvGraphicFramePr>
          <p:cNvPr id="5" name="Content Placeholder 10">
            <a:extLst>
              <a:ext uri="{FF2B5EF4-FFF2-40B4-BE49-F238E27FC236}">
                <a16:creationId xmlns:a16="http://schemas.microsoft.com/office/drawing/2014/main" id="{21D9714F-4EC7-484C-9662-C4440FE1FDAA}"/>
              </a:ext>
            </a:extLst>
          </p:cNvPr>
          <p:cNvGraphicFramePr>
            <a:graphicFrameLocks/>
          </p:cNvGraphicFramePr>
          <p:nvPr>
            <p:extLst>
              <p:ext uri="{D42A27DB-BD31-4B8C-83A1-F6EECF244321}">
                <p14:modId xmlns:p14="http://schemas.microsoft.com/office/powerpoint/2010/main" val="3128771891"/>
              </p:ext>
            </p:extLst>
          </p:nvPr>
        </p:nvGraphicFramePr>
        <p:xfrm>
          <a:off x="3788221" y="1157697"/>
          <a:ext cx="1719951" cy="49987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10">
            <a:extLst>
              <a:ext uri="{FF2B5EF4-FFF2-40B4-BE49-F238E27FC236}">
                <a16:creationId xmlns:a16="http://schemas.microsoft.com/office/drawing/2014/main" id="{DE67C768-AFF4-4857-A297-31B25EDBC7A2}"/>
              </a:ext>
            </a:extLst>
          </p:cNvPr>
          <p:cNvGraphicFramePr>
            <a:graphicFrameLocks/>
          </p:cNvGraphicFramePr>
          <p:nvPr/>
        </p:nvGraphicFramePr>
        <p:xfrm>
          <a:off x="1881052" y="744584"/>
          <a:ext cx="4981303" cy="3701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0">
            <a:extLst>
              <a:ext uri="{FF2B5EF4-FFF2-40B4-BE49-F238E27FC236}">
                <a16:creationId xmlns:a16="http://schemas.microsoft.com/office/drawing/2014/main" id="{ADA31DFB-968C-4909-AA3A-B9121C29CCE4}"/>
              </a:ext>
            </a:extLst>
          </p:cNvPr>
          <p:cNvGraphicFramePr>
            <a:graphicFrameLocks/>
          </p:cNvGraphicFramePr>
          <p:nvPr>
            <p:extLst>
              <p:ext uri="{D42A27DB-BD31-4B8C-83A1-F6EECF244321}">
                <p14:modId xmlns:p14="http://schemas.microsoft.com/office/powerpoint/2010/main" val="1276814347"/>
              </p:ext>
            </p:extLst>
          </p:nvPr>
        </p:nvGraphicFramePr>
        <p:xfrm>
          <a:off x="4896076" y="1157697"/>
          <a:ext cx="1719951" cy="49987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ontent Placeholder 10">
            <a:extLst>
              <a:ext uri="{FF2B5EF4-FFF2-40B4-BE49-F238E27FC236}">
                <a16:creationId xmlns:a16="http://schemas.microsoft.com/office/drawing/2014/main" id="{82501F31-FE97-471B-B8C1-5DB5CE78F83E}"/>
              </a:ext>
            </a:extLst>
          </p:cNvPr>
          <p:cNvGraphicFramePr>
            <a:graphicFrameLocks/>
          </p:cNvGraphicFramePr>
          <p:nvPr>
            <p:extLst>
              <p:ext uri="{D42A27DB-BD31-4B8C-83A1-F6EECF244321}">
                <p14:modId xmlns:p14="http://schemas.microsoft.com/office/powerpoint/2010/main" val="4273439797"/>
              </p:ext>
            </p:extLst>
          </p:nvPr>
        </p:nvGraphicFramePr>
        <p:xfrm>
          <a:off x="6003931" y="1157697"/>
          <a:ext cx="1719951" cy="49987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ontent Placeholder 10">
            <a:extLst>
              <a:ext uri="{FF2B5EF4-FFF2-40B4-BE49-F238E27FC236}">
                <a16:creationId xmlns:a16="http://schemas.microsoft.com/office/drawing/2014/main" id="{DF36A938-34BE-49D3-AD67-71A41DA1CFD9}"/>
              </a:ext>
            </a:extLst>
          </p:cNvPr>
          <p:cNvGraphicFramePr>
            <a:graphicFrameLocks/>
          </p:cNvGraphicFramePr>
          <p:nvPr>
            <p:extLst>
              <p:ext uri="{D42A27DB-BD31-4B8C-83A1-F6EECF244321}">
                <p14:modId xmlns:p14="http://schemas.microsoft.com/office/powerpoint/2010/main" val="255550435"/>
              </p:ext>
            </p:extLst>
          </p:nvPr>
        </p:nvGraphicFramePr>
        <p:xfrm>
          <a:off x="2717070" y="1157697"/>
          <a:ext cx="1719951" cy="49987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ontent Placeholder 10">
            <a:extLst>
              <a:ext uri="{FF2B5EF4-FFF2-40B4-BE49-F238E27FC236}">
                <a16:creationId xmlns:a16="http://schemas.microsoft.com/office/drawing/2014/main" id="{914335C9-8CE8-47E2-8CA3-6791D9888C86}"/>
              </a:ext>
            </a:extLst>
          </p:cNvPr>
          <p:cNvGraphicFramePr>
            <a:graphicFrameLocks/>
          </p:cNvGraphicFramePr>
          <p:nvPr>
            <p:extLst>
              <p:ext uri="{D42A27DB-BD31-4B8C-83A1-F6EECF244321}">
                <p14:modId xmlns:p14="http://schemas.microsoft.com/office/powerpoint/2010/main" val="3641897116"/>
              </p:ext>
            </p:extLst>
          </p:nvPr>
        </p:nvGraphicFramePr>
        <p:xfrm>
          <a:off x="8219641" y="1157697"/>
          <a:ext cx="1719951" cy="49987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Content Placeholder 10">
            <a:extLst>
              <a:ext uri="{FF2B5EF4-FFF2-40B4-BE49-F238E27FC236}">
                <a16:creationId xmlns:a16="http://schemas.microsoft.com/office/drawing/2014/main" id="{1BB7FDA0-4964-4D88-94F6-6B0CE75B76A8}"/>
              </a:ext>
            </a:extLst>
          </p:cNvPr>
          <p:cNvGraphicFramePr>
            <a:graphicFrameLocks/>
          </p:cNvGraphicFramePr>
          <p:nvPr>
            <p:extLst>
              <p:ext uri="{D42A27DB-BD31-4B8C-83A1-F6EECF244321}">
                <p14:modId xmlns:p14="http://schemas.microsoft.com/office/powerpoint/2010/main" val="1572927298"/>
              </p:ext>
            </p:extLst>
          </p:nvPr>
        </p:nvGraphicFramePr>
        <p:xfrm>
          <a:off x="9327496" y="1157697"/>
          <a:ext cx="1719951" cy="499872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8" name="Content Placeholder 10">
            <a:extLst>
              <a:ext uri="{FF2B5EF4-FFF2-40B4-BE49-F238E27FC236}">
                <a16:creationId xmlns:a16="http://schemas.microsoft.com/office/drawing/2014/main" id="{4124CA9D-B0DB-493F-9F7E-0B079460AA99}"/>
              </a:ext>
            </a:extLst>
          </p:cNvPr>
          <p:cNvGraphicFramePr>
            <a:graphicFrameLocks/>
          </p:cNvGraphicFramePr>
          <p:nvPr>
            <p:extLst>
              <p:ext uri="{D42A27DB-BD31-4B8C-83A1-F6EECF244321}">
                <p14:modId xmlns:p14="http://schemas.microsoft.com/office/powerpoint/2010/main" val="1968534014"/>
              </p:ext>
            </p:extLst>
          </p:nvPr>
        </p:nvGraphicFramePr>
        <p:xfrm>
          <a:off x="10435351" y="1157697"/>
          <a:ext cx="1719951" cy="499872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9" name="Content Placeholder 10">
            <a:extLst>
              <a:ext uri="{FF2B5EF4-FFF2-40B4-BE49-F238E27FC236}">
                <a16:creationId xmlns:a16="http://schemas.microsoft.com/office/drawing/2014/main" id="{8684BB64-45CA-4C6E-8829-3C317417FF2B}"/>
              </a:ext>
            </a:extLst>
          </p:cNvPr>
          <p:cNvGraphicFramePr>
            <a:graphicFrameLocks/>
          </p:cNvGraphicFramePr>
          <p:nvPr>
            <p:extLst>
              <p:ext uri="{D42A27DB-BD31-4B8C-83A1-F6EECF244321}">
                <p14:modId xmlns:p14="http://schemas.microsoft.com/office/powerpoint/2010/main" val="996602877"/>
              </p:ext>
            </p:extLst>
          </p:nvPr>
        </p:nvGraphicFramePr>
        <p:xfrm>
          <a:off x="7148487" y="1157697"/>
          <a:ext cx="1719951" cy="4998720"/>
        </p:xfrm>
        <a:graphic>
          <a:graphicData uri="http://schemas.openxmlformats.org/drawingml/2006/chart">
            <c:chart xmlns:c="http://schemas.openxmlformats.org/drawingml/2006/chart" xmlns:r="http://schemas.openxmlformats.org/officeDocument/2006/relationships" r:id="rId10"/>
          </a:graphicData>
        </a:graphic>
      </p:graphicFrame>
      <p:sp>
        <p:nvSpPr>
          <p:cNvPr id="7" name="Slide Number Placeholder 6">
            <a:extLst>
              <a:ext uri="{FF2B5EF4-FFF2-40B4-BE49-F238E27FC236}">
                <a16:creationId xmlns:a16="http://schemas.microsoft.com/office/drawing/2014/main" id="{75FDFFE1-0623-44A3-AA15-DCBF60B53626}"/>
              </a:ext>
            </a:extLst>
          </p:cNvPr>
          <p:cNvSpPr>
            <a:spLocks noGrp="1"/>
          </p:cNvSpPr>
          <p:nvPr>
            <p:ph type="sldNum" sz="quarter" idx="10"/>
          </p:nvPr>
        </p:nvSpPr>
        <p:spPr/>
        <p:txBody>
          <a:bodyPr/>
          <a:lstStyle/>
          <a:p>
            <a:fld id="{4034BEE3-566C-4068-A777-C3A4762E861B}" type="slidenum">
              <a:rPr lang="en-GB" smtClean="0"/>
              <a:pPr/>
              <a:t>20</a:t>
            </a:fld>
            <a:endParaRPr lang="en-GB" dirty="0"/>
          </a:p>
        </p:txBody>
      </p:sp>
      <p:sp>
        <p:nvSpPr>
          <p:cNvPr id="8" name="TextBox 7">
            <a:extLst>
              <a:ext uri="{FF2B5EF4-FFF2-40B4-BE49-F238E27FC236}">
                <a16:creationId xmlns:a16="http://schemas.microsoft.com/office/drawing/2014/main" id="{4806E136-DFA4-E4F1-D303-2225F2761C99}"/>
              </a:ext>
            </a:extLst>
          </p:cNvPr>
          <p:cNvSpPr txBox="1"/>
          <p:nvPr/>
        </p:nvSpPr>
        <p:spPr>
          <a:xfrm>
            <a:off x="1584960" y="6265699"/>
            <a:ext cx="6191795" cy="161583"/>
          </a:xfrm>
          <a:prstGeom prst="rect">
            <a:avLst/>
          </a:prstGeom>
          <a:noFill/>
        </p:spPr>
        <p:txBody>
          <a:bodyPr wrap="square" lIns="0" tIns="0" rIns="0" bIns="0" rtlCol="0">
            <a:spAutoFit/>
          </a:bodyPr>
          <a:lstStyle/>
          <a:p>
            <a:r>
              <a:rPr lang="et-EE" sz="1050" dirty="0"/>
              <a:t>*2021 oli skaala järgmine: kuni 500 eurot, 501-800 eurot, 801-1300 eurot, üle 1300 euro</a:t>
            </a:r>
            <a:endParaRPr lang="et-EE" sz="1600" dirty="0"/>
          </a:p>
        </p:txBody>
      </p:sp>
    </p:spTree>
    <p:extLst>
      <p:ext uri="{BB962C8B-B14F-4D97-AF65-F5344CB8AC3E}">
        <p14:creationId xmlns:p14="http://schemas.microsoft.com/office/powerpoint/2010/main" val="232594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B4D7-153A-4CC2-AB0F-FCAED9532E8B}"/>
              </a:ext>
            </a:extLst>
          </p:cNvPr>
          <p:cNvSpPr>
            <a:spLocks noGrp="1"/>
          </p:cNvSpPr>
          <p:nvPr>
            <p:ph type="title"/>
          </p:nvPr>
        </p:nvSpPr>
        <p:spPr/>
        <p:txBody>
          <a:bodyPr/>
          <a:lstStyle/>
          <a:p>
            <a:r>
              <a:rPr lang="et-EE" dirty="0"/>
              <a:t>1.6 Hasartmängude mängimise ulatus </a:t>
            </a:r>
            <a:r>
              <a:rPr lang="et-EE" dirty="0">
                <a:solidFill>
                  <a:schemeClr val="bg2">
                    <a:lumMod val="75000"/>
                  </a:schemeClr>
                </a:solidFill>
              </a:rPr>
              <a:t>15–20aastaste seas</a:t>
            </a:r>
            <a:br>
              <a:rPr lang="et-EE" dirty="0"/>
            </a:br>
            <a:r>
              <a:rPr lang="et-EE" sz="1400" b="0" dirty="0"/>
              <a:t>% 15–20aastasest, n=472</a:t>
            </a:r>
          </a:p>
        </p:txBody>
      </p:sp>
      <p:graphicFrame>
        <p:nvGraphicFramePr>
          <p:cNvPr id="5" name="Table 4">
            <a:extLst>
              <a:ext uri="{FF2B5EF4-FFF2-40B4-BE49-F238E27FC236}">
                <a16:creationId xmlns:a16="http://schemas.microsoft.com/office/drawing/2014/main" id="{7D4162D1-6398-460E-921F-6176B571AFC6}"/>
              </a:ext>
            </a:extLst>
          </p:cNvPr>
          <p:cNvGraphicFramePr>
            <a:graphicFrameLocks noGrp="1"/>
          </p:cNvGraphicFramePr>
          <p:nvPr>
            <p:extLst>
              <p:ext uri="{D42A27DB-BD31-4B8C-83A1-F6EECF244321}">
                <p14:modId xmlns:p14="http://schemas.microsoft.com/office/powerpoint/2010/main" val="2682494768"/>
              </p:ext>
            </p:extLst>
          </p:nvPr>
        </p:nvGraphicFramePr>
        <p:xfrm>
          <a:off x="388554" y="1755714"/>
          <a:ext cx="11443082" cy="2595880"/>
        </p:xfrm>
        <a:graphic>
          <a:graphicData uri="http://schemas.openxmlformats.org/drawingml/2006/table">
            <a:tbl>
              <a:tblPr firstRow="1" bandRow="1">
                <a:tableStyleId>{7DF18680-E054-41AD-8BC1-D1AEF772440D}</a:tableStyleId>
              </a:tblPr>
              <a:tblGrid>
                <a:gridCol w="3258068">
                  <a:extLst>
                    <a:ext uri="{9D8B030D-6E8A-4147-A177-3AD203B41FA5}">
                      <a16:colId xmlns:a16="http://schemas.microsoft.com/office/drawing/2014/main" val="2265313006"/>
                    </a:ext>
                  </a:extLst>
                </a:gridCol>
                <a:gridCol w="2034426">
                  <a:extLst>
                    <a:ext uri="{9D8B030D-6E8A-4147-A177-3AD203B41FA5}">
                      <a16:colId xmlns:a16="http://schemas.microsoft.com/office/drawing/2014/main" val="1955563301"/>
                    </a:ext>
                  </a:extLst>
                </a:gridCol>
                <a:gridCol w="1537647">
                  <a:extLst>
                    <a:ext uri="{9D8B030D-6E8A-4147-A177-3AD203B41FA5}">
                      <a16:colId xmlns:a16="http://schemas.microsoft.com/office/drawing/2014/main" val="2326105789"/>
                    </a:ext>
                  </a:extLst>
                </a:gridCol>
                <a:gridCol w="1537647">
                  <a:extLst>
                    <a:ext uri="{9D8B030D-6E8A-4147-A177-3AD203B41FA5}">
                      <a16:colId xmlns:a16="http://schemas.microsoft.com/office/drawing/2014/main" val="2289532658"/>
                    </a:ext>
                  </a:extLst>
                </a:gridCol>
                <a:gridCol w="1537647">
                  <a:extLst>
                    <a:ext uri="{9D8B030D-6E8A-4147-A177-3AD203B41FA5}">
                      <a16:colId xmlns:a16="http://schemas.microsoft.com/office/drawing/2014/main" val="3289326923"/>
                    </a:ext>
                  </a:extLst>
                </a:gridCol>
                <a:gridCol w="1537647">
                  <a:extLst>
                    <a:ext uri="{9D8B030D-6E8A-4147-A177-3AD203B41FA5}">
                      <a16:colId xmlns:a16="http://schemas.microsoft.com/office/drawing/2014/main" val="3159321519"/>
                    </a:ext>
                  </a:extLst>
                </a:gridCol>
              </a:tblGrid>
              <a:tr h="370840">
                <a:tc>
                  <a:txBody>
                    <a:bodyPr/>
                    <a:lstStyle/>
                    <a:p>
                      <a:endParaRPr lang="et-EE" sz="1400" dirty="0">
                        <a:latin typeface="+mn-lt"/>
                      </a:endParaRPr>
                    </a:p>
                  </a:txBody>
                  <a:tcPr marL="36000" marR="3600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75000"/>
                      </a:schemeClr>
                    </a:solidFill>
                  </a:tcPr>
                </a:tc>
                <a:tc>
                  <a:txBody>
                    <a:bodyPr/>
                    <a:lstStyle/>
                    <a:p>
                      <a:endParaRPr lang="et-EE" sz="1400" dirty="0">
                        <a:latin typeface="+mn-lt"/>
                      </a:endParaRPr>
                    </a:p>
                  </a:txBody>
                  <a:tcPr marL="36000" marR="3600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effectLst/>
                          <a:latin typeface="+mn-lt"/>
                          <a:ea typeface="Calibri" panose="020F0502020204030204" pitchFamily="34" charset="0"/>
                          <a:cs typeface="Arial" panose="020B0604020202020204" pitchFamily="34" charset="0"/>
                        </a:rPr>
                        <a:t>202</a:t>
                      </a:r>
                      <a:r>
                        <a:rPr lang="et-EE" sz="1400" dirty="0">
                          <a:solidFill>
                            <a:schemeClr val="bg1"/>
                          </a:solidFill>
                          <a:effectLst/>
                          <a:latin typeface="+mn-lt"/>
                          <a:ea typeface="Calibri" panose="020F0502020204030204" pitchFamily="34" charset="0"/>
                          <a:cs typeface="Arial" panose="020B0604020202020204" pitchFamily="34" charset="0"/>
                        </a:rPr>
                        <a:t>3</a:t>
                      </a:r>
                    </a:p>
                  </a:txBody>
                  <a:tcPr marL="36000" marR="3600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effectLst/>
                          <a:latin typeface="+mn-lt"/>
                          <a:ea typeface="Calibri" panose="020F0502020204030204" pitchFamily="34" charset="0"/>
                          <a:cs typeface="Arial" panose="020B0604020202020204" pitchFamily="34" charset="0"/>
                        </a:rPr>
                        <a:t>2021</a:t>
                      </a:r>
                      <a:endParaRPr lang="et-EE" sz="1400" dirty="0">
                        <a:solidFill>
                          <a:schemeClr val="bg1"/>
                        </a:solidFill>
                        <a:effectLst/>
                        <a:latin typeface="+mn-lt"/>
                        <a:ea typeface="Calibri" panose="020F0502020204030204" pitchFamily="34" charset="0"/>
                        <a:cs typeface="Arial" panose="020B0604020202020204" pitchFamily="34" charset="0"/>
                      </a:endParaRPr>
                    </a:p>
                  </a:txBody>
                  <a:tcPr marL="36000" marR="3600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1400" dirty="0">
                          <a:solidFill>
                            <a:schemeClr val="bg1"/>
                          </a:solidFill>
                          <a:effectLst/>
                          <a:latin typeface="+mn-lt"/>
                          <a:cs typeface="Arial" panose="020B0604020202020204" pitchFamily="34" charset="0"/>
                        </a:rPr>
                        <a:t>2019</a:t>
                      </a:r>
                      <a:endParaRPr lang="et-EE" sz="1400" dirty="0">
                        <a:solidFill>
                          <a:schemeClr val="bg1"/>
                        </a:solidFill>
                        <a:effectLst/>
                        <a:latin typeface="+mn-lt"/>
                        <a:ea typeface="Calibri" panose="020F0502020204030204" pitchFamily="34" charset="0"/>
                        <a:cs typeface="Arial" panose="020B0604020202020204" pitchFamily="34" charset="0"/>
                      </a:endParaRPr>
                    </a:p>
                  </a:txBody>
                  <a:tcPr marL="36000" marR="3600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75000"/>
                      </a:schemeClr>
                    </a:solidFill>
                  </a:tcPr>
                </a:tc>
                <a:tc>
                  <a:txBody>
                    <a:bodyPr/>
                    <a:lstStyle/>
                    <a:p>
                      <a:pPr algn="ctr">
                        <a:spcAft>
                          <a:spcPts val="0"/>
                        </a:spcAft>
                      </a:pPr>
                      <a:r>
                        <a:rPr lang="et-EE" sz="1400" dirty="0">
                          <a:solidFill>
                            <a:schemeClr val="bg1"/>
                          </a:solidFill>
                          <a:effectLst/>
                          <a:latin typeface="+mn-lt"/>
                          <a:cs typeface="Arial" panose="020B0604020202020204" pitchFamily="34" charset="0"/>
                        </a:rPr>
                        <a:t>2017</a:t>
                      </a:r>
                      <a:endParaRPr lang="et-EE" sz="1400" dirty="0">
                        <a:solidFill>
                          <a:schemeClr val="bg1"/>
                        </a:solidFill>
                        <a:effectLst/>
                        <a:latin typeface="+mn-lt"/>
                        <a:ea typeface="Calibri" panose="020F0502020204030204" pitchFamily="34" charset="0"/>
                        <a:cs typeface="Arial" panose="020B0604020202020204" pitchFamily="34" charset="0"/>
                      </a:endParaRPr>
                    </a:p>
                  </a:txBody>
                  <a:tcPr marL="36000" marR="3600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208945082"/>
                  </a:ext>
                </a:extLst>
              </a:tr>
              <a:tr h="370840">
                <a:tc rowSpan="3">
                  <a:txBody>
                    <a:bodyPr/>
                    <a:lstStyle/>
                    <a:p>
                      <a:pPr algn="l">
                        <a:spcAft>
                          <a:spcPts val="0"/>
                        </a:spcAft>
                      </a:pPr>
                      <a:r>
                        <a:rPr lang="et-EE" sz="1400" dirty="0">
                          <a:solidFill>
                            <a:schemeClr val="tx1"/>
                          </a:solidFill>
                          <a:effectLst/>
                          <a:latin typeface="+mn-lt"/>
                          <a:cs typeface="Arial" panose="020B0604020202020204" pitchFamily="34" charset="0"/>
                        </a:rPr>
                        <a:t>Üldine mängimise kogemus</a:t>
                      </a:r>
                      <a:br>
                        <a:rPr lang="et-EE" sz="1400" dirty="0">
                          <a:solidFill>
                            <a:schemeClr val="tx1"/>
                          </a:solidFill>
                          <a:effectLst/>
                          <a:latin typeface="+mn-lt"/>
                          <a:cs typeface="Arial" panose="020B0604020202020204" pitchFamily="34" charset="0"/>
                        </a:rPr>
                      </a:br>
                      <a:r>
                        <a:rPr lang="et-EE" sz="1400" dirty="0">
                          <a:solidFill>
                            <a:schemeClr val="tx1"/>
                          </a:solidFill>
                          <a:effectLst/>
                          <a:latin typeface="+mn-lt"/>
                          <a:cs typeface="Arial" panose="020B0604020202020204" pitchFamily="34" charset="0"/>
                        </a:rPr>
                        <a:t>(on kunagi hasartmänge mänginud)</a:t>
                      </a:r>
                      <a:endParaRPr lang="et-EE" sz="1400" dirty="0">
                        <a:solidFill>
                          <a:schemeClr val="tx1"/>
                        </a:solidFill>
                        <a:effectLst/>
                        <a:latin typeface="+mn-lt"/>
                        <a:ea typeface="Calibri" panose="020F0502020204030204" pitchFamily="34" charset="0"/>
                        <a:cs typeface="Arial" panose="020B0604020202020204" pitchFamily="34" charset="0"/>
                      </a:endParaRPr>
                    </a:p>
                  </a:txBody>
                  <a:tcPr marL="36000" marR="36000" marT="36000" marB="36000" anchor="ctr">
                    <a:lnL w="12700" cmpd="sng">
                      <a:noFill/>
                    </a:lnL>
                    <a:lnR w="12700" cmpd="sng">
                      <a:noFill/>
                    </a:lnR>
                    <a:lnT w="381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t-EE" sz="1400" dirty="0">
                          <a:solidFill>
                            <a:schemeClr val="tx1"/>
                          </a:solidFill>
                          <a:effectLst/>
                          <a:latin typeface="+mn-lt"/>
                          <a:ea typeface="Calibri" panose="020F0502020204030204" pitchFamily="34" charset="0"/>
                          <a:cs typeface="Arial" panose="020B0604020202020204" pitchFamily="34" charset="0"/>
                        </a:rPr>
                        <a:t>KOKKU</a:t>
                      </a:r>
                    </a:p>
                  </a:txBody>
                  <a:tcPr marL="36000" marR="36000" marT="36000" marB="36000" anchor="ctr">
                    <a:lnL w="12700" cmpd="sng">
                      <a:noFill/>
                    </a:lnL>
                    <a:lnR w="12700" cmpd="sng">
                      <a:noFill/>
                    </a:lnR>
                    <a:lnT w="381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t-EE" sz="1400" b="0" i="0" u="none" strike="noStrike" dirty="0">
                          <a:solidFill>
                            <a:srgbClr val="000000"/>
                          </a:solidFill>
                          <a:effectLst/>
                          <a:latin typeface="+mn-lt"/>
                        </a:rPr>
                        <a:t>59</a:t>
                      </a:r>
                      <a:r>
                        <a:rPr lang="en-US" sz="1400" b="0" i="0" u="none" strike="noStrike" dirty="0">
                          <a:solidFill>
                            <a:srgbClr val="000000"/>
                          </a:solidFill>
                          <a:effectLst/>
                          <a:latin typeface="+mn-lt"/>
                        </a:rPr>
                        <a:t>%</a:t>
                      </a:r>
                      <a:endParaRPr lang="et-EE" sz="1400" b="0" i="0" u="none" strike="noStrike" dirty="0">
                        <a:solidFill>
                          <a:srgbClr val="000000"/>
                        </a:solidFill>
                        <a:effectLst/>
                        <a:latin typeface="+mn-lt"/>
                      </a:endParaRPr>
                    </a:p>
                  </a:txBody>
                  <a:tcPr marL="36000" marR="36000" marT="36000" marB="36000" anchor="ctr">
                    <a:lnL w="12700" cmpd="sng">
                      <a:noFill/>
                    </a:lnL>
                    <a:lnR w="12700" cmpd="sng">
                      <a:noFill/>
                    </a:lnR>
                    <a:lnT w="381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mn-lt"/>
                        </a:rPr>
                        <a:t>70%</a:t>
                      </a:r>
                      <a:endParaRPr lang="et-EE" sz="1400" b="0" i="0" u="none" strike="noStrike" dirty="0">
                        <a:solidFill>
                          <a:srgbClr val="000000"/>
                        </a:solidFill>
                        <a:effectLst/>
                        <a:latin typeface="+mn-lt"/>
                      </a:endParaRPr>
                    </a:p>
                  </a:txBody>
                  <a:tcPr marL="36000" marR="36000" marT="36000" marB="36000" anchor="ctr">
                    <a:lnL w="12700" cmpd="sng">
                      <a:noFill/>
                    </a:lnL>
                    <a:lnR w="12700" cmpd="sng">
                      <a:noFill/>
                    </a:lnR>
                    <a:lnT w="381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t-EE" sz="1400" dirty="0">
                          <a:solidFill>
                            <a:schemeClr val="tx1"/>
                          </a:solidFill>
                          <a:effectLst/>
                          <a:latin typeface="+mn-lt"/>
                          <a:cs typeface="Arial" panose="020B0604020202020204" pitchFamily="34" charset="0"/>
                        </a:rPr>
                        <a:t>60%</a:t>
                      </a:r>
                      <a:endParaRPr lang="et-EE"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381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t-EE" sz="1400" dirty="0">
                          <a:solidFill>
                            <a:schemeClr val="tx1"/>
                          </a:solidFill>
                          <a:effectLst/>
                          <a:latin typeface="+mn-lt"/>
                          <a:cs typeface="Arial" panose="020B0604020202020204" pitchFamily="34" charset="0"/>
                        </a:rPr>
                        <a:t>73%</a:t>
                      </a:r>
                      <a:endParaRPr lang="et-EE"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38100" cmpd="sng">
                      <a:noFill/>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9060779"/>
                  </a:ext>
                </a:extLst>
              </a:tr>
              <a:tr h="370840">
                <a:tc vMerge="1">
                  <a:txBody>
                    <a:bodyPr/>
                    <a:lstStyle/>
                    <a:p>
                      <a:pPr algn="r">
                        <a:spcAft>
                          <a:spcPts val="0"/>
                        </a:spcAft>
                      </a:pPr>
                      <a:endParaRPr lang="et-EE" sz="1600" b="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spcAft>
                          <a:spcPts val="0"/>
                        </a:spcAft>
                      </a:pPr>
                      <a:r>
                        <a:rPr lang="et-EE" sz="1400" b="0" dirty="0">
                          <a:solidFill>
                            <a:schemeClr val="tx1"/>
                          </a:solidFill>
                          <a:effectLst/>
                          <a:latin typeface="+mn-lt"/>
                          <a:cs typeface="Arial" panose="020B0604020202020204" pitchFamily="34" charset="0"/>
                        </a:rPr>
                        <a:t>Väljaspool internetti</a:t>
                      </a:r>
                      <a:endParaRPr lang="et-EE" sz="1400" b="0" dirty="0">
                        <a:solidFill>
                          <a:schemeClr val="tx1"/>
                        </a:solidFill>
                        <a:effectLst/>
                        <a:latin typeface="+mn-lt"/>
                        <a:ea typeface="Calibri" panose="020F0502020204030204" pitchFamily="34" charset="0"/>
                        <a:cs typeface="Arial" panose="020B0604020202020204" pitchFamily="34" charset="0"/>
                      </a:endParaRP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mn-lt"/>
                        </a:rPr>
                        <a:t>5</a:t>
                      </a:r>
                      <a:r>
                        <a:rPr lang="et-EE" sz="1400" b="0" i="0" u="none" strike="noStrike" dirty="0">
                          <a:solidFill>
                            <a:srgbClr val="000000"/>
                          </a:solidFill>
                          <a:effectLst/>
                          <a:latin typeface="+mn-lt"/>
                        </a:rPr>
                        <a:t>2</a:t>
                      </a:r>
                      <a:r>
                        <a:rPr lang="en-US" sz="1400" b="0" i="0" u="none" strike="noStrike" dirty="0">
                          <a:solidFill>
                            <a:srgbClr val="000000"/>
                          </a:solidFill>
                          <a:effectLst/>
                          <a:latin typeface="+mn-lt"/>
                        </a:rPr>
                        <a:t>%</a:t>
                      </a:r>
                      <a:endParaRPr lang="et-EE" sz="1400" b="0" i="0" u="none" strike="noStrike" dirty="0">
                        <a:solidFill>
                          <a:srgbClr val="000000"/>
                        </a:solidFill>
                        <a:effectLst/>
                        <a:latin typeface="+mn-lt"/>
                      </a:endParaRP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mn-lt"/>
                        </a:rPr>
                        <a:t>59%</a:t>
                      </a:r>
                      <a:endParaRPr lang="et-EE" sz="1400" b="0" i="0" u="none" strike="noStrike" dirty="0">
                        <a:solidFill>
                          <a:srgbClr val="000000"/>
                        </a:solidFill>
                        <a:effectLst/>
                        <a:latin typeface="+mn-lt"/>
                      </a:endParaRP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t-EE" sz="1400" dirty="0">
                          <a:solidFill>
                            <a:schemeClr val="tx1"/>
                          </a:solidFill>
                          <a:effectLst/>
                          <a:latin typeface="+mn-lt"/>
                          <a:cs typeface="Arial" panose="020B0604020202020204" pitchFamily="34" charset="0"/>
                        </a:rPr>
                        <a:t>55%</a:t>
                      </a:r>
                      <a:endParaRPr lang="et-EE"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t-EE" sz="1400" dirty="0">
                          <a:solidFill>
                            <a:schemeClr val="tx1"/>
                          </a:solidFill>
                          <a:effectLst/>
                          <a:latin typeface="+mn-lt"/>
                          <a:cs typeface="Arial" panose="020B0604020202020204" pitchFamily="34" charset="0"/>
                        </a:rPr>
                        <a:t>68%</a:t>
                      </a:r>
                      <a:endParaRPr lang="et-EE"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540458"/>
                  </a:ext>
                </a:extLst>
              </a:tr>
              <a:tr h="370840">
                <a:tc vMerge="1">
                  <a:txBody>
                    <a:bodyPr/>
                    <a:lstStyle/>
                    <a:p>
                      <a:pPr algn="r">
                        <a:spcAft>
                          <a:spcPts val="0"/>
                        </a:spcAft>
                      </a:pPr>
                      <a:endParaRPr lang="et-EE" sz="1600" b="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spcAft>
                          <a:spcPts val="0"/>
                        </a:spcAft>
                      </a:pPr>
                      <a:r>
                        <a:rPr lang="et-EE" sz="1400" b="0" dirty="0">
                          <a:solidFill>
                            <a:schemeClr val="tx1"/>
                          </a:solidFill>
                          <a:effectLst/>
                          <a:latin typeface="+mn-lt"/>
                          <a:cs typeface="Arial" panose="020B0604020202020204" pitchFamily="34" charset="0"/>
                        </a:rPr>
                        <a:t>Internetis </a:t>
                      </a:r>
                      <a:endParaRPr lang="et-EE" sz="1400" b="0" dirty="0">
                        <a:solidFill>
                          <a:schemeClr val="tx1"/>
                        </a:solidFill>
                        <a:effectLst/>
                        <a:latin typeface="+mn-lt"/>
                        <a:ea typeface="Calibri" panose="020F0502020204030204" pitchFamily="34" charset="0"/>
                        <a:cs typeface="Arial" panose="020B0604020202020204" pitchFamily="34" charset="0"/>
                      </a:endParaRP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t-EE" sz="1400" b="0" i="0" u="none" strike="noStrike" dirty="0">
                          <a:solidFill>
                            <a:srgbClr val="000000"/>
                          </a:solidFill>
                          <a:effectLst/>
                          <a:latin typeface="+mn-lt"/>
                        </a:rPr>
                        <a:t>35</a:t>
                      </a:r>
                      <a:r>
                        <a:rPr lang="en-US" sz="1400" b="0" i="0" u="none" strike="noStrike" dirty="0">
                          <a:solidFill>
                            <a:srgbClr val="000000"/>
                          </a:solidFill>
                          <a:effectLst/>
                          <a:latin typeface="+mn-lt"/>
                        </a:rPr>
                        <a:t>%</a:t>
                      </a:r>
                      <a:endParaRPr lang="et-EE" sz="1400" b="0" i="0" u="none" strike="noStrike" dirty="0">
                        <a:solidFill>
                          <a:srgbClr val="000000"/>
                        </a:solidFill>
                        <a:effectLst/>
                        <a:latin typeface="+mn-lt"/>
                      </a:endParaRP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mn-lt"/>
                        </a:rPr>
                        <a:t>41%</a:t>
                      </a:r>
                      <a:endParaRPr lang="et-EE" sz="1400" b="0" i="0" u="none" strike="noStrike" dirty="0">
                        <a:solidFill>
                          <a:srgbClr val="000000"/>
                        </a:solidFill>
                        <a:effectLst/>
                        <a:latin typeface="+mn-lt"/>
                      </a:endParaRP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t-EE" sz="1400" dirty="0">
                          <a:solidFill>
                            <a:schemeClr val="tx1"/>
                          </a:solidFill>
                          <a:effectLst/>
                          <a:latin typeface="+mn-lt"/>
                          <a:cs typeface="Arial" panose="020B0604020202020204" pitchFamily="34" charset="0"/>
                        </a:rPr>
                        <a:t>35%</a:t>
                      </a:r>
                      <a:endParaRPr lang="et-EE"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t-EE" sz="1400" dirty="0">
                          <a:solidFill>
                            <a:schemeClr val="tx1"/>
                          </a:solidFill>
                          <a:effectLst/>
                          <a:latin typeface="+mn-lt"/>
                          <a:cs typeface="Arial" panose="020B0604020202020204" pitchFamily="34" charset="0"/>
                        </a:rPr>
                        <a:t>41%</a:t>
                      </a:r>
                      <a:endParaRPr lang="et-EE"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0187359"/>
                  </a:ext>
                </a:extLst>
              </a:tr>
              <a:tr h="370840">
                <a:tc rowSpan="3">
                  <a:txBody>
                    <a:bodyPr/>
                    <a:lstStyle/>
                    <a:p>
                      <a:pPr algn="l">
                        <a:spcAft>
                          <a:spcPts val="0"/>
                        </a:spcAft>
                      </a:pPr>
                      <a:r>
                        <a:rPr lang="et-EE" sz="1400" dirty="0">
                          <a:solidFill>
                            <a:schemeClr val="bg2">
                              <a:lumMod val="75000"/>
                            </a:schemeClr>
                          </a:solidFill>
                          <a:effectLst/>
                          <a:latin typeface="+mn-lt"/>
                          <a:cs typeface="Arial" panose="020B0604020202020204" pitchFamily="34" charset="0"/>
                        </a:rPr>
                        <a:t>Mängimine kahe viimase aasta jooksul</a:t>
                      </a:r>
                      <a:endParaRPr lang="et-EE" sz="1400" dirty="0">
                        <a:solidFill>
                          <a:schemeClr val="bg2">
                            <a:lumMod val="75000"/>
                          </a:schemeClr>
                        </a:solidFill>
                        <a:effectLst/>
                        <a:latin typeface="+mn-lt"/>
                        <a:ea typeface="Calibri" panose="020F0502020204030204" pitchFamily="34" charset="0"/>
                        <a:cs typeface="Arial" panose="020B0604020202020204" pitchFamily="34" charset="0"/>
                      </a:endParaRP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t-EE" sz="1400" dirty="0">
                          <a:solidFill>
                            <a:schemeClr val="bg2">
                              <a:lumMod val="75000"/>
                            </a:schemeClr>
                          </a:solidFill>
                          <a:effectLst/>
                          <a:latin typeface="+mn-lt"/>
                          <a:ea typeface="Calibri" panose="020F0502020204030204" pitchFamily="34" charset="0"/>
                          <a:cs typeface="Arial" panose="020B0604020202020204" pitchFamily="34" charset="0"/>
                        </a:rPr>
                        <a:t>KOKKU</a:t>
                      </a: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t-EE" sz="1400" b="0" i="0" u="none" strike="noStrike" dirty="0">
                          <a:solidFill>
                            <a:schemeClr val="bg2">
                              <a:lumMod val="75000"/>
                            </a:schemeClr>
                          </a:solidFill>
                          <a:effectLst/>
                          <a:latin typeface="+mn-lt"/>
                        </a:rPr>
                        <a:t>47</a:t>
                      </a:r>
                      <a:r>
                        <a:rPr lang="en-US" sz="1400" b="0" i="0" u="none" strike="noStrike" dirty="0">
                          <a:solidFill>
                            <a:schemeClr val="bg2">
                              <a:lumMod val="75000"/>
                            </a:schemeClr>
                          </a:solidFill>
                          <a:effectLst/>
                          <a:latin typeface="+mn-lt"/>
                        </a:rPr>
                        <a:t>%</a:t>
                      </a:r>
                      <a:endParaRPr lang="et-EE" sz="1400" b="0" i="0" u="none" strike="noStrike" dirty="0">
                        <a:solidFill>
                          <a:schemeClr val="bg2">
                            <a:lumMod val="75000"/>
                          </a:schemeClr>
                        </a:solidFill>
                        <a:effectLst/>
                        <a:latin typeface="+mn-lt"/>
                      </a:endParaRP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chemeClr val="bg2">
                              <a:lumMod val="75000"/>
                            </a:schemeClr>
                          </a:solidFill>
                          <a:effectLst/>
                          <a:latin typeface="+mn-lt"/>
                        </a:rPr>
                        <a:t>53%</a:t>
                      </a:r>
                      <a:endParaRPr lang="et-EE" sz="1400" b="0" i="0" u="none" strike="noStrike" dirty="0">
                        <a:solidFill>
                          <a:schemeClr val="bg2">
                            <a:lumMod val="75000"/>
                          </a:schemeClr>
                        </a:solidFill>
                        <a:effectLst/>
                        <a:latin typeface="+mn-lt"/>
                      </a:endParaRP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t-EE" sz="1400" dirty="0">
                          <a:solidFill>
                            <a:schemeClr val="bg2">
                              <a:lumMod val="75000"/>
                            </a:schemeClr>
                          </a:solidFill>
                          <a:effectLst/>
                          <a:latin typeface="+mn-lt"/>
                          <a:cs typeface="Arial" panose="020B0604020202020204" pitchFamily="34" charset="0"/>
                        </a:rPr>
                        <a:t>46%</a:t>
                      </a:r>
                      <a:endParaRPr lang="et-EE" sz="1400" dirty="0">
                        <a:solidFill>
                          <a:schemeClr val="bg2">
                            <a:lumMod val="75000"/>
                          </a:schemeClr>
                        </a:solidFill>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t-EE" sz="1400" dirty="0">
                          <a:solidFill>
                            <a:schemeClr val="bg2">
                              <a:lumMod val="75000"/>
                            </a:schemeClr>
                          </a:solidFill>
                          <a:effectLst/>
                          <a:latin typeface="+mn-lt"/>
                          <a:cs typeface="Arial" panose="020B0604020202020204" pitchFamily="34" charset="0"/>
                        </a:rPr>
                        <a:t>57%</a:t>
                      </a:r>
                      <a:endParaRPr lang="et-EE" sz="1400" dirty="0">
                        <a:solidFill>
                          <a:schemeClr val="bg2">
                            <a:lumMod val="75000"/>
                          </a:schemeClr>
                        </a:solidFill>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9411"/>
                  </a:ext>
                </a:extLst>
              </a:tr>
              <a:tr h="370840">
                <a:tc vMerge="1">
                  <a:txBody>
                    <a:bodyPr/>
                    <a:lstStyle/>
                    <a:p>
                      <a:pPr algn="just">
                        <a:spcAft>
                          <a:spcPts val="0"/>
                        </a:spcAft>
                      </a:pPr>
                      <a:endParaRPr lang="et-EE" sz="1600" b="0" dirty="0">
                        <a:solidFill>
                          <a:srgbClr val="DF6613"/>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spcAft>
                          <a:spcPts val="0"/>
                        </a:spcAft>
                      </a:pPr>
                      <a:r>
                        <a:rPr lang="et-EE" sz="1400" b="0" dirty="0">
                          <a:solidFill>
                            <a:schemeClr val="bg2">
                              <a:lumMod val="75000"/>
                            </a:schemeClr>
                          </a:solidFill>
                          <a:effectLst/>
                          <a:latin typeface="+mn-lt"/>
                          <a:cs typeface="Arial" panose="020B0604020202020204" pitchFamily="34" charset="0"/>
                        </a:rPr>
                        <a:t>Väljaspool internetti</a:t>
                      </a:r>
                      <a:endParaRPr lang="et-EE" sz="1400" b="0" dirty="0">
                        <a:solidFill>
                          <a:schemeClr val="bg2">
                            <a:lumMod val="75000"/>
                          </a:schemeClr>
                        </a:solidFill>
                        <a:effectLst/>
                        <a:latin typeface="+mn-lt"/>
                        <a:ea typeface="Calibri" panose="020F0502020204030204" pitchFamily="34" charset="0"/>
                        <a:cs typeface="Arial" panose="020B0604020202020204" pitchFamily="34" charset="0"/>
                      </a:endParaRP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t-EE" sz="1400" b="0" i="0" u="none" strike="noStrike" dirty="0">
                          <a:solidFill>
                            <a:schemeClr val="bg2">
                              <a:lumMod val="75000"/>
                            </a:schemeClr>
                          </a:solidFill>
                          <a:effectLst/>
                          <a:latin typeface="+mn-lt"/>
                        </a:rPr>
                        <a:t>38</a:t>
                      </a:r>
                      <a:r>
                        <a:rPr lang="en-US" sz="1400" b="0" i="0" u="none" strike="noStrike" dirty="0">
                          <a:solidFill>
                            <a:schemeClr val="bg2">
                              <a:lumMod val="75000"/>
                            </a:schemeClr>
                          </a:solidFill>
                          <a:effectLst/>
                          <a:latin typeface="+mn-lt"/>
                        </a:rPr>
                        <a:t>%</a:t>
                      </a:r>
                      <a:endParaRPr lang="et-EE" sz="1400" b="0" i="0" u="none" strike="noStrike" dirty="0">
                        <a:solidFill>
                          <a:schemeClr val="bg2">
                            <a:lumMod val="75000"/>
                          </a:schemeClr>
                        </a:solidFill>
                        <a:effectLst/>
                        <a:latin typeface="+mn-lt"/>
                      </a:endParaRP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chemeClr val="bg2">
                              <a:lumMod val="75000"/>
                            </a:schemeClr>
                          </a:solidFill>
                          <a:effectLst/>
                          <a:latin typeface="+mn-lt"/>
                        </a:rPr>
                        <a:t>47%</a:t>
                      </a:r>
                      <a:endParaRPr lang="et-EE" sz="1400" b="0" i="0" u="none" strike="noStrike" dirty="0">
                        <a:solidFill>
                          <a:schemeClr val="bg2">
                            <a:lumMod val="75000"/>
                          </a:schemeClr>
                        </a:solidFill>
                        <a:effectLst/>
                        <a:latin typeface="+mn-lt"/>
                      </a:endParaRP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t-EE" sz="1400" dirty="0">
                          <a:solidFill>
                            <a:schemeClr val="bg2">
                              <a:lumMod val="75000"/>
                            </a:schemeClr>
                          </a:solidFill>
                          <a:effectLst/>
                          <a:latin typeface="+mn-lt"/>
                          <a:cs typeface="Arial" panose="020B0604020202020204" pitchFamily="34" charset="0"/>
                        </a:rPr>
                        <a:t>40%</a:t>
                      </a:r>
                      <a:endParaRPr lang="et-EE" sz="1400" dirty="0">
                        <a:solidFill>
                          <a:schemeClr val="bg2">
                            <a:lumMod val="75000"/>
                          </a:schemeClr>
                        </a:solidFill>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t-EE" sz="1400" dirty="0">
                          <a:solidFill>
                            <a:schemeClr val="bg2">
                              <a:lumMod val="75000"/>
                            </a:schemeClr>
                          </a:solidFill>
                          <a:effectLst/>
                          <a:latin typeface="+mn-lt"/>
                          <a:cs typeface="Arial" panose="020B0604020202020204" pitchFamily="34" charset="0"/>
                        </a:rPr>
                        <a:t>48%</a:t>
                      </a:r>
                      <a:endParaRPr lang="et-EE" sz="1400" dirty="0">
                        <a:solidFill>
                          <a:schemeClr val="bg2">
                            <a:lumMod val="75000"/>
                          </a:schemeClr>
                        </a:solidFill>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3187702"/>
                  </a:ext>
                </a:extLst>
              </a:tr>
              <a:tr h="370840">
                <a:tc vMerge="1">
                  <a:txBody>
                    <a:bodyPr/>
                    <a:lstStyle/>
                    <a:p>
                      <a:pPr algn="just">
                        <a:spcAft>
                          <a:spcPts val="0"/>
                        </a:spcAft>
                      </a:pPr>
                      <a:endParaRPr lang="et-EE" sz="1600" b="0" dirty="0">
                        <a:solidFill>
                          <a:srgbClr val="DF6613"/>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spcAft>
                          <a:spcPts val="0"/>
                        </a:spcAft>
                      </a:pPr>
                      <a:r>
                        <a:rPr lang="et-EE" sz="1400" b="0" dirty="0">
                          <a:solidFill>
                            <a:schemeClr val="bg2">
                              <a:lumMod val="75000"/>
                            </a:schemeClr>
                          </a:solidFill>
                          <a:effectLst/>
                          <a:latin typeface="+mn-lt"/>
                          <a:cs typeface="Arial" panose="020B0604020202020204" pitchFamily="34" charset="0"/>
                        </a:rPr>
                        <a:t>Internetis </a:t>
                      </a:r>
                      <a:endParaRPr lang="et-EE" sz="1400" b="0" dirty="0">
                        <a:solidFill>
                          <a:schemeClr val="bg2">
                            <a:lumMod val="75000"/>
                          </a:schemeClr>
                        </a:solidFill>
                        <a:effectLst/>
                        <a:latin typeface="+mn-lt"/>
                        <a:ea typeface="Calibri" panose="020F0502020204030204" pitchFamily="34" charset="0"/>
                        <a:cs typeface="Arial" panose="020B0604020202020204" pitchFamily="34" charset="0"/>
                      </a:endParaRP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t-EE" sz="1400" b="0" i="0" u="none" strike="noStrike" dirty="0">
                          <a:solidFill>
                            <a:schemeClr val="bg2">
                              <a:lumMod val="75000"/>
                            </a:schemeClr>
                          </a:solidFill>
                          <a:effectLst/>
                          <a:latin typeface="+mn-lt"/>
                        </a:rPr>
                        <a:t>29</a:t>
                      </a:r>
                      <a:r>
                        <a:rPr lang="en-US" sz="1400" b="0" i="0" u="none" strike="noStrike" dirty="0">
                          <a:solidFill>
                            <a:schemeClr val="bg2">
                              <a:lumMod val="75000"/>
                            </a:schemeClr>
                          </a:solidFill>
                          <a:effectLst/>
                          <a:latin typeface="+mn-lt"/>
                        </a:rPr>
                        <a:t>%</a:t>
                      </a:r>
                      <a:endParaRPr lang="et-EE" sz="1400" b="0" i="0" u="none" strike="noStrike" dirty="0">
                        <a:solidFill>
                          <a:schemeClr val="bg2">
                            <a:lumMod val="75000"/>
                          </a:schemeClr>
                        </a:solidFill>
                        <a:effectLst/>
                        <a:latin typeface="+mn-lt"/>
                      </a:endParaRP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chemeClr val="bg2">
                              <a:lumMod val="75000"/>
                            </a:schemeClr>
                          </a:solidFill>
                          <a:effectLst/>
                          <a:latin typeface="+mn-lt"/>
                        </a:rPr>
                        <a:t>35%</a:t>
                      </a:r>
                      <a:endParaRPr lang="et-EE" sz="1400" b="0" i="0" u="none" strike="noStrike" dirty="0">
                        <a:solidFill>
                          <a:schemeClr val="bg2">
                            <a:lumMod val="75000"/>
                          </a:schemeClr>
                        </a:solidFill>
                        <a:effectLst/>
                        <a:latin typeface="+mn-lt"/>
                      </a:endParaRPr>
                    </a:p>
                  </a:txBody>
                  <a:tcPr marL="36000" marR="3600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t-EE" sz="1400" dirty="0">
                          <a:solidFill>
                            <a:schemeClr val="bg2">
                              <a:lumMod val="75000"/>
                            </a:schemeClr>
                          </a:solidFill>
                          <a:effectLst/>
                          <a:latin typeface="+mn-lt"/>
                          <a:cs typeface="Arial" panose="020B0604020202020204" pitchFamily="34" charset="0"/>
                        </a:rPr>
                        <a:t>29%</a:t>
                      </a:r>
                      <a:endParaRPr lang="et-EE" sz="1400" dirty="0">
                        <a:solidFill>
                          <a:schemeClr val="bg2">
                            <a:lumMod val="75000"/>
                          </a:schemeClr>
                        </a:solidFill>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t-EE" sz="1400" dirty="0">
                          <a:solidFill>
                            <a:schemeClr val="bg2">
                              <a:lumMod val="75000"/>
                            </a:schemeClr>
                          </a:solidFill>
                          <a:effectLst/>
                          <a:latin typeface="+mn-lt"/>
                          <a:cs typeface="Arial" panose="020B0604020202020204" pitchFamily="34" charset="0"/>
                        </a:rPr>
                        <a:t>33%</a:t>
                      </a:r>
                      <a:endParaRPr lang="et-EE" sz="1400" dirty="0">
                        <a:solidFill>
                          <a:schemeClr val="bg2">
                            <a:lumMod val="75000"/>
                          </a:schemeClr>
                        </a:solidFill>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3561025"/>
                  </a:ext>
                </a:extLst>
              </a:tr>
            </a:tbl>
          </a:graphicData>
        </a:graphic>
      </p:graphicFrame>
      <p:sp>
        <p:nvSpPr>
          <p:cNvPr id="4" name="Slide Number Placeholder 3">
            <a:extLst>
              <a:ext uri="{FF2B5EF4-FFF2-40B4-BE49-F238E27FC236}">
                <a16:creationId xmlns:a16="http://schemas.microsoft.com/office/drawing/2014/main" id="{46020C0B-A2E3-4D93-8F03-2B6EB5F7DE30}"/>
              </a:ext>
            </a:extLst>
          </p:cNvPr>
          <p:cNvSpPr>
            <a:spLocks noGrp="1"/>
          </p:cNvSpPr>
          <p:nvPr>
            <p:ph type="sldNum" sz="quarter" idx="10"/>
          </p:nvPr>
        </p:nvSpPr>
        <p:spPr/>
        <p:txBody>
          <a:bodyPr/>
          <a:lstStyle/>
          <a:p>
            <a:fld id="{4034BEE3-566C-4068-A777-C3A4762E861B}" type="slidenum">
              <a:rPr lang="en-GB" smtClean="0"/>
              <a:pPr/>
              <a:t>21</a:t>
            </a:fld>
            <a:endParaRPr lang="en-GB" dirty="0"/>
          </a:p>
        </p:txBody>
      </p:sp>
    </p:spTree>
    <p:extLst>
      <p:ext uri="{BB962C8B-B14F-4D97-AF65-F5344CB8AC3E}">
        <p14:creationId xmlns:p14="http://schemas.microsoft.com/office/powerpoint/2010/main" val="19544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B4D7-153A-4CC2-AB0F-FCAED9532E8B}"/>
              </a:ext>
            </a:extLst>
          </p:cNvPr>
          <p:cNvSpPr>
            <a:spLocks noGrp="1"/>
          </p:cNvSpPr>
          <p:nvPr>
            <p:ph type="title"/>
          </p:nvPr>
        </p:nvSpPr>
        <p:spPr/>
        <p:txBody>
          <a:bodyPr/>
          <a:lstStyle/>
          <a:p>
            <a:r>
              <a:rPr lang="et-EE" dirty="0"/>
              <a:t>1.7 Erinevate hasartmängude mängimise ulatus </a:t>
            </a:r>
            <a:r>
              <a:rPr lang="et-EE" dirty="0">
                <a:solidFill>
                  <a:schemeClr val="bg2">
                    <a:lumMod val="75000"/>
                  </a:schemeClr>
                </a:solidFill>
              </a:rPr>
              <a:t>15–20aastaste seas</a:t>
            </a:r>
            <a:br>
              <a:rPr lang="et-EE" dirty="0"/>
            </a:br>
            <a:r>
              <a:rPr lang="et-EE" sz="1400" b="0" dirty="0"/>
              <a:t>% 15–20aastasest, n=472</a:t>
            </a:r>
          </a:p>
        </p:txBody>
      </p:sp>
      <p:graphicFrame>
        <p:nvGraphicFramePr>
          <p:cNvPr id="4" name="Table 4">
            <a:extLst>
              <a:ext uri="{FF2B5EF4-FFF2-40B4-BE49-F238E27FC236}">
                <a16:creationId xmlns:a16="http://schemas.microsoft.com/office/drawing/2014/main" id="{15231654-7594-48F2-BF81-8ED4C20E93AC}"/>
              </a:ext>
            </a:extLst>
          </p:cNvPr>
          <p:cNvGraphicFramePr>
            <a:graphicFrameLocks noGrp="1"/>
          </p:cNvGraphicFramePr>
          <p:nvPr>
            <p:extLst>
              <p:ext uri="{D42A27DB-BD31-4B8C-83A1-F6EECF244321}">
                <p14:modId xmlns:p14="http://schemas.microsoft.com/office/powerpoint/2010/main" val="4039778641"/>
              </p:ext>
            </p:extLst>
          </p:nvPr>
        </p:nvGraphicFramePr>
        <p:xfrm>
          <a:off x="383177" y="1227906"/>
          <a:ext cx="9361714" cy="4361773"/>
        </p:xfrm>
        <a:graphic>
          <a:graphicData uri="http://schemas.openxmlformats.org/drawingml/2006/table">
            <a:tbl>
              <a:tblPr firstRow="1" bandRow="1">
                <a:tableStyleId>{5C22544A-7EE6-4342-B048-85BDC9FD1C3A}</a:tableStyleId>
              </a:tblPr>
              <a:tblGrid>
                <a:gridCol w="3630052">
                  <a:extLst>
                    <a:ext uri="{9D8B030D-6E8A-4147-A177-3AD203B41FA5}">
                      <a16:colId xmlns:a16="http://schemas.microsoft.com/office/drawing/2014/main" val="4174201780"/>
                    </a:ext>
                  </a:extLst>
                </a:gridCol>
                <a:gridCol w="1910554">
                  <a:extLst>
                    <a:ext uri="{9D8B030D-6E8A-4147-A177-3AD203B41FA5}">
                      <a16:colId xmlns:a16="http://schemas.microsoft.com/office/drawing/2014/main" val="4012909125"/>
                    </a:ext>
                  </a:extLst>
                </a:gridCol>
                <a:gridCol w="1910554">
                  <a:extLst>
                    <a:ext uri="{9D8B030D-6E8A-4147-A177-3AD203B41FA5}">
                      <a16:colId xmlns:a16="http://schemas.microsoft.com/office/drawing/2014/main" val="3728781442"/>
                    </a:ext>
                  </a:extLst>
                </a:gridCol>
                <a:gridCol w="1910554">
                  <a:extLst>
                    <a:ext uri="{9D8B030D-6E8A-4147-A177-3AD203B41FA5}">
                      <a16:colId xmlns:a16="http://schemas.microsoft.com/office/drawing/2014/main" val="958983575"/>
                    </a:ext>
                  </a:extLst>
                </a:gridCol>
              </a:tblGrid>
              <a:tr h="461023">
                <a:tc>
                  <a:txBody>
                    <a:bodyPr/>
                    <a:lstStyle/>
                    <a:p>
                      <a:endParaRPr lang="et-EE" sz="1000" dirty="0">
                        <a:solidFill>
                          <a:schemeClr val="tx1"/>
                        </a:solidFill>
                        <a:latin typeface="+mn-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t-EE" sz="1000" dirty="0">
                          <a:solidFill>
                            <a:schemeClr val="tx1"/>
                          </a:solidFill>
                          <a:latin typeface="+mn-lt"/>
                        </a:rPr>
                        <a:t>2023</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a:solidFill>
                            <a:schemeClr val="tx1"/>
                          </a:solidFill>
                          <a:latin typeface="+mn-lt"/>
                        </a:rPr>
                        <a:t>2021</a:t>
                      </a:r>
                      <a:endParaRPr lang="et-EE" sz="1000" dirty="0">
                        <a:solidFill>
                          <a:schemeClr val="tx1"/>
                        </a:solidFill>
                        <a:latin typeface="+mn-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a:solidFill>
                            <a:schemeClr val="tx1"/>
                          </a:solidFill>
                          <a:latin typeface="+mn-lt"/>
                        </a:rPr>
                        <a:t>2019</a:t>
                      </a:r>
                      <a:endParaRPr lang="et-EE" sz="1000" dirty="0">
                        <a:solidFill>
                          <a:schemeClr val="tx1"/>
                        </a:solidFill>
                        <a:latin typeface="+mn-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1012229"/>
                  </a:ext>
                </a:extLst>
              </a:tr>
              <a:tr h="260050">
                <a:tc>
                  <a:txBody>
                    <a:bodyPr/>
                    <a:lstStyle/>
                    <a:p>
                      <a:pPr algn="r" fontAlgn="ctr"/>
                      <a:r>
                        <a:rPr lang="et-EE" sz="1000" b="0" i="0" u="none" strike="noStrike" dirty="0">
                          <a:solidFill>
                            <a:schemeClr val="tx1"/>
                          </a:solidFill>
                          <a:effectLst/>
                          <a:latin typeface="+mn-lt"/>
                        </a:rPr>
                        <a:t>kokku hasartmängud internetis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32745557"/>
                  </a:ext>
                </a:extLst>
              </a:tr>
              <a:tr h="260050">
                <a:tc>
                  <a:txBody>
                    <a:bodyPr/>
                    <a:lstStyle/>
                    <a:p>
                      <a:pPr algn="r" rtl="0" fontAlgn="ctr"/>
                      <a:r>
                        <a:rPr lang="et-EE" sz="1000" b="0" i="0" u="none" strike="noStrike">
                          <a:solidFill>
                            <a:schemeClr val="tx1"/>
                          </a:solidFill>
                          <a:effectLst/>
                          <a:latin typeface="Arial" panose="020B0604020202020204" pitchFamily="34" charset="0"/>
                        </a:rPr>
                        <a:t>mänginud muid mänge raha peale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9281905"/>
                  </a:ext>
                </a:extLst>
              </a:tr>
              <a:tr h="260050">
                <a:tc>
                  <a:txBody>
                    <a:bodyPr/>
                    <a:lstStyle/>
                    <a:p>
                      <a:pPr algn="r" rtl="0" fontAlgn="ctr"/>
                      <a:r>
                        <a:rPr lang="et-EE" sz="1000" b="0" i="0" u="none" strike="noStrike">
                          <a:solidFill>
                            <a:schemeClr val="tx1"/>
                          </a:solidFill>
                          <a:effectLst/>
                          <a:latin typeface="Arial" panose="020B0604020202020204" pitchFamily="34" charset="0"/>
                        </a:rPr>
                        <a:t>osalenud kihlvedudes või spordiennustustes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449947"/>
                  </a:ext>
                </a:extLst>
              </a:tr>
              <a:tr h="260050">
                <a:tc>
                  <a:txBody>
                    <a:bodyPr/>
                    <a:lstStyle/>
                    <a:p>
                      <a:pPr algn="r" rtl="0" fontAlgn="ctr"/>
                      <a:r>
                        <a:rPr lang="et-EE" sz="1000" b="0" i="0" u="none" strike="noStrike">
                          <a:solidFill>
                            <a:schemeClr val="tx1"/>
                          </a:solidFill>
                          <a:effectLst/>
                          <a:latin typeface="Arial" panose="020B0604020202020204" pitchFamily="34" charset="0"/>
                        </a:rPr>
                        <a:t>mänginud kasiinomänge (va pokker)</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5732865"/>
                  </a:ext>
                </a:extLst>
              </a:tr>
              <a:tr h="260050">
                <a:tc>
                  <a:txBody>
                    <a:bodyPr/>
                    <a:lstStyle/>
                    <a:p>
                      <a:pPr algn="r" rtl="0" fontAlgn="ctr"/>
                      <a:r>
                        <a:rPr lang="et-EE" sz="1000" b="0" i="0" u="none" strike="noStrike">
                          <a:solidFill>
                            <a:schemeClr val="tx1"/>
                          </a:solidFill>
                          <a:effectLst/>
                          <a:latin typeface="Arial" panose="020B0604020202020204" pitchFamily="34" charset="0"/>
                        </a:rPr>
                        <a:t>mänginud arvloteriid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907052"/>
                  </a:ext>
                </a:extLst>
              </a:tr>
              <a:tr h="260050">
                <a:tc>
                  <a:txBody>
                    <a:bodyPr/>
                    <a:lstStyle/>
                    <a:p>
                      <a:pPr algn="r" rtl="0" fontAlgn="ctr"/>
                      <a:r>
                        <a:rPr lang="et-EE" sz="1000" b="0" i="0" u="none" strike="noStrike" dirty="0">
                          <a:solidFill>
                            <a:schemeClr val="tx1"/>
                          </a:solidFill>
                          <a:effectLst/>
                          <a:latin typeface="Arial" panose="020B0604020202020204" pitchFamily="34" charset="0"/>
                        </a:rPr>
                        <a:t>mänginud pokkerit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942213"/>
                  </a:ext>
                </a:extLst>
              </a:tr>
              <a:tr h="260050">
                <a:tc>
                  <a:txBody>
                    <a:bodyPr/>
                    <a:lstStyle/>
                    <a:p>
                      <a:pPr algn="r" fontAlgn="ctr"/>
                      <a:endParaRPr lang="et-EE" sz="1000" b="0" i="0" u="none" strike="noStrike" dirty="0">
                        <a:solidFill>
                          <a:schemeClr val="tx1"/>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1535082"/>
                  </a:ext>
                </a:extLst>
              </a:tr>
              <a:tr h="260050">
                <a:tc>
                  <a:txBody>
                    <a:bodyPr/>
                    <a:lstStyle/>
                    <a:p>
                      <a:pPr algn="r" fontAlgn="ctr"/>
                      <a:r>
                        <a:rPr lang="et-EE" sz="1000" b="0" i="0" u="none" strike="noStrike" dirty="0">
                          <a:solidFill>
                            <a:schemeClr val="tx1"/>
                          </a:solidFill>
                          <a:effectLst/>
                          <a:latin typeface="+mn-lt"/>
                        </a:rPr>
                        <a:t>kokku hasartmängud väljaspool internetti</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2642774916"/>
                  </a:ext>
                </a:extLst>
              </a:tr>
              <a:tr h="260050">
                <a:tc>
                  <a:txBody>
                    <a:bodyPr/>
                    <a:lstStyle/>
                    <a:p>
                      <a:pPr algn="r" rtl="0" fontAlgn="ctr"/>
                      <a:r>
                        <a:rPr lang="et-EE" sz="1000" b="0" i="0" u="none" strike="noStrike">
                          <a:solidFill>
                            <a:srgbClr val="333333"/>
                          </a:solidFill>
                          <a:effectLst/>
                          <a:latin typeface="Arial" panose="020B0604020202020204" pitchFamily="34" charset="0"/>
                        </a:rPr>
                        <a:t>arv- või kiirloteriid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1359185"/>
                  </a:ext>
                </a:extLst>
              </a:tr>
              <a:tr h="260050">
                <a:tc>
                  <a:txBody>
                    <a:bodyPr/>
                    <a:lstStyle/>
                    <a:p>
                      <a:pPr algn="r" rtl="0" fontAlgn="ctr"/>
                      <a:r>
                        <a:rPr lang="et-EE" sz="1000" b="0" i="0" u="none" strike="noStrike">
                          <a:solidFill>
                            <a:srgbClr val="333333"/>
                          </a:solidFill>
                          <a:effectLst/>
                          <a:latin typeface="Arial" panose="020B0604020202020204" pitchFamily="34" charset="0"/>
                        </a:rPr>
                        <a:t>muid mänge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3765808"/>
                  </a:ext>
                </a:extLst>
              </a:tr>
              <a:tr h="260050">
                <a:tc>
                  <a:txBody>
                    <a:bodyPr/>
                    <a:lstStyle/>
                    <a:p>
                      <a:pPr algn="r" rtl="0" fontAlgn="ctr"/>
                      <a:r>
                        <a:rPr lang="et-EE" sz="1000" b="0" i="0" u="none" strike="noStrike">
                          <a:solidFill>
                            <a:srgbClr val="333333"/>
                          </a:solidFill>
                          <a:effectLst/>
                          <a:latin typeface="Arial" panose="020B0604020202020204" pitchFamily="34" charset="0"/>
                        </a:rPr>
                        <a:t>mänguautomaatidel väljaspool kasiinot (nt laevadel)</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9029324"/>
                  </a:ext>
                </a:extLst>
              </a:tr>
              <a:tr h="260050">
                <a:tc>
                  <a:txBody>
                    <a:bodyPr/>
                    <a:lstStyle/>
                    <a:p>
                      <a:pPr algn="r" rtl="0" fontAlgn="ctr"/>
                      <a:r>
                        <a:rPr lang="fr-FR" sz="1000" b="0" i="0" u="none" strike="noStrike">
                          <a:solidFill>
                            <a:srgbClr val="333333"/>
                          </a:solidFill>
                          <a:effectLst/>
                          <a:latin typeface="Arial" panose="020B0604020202020204" pitchFamily="34" charset="0"/>
                        </a:rPr>
                        <a:t>osalenud kihlvedudes või spordiennustuses (nt nn spordibaaris)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1246760"/>
                  </a:ext>
                </a:extLst>
              </a:tr>
              <a:tr h="260050">
                <a:tc>
                  <a:txBody>
                    <a:bodyPr/>
                    <a:lstStyle/>
                    <a:p>
                      <a:pPr algn="r" rtl="0" fontAlgn="ctr"/>
                      <a:r>
                        <a:rPr lang="et-EE" sz="1000" b="0" i="0" u="none" strike="noStrike">
                          <a:solidFill>
                            <a:srgbClr val="333333"/>
                          </a:solidFill>
                          <a:effectLst/>
                          <a:latin typeface="Arial" panose="020B0604020202020204" pitchFamily="34" charset="0"/>
                        </a:rPr>
                        <a:t>kasiinos mänguautomaatidel</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2665871"/>
                  </a:ext>
                </a:extLst>
              </a:tr>
              <a:tr h="260050">
                <a:tc>
                  <a:txBody>
                    <a:bodyPr/>
                    <a:lstStyle/>
                    <a:p>
                      <a:pPr algn="r" rtl="0" fontAlgn="ctr"/>
                      <a:r>
                        <a:rPr lang="et-EE" sz="1000" b="0" i="0" u="none" strike="noStrike" dirty="0">
                          <a:solidFill>
                            <a:srgbClr val="333333"/>
                          </a:solidFill>
                          <a:effectLst/>
                          <a:latin typeface="Arial" panose="020B0604020202020204" pitchFamily="34" charset="0"/>
                        </a:rPr>
                        <a:t>kasiinos mängulaudadel (va pokker)</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9185353"/>
                  </a:ext>
                </a:extLst>
              </a:tr>
              <a:tr h="260050">
                <a:tc>
                  <a:txBody>
                    <a:bodyPr/>
                    <a:lstStyle/>
                    <a:p>
                      <a:pPr algn="r" fontAlgn="ctr"/>
                      <a:r>
                        <a:rPr lang="et-EE" sz="1000" b="0" i="0" u="none" strike="noStrike" dirty="0">
                          <a:solidFill>
                            <a:schemeClr val="tx1"/>
                          </a:solidFill>
                          <a:effectLst/>
                          <a:latin typeface="+mn-lt"/>
                        </a:rPr>
                        <a:t>mänginud kasiinos pokkerit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5604498"/>
                  </a:ext>
                </a:extLst>
              </a:tr>
            </a:tbl>
          </a:graphicData>
        </a:graphic>
      </p:graphicFrame>
      <p:graphicFrame>
        <p:nvGraphicFramePr>
          <p:cNvPr id="5" name="Chart 4">
            <a:extLst>
              <a:ext uri="{FF2B5EF4-FFF2-40B4-BE49-F238E27FC236}">
                <a16:creationId xmlns:a16="http://schemas.microsoft.com/office/drawing/2014/main" id="{7C9B4F67-2B16-4033-92EF-376DAFEABD56}"/>
              </a:ext>
            </a:extLst>
          </p:cNvPr>
          <p:cNvGraphicFramePr/>
          <p:nvPr>
            <p:extLst>
              <p:ext uri="{D42A27DB-BD31-4B8C-83A1-F6EECF244321}">
                <p14:modId xmlns:p14="http://schemas.microsoft.com/office/powerpoint/2010/main" val="4081587501"/>
              </p:ext>
            </p:extLst>
          </p:nvPr>
        </p:nvGraphicFramePr>
        <p:xfrm>
          <a:off x="5875459" y="1399899"/>
          <a:ext cx="2166907" cy="45654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26054E03-F36D-41D2-9909-43F16EFBCD9E}"/>
              </a:ext>
            </a:extLst>
          </p:cNvPr>
          <p:cNvGraphicFramePr/>
          <p:nvPr>
            <p:extLst>
              <p:ext uri="{D42A27DB-BD31-4B8C-83A1-F6EECF244321}">
                <p14:modId xmlns:p14="http://schemas.microsoft.com/office/powerpoint/2010/main" val="3476566499"/>
              </p:ext>
            </p:extLst>
          </p:nvPr>
        </p:nvGraphicFramePr>
        <p:xfrm>
          <a:off x="7816019" y="1399899"/>
          <a:ext cx="2166907" cy="456547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a:extLst>
              <a:ext uri="{FF2B5EF4-FFF2-40B4-BE49-F238E27FC236}">
                <a16:creationId xmlns:a16="http://schemas.microsoft.com/office/drawing/2014/main" id="{8050232C-CE49-4334-AB3E-CDA7D4B36C26}"/>
              </a:ext>
            </a:extLst>
          </p:cNvPr>
          <p:cNvSpPr>
            <a:spLocks noGrp="1"/>
          </p:cNvSpPr>
          <p:nvPr>
            <p:ph type="sldNum" sz="quarter" idx="10"/>
          </p:nvPr>
        </p:nvSpPr>
        <p:spPr/>
        <p:txBody>
          <a:bodyPr/>
          <a:lstStyle/>
          <a:p>
            <a:fld id="{4034BEE3-566C-4068-A777-C3A4762E861B}" type="slidenum">
              <a:rPr lang="en-GB" smtClean="0"/>
              <a:pPr/>
              <a:t>22</a:t>
            </a:fld>
            <a:endParaRPr lang="en-GB" dirty="0"/>
          </a:p>
        </p:txBody>
      </p:sp>
      <p:graphicFrame>
        <p:nvGraphicFramePr>
          <p:cNvPr id="3" name="Chart 2">
            <a:extLst>
              <a:ext uri="{FF2B5EF4-FFF2-40B4-BE49-F238E27FC236}">
                <a16:creationId xmlns:a16="http://schemas.microsoft.com/office/drawing/2014/main" id="{D67831CC-AC2D-8C66-5E79-1199C420E268}"/>
              </a:ext>
            </a:extLst>
          </p:cNvPr>
          <p:cNvGraphicFramePr/>
          <p:nvPr>
            <p:extLst>
              <p:ext uri="{D42A27DB-BD31-4B8C-83A1-F6EECF244321}">
                <p14:modId xmlns:p14="http://schemas.microsoft.com/office/powerpoint/2010/main" val="3969206027"/>
              </p:ext>
            </p:extLst>
          </p:nvPr>
        </p:nvGraphicFramePr>
        <p:xfrm>
          <a:off x="3882984" y="1399899"/>
          <a:ext cx="2166907" cy="45654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18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B4D7-153A-4CC2-AB0F-FCAED9532E8B}"/>
              </a:ext>
            </a:extLst>
          </p:cNvPr>
          <p:cNvSpPr>
            <a:spLocks noGrp="1"/>
          </p:cNvSpPr>
          <p:nvPr>
            <p:ph type="title"/>
          </p:nvPr>
        </p:nvSpPr>
        <p:spPr>
          <a:xfrm>
            <a:off x="362562" y="430718"/>
            <a:ext cx="11466875" cy="403200"/>
          </a:xfrm>
          <a:noFill/>
        </p:spPr>
        <p:txBody>
          <a:bodyPr/>
          <a:lstStyle/>
          <a:p>
            <a:r>
              <a:rPr lang="et-EE" dirty="0"/>
              <a:t>1.8 Erinevate hasartmängude mängimise ulatus trendina: </a:t>
            </a:r>
            <a:r>
              <a:rPr lang="et-EE" dirty="0">
                <a:solidFill>
                  <a:schemeClr val="bg2">
                    <a:lumMod val="75000"/>
                  </a:schemeClr>
                </a:solidFill>
              </a:rPr>
              <a:t>15–20aastased</a:t>
            </a:r>
            <a:br>
              <a:rPr lang="et-EE" dirty="0"/>
            </a:br>
            <a:r>
              <a:rPr lang="et-EE" sz="1400" b="0" dirty="0"/>
              <a:t>% 15–20aastasest, n=472</a:t>
            </a:r>
          </a:p>
        </p:txBody>
      </p:sp>
      <p:graphicFrame>
        <p:nvGraphicFramePr>
          <p:cNvPr id="4" name="Table 4">
            <a:extLst>
              <a:ext uri="{FF2B5EF4-FFF2-40B4-BE49-F238E27FC236}">
                <a16:creationId xmlns:a16="http://schemas.microsoft.com/office/drawing/2014/main" id="{15231654-7594-48F2-BF81-8ED4C20E93AC}"/>
              </a:ext>
            </a:extLst>
          </p:cNvPr>
          <p:cNvGraphicFramePr>
            <a:graphicFrameLocks noGrp="1"/>
          </p:cNvGraphicFramePr>
          <p:nvPr/>
        </p:nvGraphicFramePr>
        <p:xfrm>
          <a:off x="383177" y="1489169"/>
          <a:ext cx="11303727" cy="2386145"/>
        </p:xfrm>
        <a:graphic>
          <a:graphicData uri="http://schemas.openxmlformats.org/drawingml/2006/table">
            <a:tbl>
              <a:tblPr firstRow="1" bandRow="1">
                <a:tableStyleId>{5C22544A-7EE6-4342-B048-85BDC9FD1C3A}</a:tableStyleId>
              </a:tblPr>
              <a:tblGrid>
                <a:gridCol w="3640183">
                  <a:extLst>
                    <a:ext uri="{9D8B030D-6E8A-4147-A177-3AD203B41FA5}">
                      <a16:colId xmlns:a16="http://schemas.microsoft.com/office/drawing/2014/main" val="4174201780"/>
                    </a:ext>
                  </a:extLst>
                </a:gridCol>
                <a:gridCol w="1915886">
                  <a:extLst>
                    <a:ext uri="{9D8B030D-6E8A-4147-A177-3AD203B41FA5}">
                      <a16:colId xmlns:a16="http://schemas.microsoft.com/office/drawing/2014/main" val="3728781442"/>
                    </a:ext>
                  </a:extLst>
                </a:gridCol>
                <a:gridCol w="1915886">
                  <a:extLst>
                    <a:ext uri="{9D8B030D-6E8A-4147-A177-3AD203B41FA5}">
                      <a16:colId xmlns:a16="http://schemas.microsoft.com/office/drawing/2014/main" val="958983575"/>
                    </a:ext>
                  </a:extLst>
                </a:gridCol>
                <a:gridCol w="1915886">
                  <a:extLst>
                    <a:ext uri="{9D8B030D-6E8A-4147-A177-3AD203B41FA5}">
                      <a16:colId xmlns:a16="http://schemas.microsoft.com/office/drawing/2014/main" val="3045116635"/>
                    </a:ext>
                  </a:extLst>
                </a:gridCol>
                <a:gridCol w="1915886">
                  <a:extLst>
                    <a:ext uri="{9D8B030D-6E8A-4147-A177-3AD203B41FA5}">
                      <a16:colId xmlns:a16="http://schemas.microsoft.com/office/drawing/2014/main" val="3816177511"/>
                    </a:ext>
                  </a:extLst>
                </a:gridCol>
              </a:tblGrid>
              <a:tr h="533405">
                <a:tc>
                  <a:txBody>
                    <a:bodyPr/>
                    <a:lstStyle/>
                    <a:p>
                      <a:endParaRPr lang="et-EE" sz="1000" dirty="0">
                        <a:solidFill>
                          <a:schemeClr val="tx1"/>
                        </a:solidFill>
                        <a:latin typeface="+mn-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a:solidFill>
                            <a:schemeClr val="tx1"/>
                          </a:solidFill>
                          <a:latin typeface="+mn-lt"/>
                        </a:rPr>
                        <a:t>202</a:t>
                      </a:r>
                      <a:r>
                        <a:rPr lang="et-EE" sz="1000" dirty="0">
                          <a:solidFill>
                            <a:schemeClr val="tx1"/>
                          </a:solidFill>
                          <a:latin typeface="+mn-lt"/>
                        </a:rPr>
                        <a:t>3</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a:solidFill>
                            <a:schemeClr val="tx1"/>
                          </a:solidFill>
                          <a:latin typeface="+mn-lt"/>
                        </a:rPr>
                        <a:t>2021</a:t>
                      </a:r>
                      <a:endParaRPr lang="et-EE" sz="1000" dirty="0">
                        <a:solidFill>
                          <a:schemeClr val="tx1"/>
                        </a:solidFill>
                        <a:latin typeface="+mn-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a:solidFill>
                            <a:schemeClr val="tx1"/>
                          </a:solidFill>
                          <a:latin typeface="+mn-lt"/>
                        </a:rPr>
                        <a:t>2019</a:t>
                      </a:r>
                      <a:endParaRPr lang="et-EE" sz="1000" dirty="0">
                        <a:solidFill>
                          <a:schemeClr val="tx1"/>
                        </a:solidFill>
                        <a:latin typeface="+mn-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a:solidFill>
                            <a:schemeClr val="tx1"/>
                          </a:solidFill>
                          <a:latin typeface="+mn-lt"/>
                        </a:rPr>
                        <a:t>2017</a:t>
                      </a:r>
                      <a:endParaRPr lang="et-EE" sz="1000" dirty="0">
                        <a:solidFill>
                          <a:schemeClr val="tx1"/>
                        </a:solidFill>
                        <a:latin typeface="+mn-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1012229"/>
                  </a:ext>
                </a:extLst>
              </a:tr>
              <a:tr h="370548">
                <a:tc>
                  <a:txBody>
                    <a:bodyPr/>
                    <a:lstStyle/>
                    <a:p>
                      <a:pPr algn="r" fontAlgn="b"/>
                      <a:r>
                        <a:rPr lang="sv-SE" sz="1000" b="0" i="0" u="none" strike="noStrike" dirty="0">
                          <a:solidFill>
                            <a:schemeClr val="tx1"/>
                          </a:solidFill>
                          <a:effectLst/>
                          <a:latin typeface="+mn-lt"/>
                        </a:rPr>
                        <a:t>Mänginud arv- või kiirloteriid väljaspool internetti</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745557"/>
                  </a:ext>
                </a:extLst>
              </a:tr>
              <a:tr h="370548">
                <a:tc>
                  <a:txBody>
                    <a:bodyPr/>
                    <a:lstStyle/>
                    <a:p>
                      <a:pPr algn="r" fontAlgn="b"/>
                      <a:r>
                        <a:rPr lang="et-EE" sz="1000" b="0" i="0" u="none" strike="noStrike">
                          <a:solidFill>
                            <a:schemeClr val="tx1"/>
                          </a:solidFill>
                          <a:effectLst/>
                          <a:latin typeface="+mn-lt"/>
                        </a:rPr>
                        <a:t>Osalenud kihlvedudes või spordiennustustes </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9281905"/>
                  </a:ext>
                </a:extLst>
              </a:tr>
              <a:tr h="370548">
                <a:tc>
                  <a:txBody>
                    <a:bodyPr/>
                    <a:lstStyle/>
                    <a:p>
                      <a:pPr algn="r" fontAlgn="b"/>
                      <a:r>
                        <a:rPr lang="et-EE" sz="1000" b="0" i="0" u="none" strike="noStrike" dirty="0">
                          <a:solidFill>
                            <a:schemeClr val="tx1"/>
                          </a:solidFill>
                          <a:effectLst/>
                          <a:latin typeface="+mn-lt"/>
                        </a:rPr>
                        <a:t>Mänginud arvloteriid internetis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449947"/>
                  </a:ext>
                </a:extLst>
              </a:tr>
              <a:tr h="370548">
                <a:tc>
                  <a:txBody>
                    <a:bodyPr/>
                    <a:lstStyle/>
                    <a:p>
                      <a:pPr algn="r" fontAlgn="b"/>
                      <a:r>
                        <a:rPr lang="et-EE" sz="1000" b="0" i="0" u="none" strike="noStrike" dirty="0">
                          <a:solidFill>
                            <a:schemeClr val="tx1"/>
                          </a:solidFill>
                          <a:effectLst/>
                          <a:latin typeface="+mn-lt"/>
                        </a:rPr>
                        <a:t>Mänginud internetis kasiinomänge või pokkerit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5732865"/>
                  </a:ext>
                </a:extLst>
              </a:tr>
              <a:tr h="370548">
                <a:tc>
                  <a:txBody>
                    <a:bodyPr/>
                    <a:lstStyle/>
                    <a:p>
                      <a:pPr algn="r" fontAlgn="b"/>
                      <a:r>
                        <a:rPr lang="et-EE" sz="1000" b="0" i="0" u="none" strike="noStrike" dirty="0">
                          <a:solidFill>
                            <a:schemeClr val="tx1"/>
                          </a:solidFill>
                          <a:effectLst/>
                          <a:latin typeface="+mn-lt"/>
                        </a:rPr>
                        <a:t>Mänginud kasiinos mängulaudadel või pokkerit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907052"/>
                  </a:ext>
                </a:extLst>
              </a:tr>
            </a:tbl>
          </a:graphicData>
        </a:graphic>
      </p:graphicFrame>
      <p:graphicFrame>
        <p:nvGraphicFramePr>
          <p:cNvPr id="5" name="Chart 4">
            <a:extLst>
              <a:ext uri="{FF2B5EF4-FFF2-40B4-BE49-F238E27FC236}">
                <a16:creationId xmlns:a16="http://schemas.microsoft.com/office/drawing/2014/main" id="{7C9B4F67-2B16-4033-92EF-376DAFEABD56}"/>
              </a:ext>
            </a:extLst>
          </p:cNvPr>
          <p:cNvGraphicFramePr/>
          <p:nvPr/>
        </p:nvGraphicFramePr>
        <p:xfrm>
          <a:off x="5886533" y="1728652"/>
          <a:ext cx="2166907" cy="24035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2DFB9034-BEDC-49AE-A976-C7DC25028FAC}"/>
              </a:ext>
            </a:extLst>
          </p:cNvPr>
          <p:cNvGraphicFramePr/>
          <p:nvPr/>
        </p:nvGraphicFramePr>
        <p:xfrm>
          <a:off x="7829996" y="1728652"/>
          <a:ext cx="2166907" cy="24035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FFD3BC98-574D-4CBA-8D31-18F498E4C0DC}"/>
              </a:ext>
            </a:extLst>
          </p:cNvPr>
          <p:cNvGraphicFramePr/>
          <p:nvPr/>
        </p:nvGraphicFramePr>
        <p:xfrm>
          <a:off x="9773459" y="1728652"/>
          <a:ext cx="2166907" cy="24035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8CBAEE4A-5B85-494C-B966-DAB4DD0C0C32}"/>
              </a:ext>
            </a:extLst>
          </p:cNvPr>
          <p:cNvGraphicFramePr/>
          <p:nvPr>
            <p:extLst>
              <p:ext uri="{D42A27DB-BD31-4B8C-83A1-F6EECF244321}">
                <p14:modId xmlns:p14="http://schemas.microsoft.com/office/powerpoint/2010/main" val="1894868074"/>
              </p:ext>
            </p:extLst>
          </p:nvPr>
        </p:nvGraphicFramePr>
        <p:xfrm>
          <a:off x="3885551" y="1728652"/>
          <a:ext cx="2166907" cy="2403566"/>
        </p:xfrm>
        <a:graphic>
          <a:graphicData uri="http://schemas.openxmlformats.org/drawingml/2006/chart">
            <c:chart xmlns:c="http://schemas.openxmlformats.org/drawingml/2006/chart" xmlns:r="http://schemas.openxmlformats.org/officeDocument/2006/relationships" r:id="rId5"/>
          </a:graphicData>
        </a:graphic>
      </p:graphicFrame>
      <p:sp>
        <p:nvSpPr>
          <p:cNvPr id="6" name="Slide Number Placeholder 5">
            <a:extLst>
              <a:ext uri="{FF2B5EF4-FFF2-40B4-BE49-F238E27FC236}">
                <a16:creationId xmlns:a16="http://schemas.microsoft.com/office/drawing/2014/main" id="{1C73927F-1C83-4CA4-AEB6-52348C69B712}"/>
              </a:ext>
            </a:extLst>
          </p:cNvPr>
          <p:cNvSpPr>
            <a:spLocks noGrp="1"/>
          </p:cNvSpPr>
          <p:nvPr>
            <p:ph type="sldNum" sz="quarter" idx="10"/>
          </p:nvPr>
        </p:nvSpPr>
        <p:spPr/>
        <p:txBody>
          <a:bodyPr/>
          <a:lstStyle/>
          <a:p>
            <a:fld id="{4034BEE3-566C-4068-A777-C3A4762E861B}" type="slidenum">
              <a:rPr lang="en-GB" smtClean="0"/>
              <a:pPr/>
              <a:t>23</a:t>
            </a:fld>
            <a:endParaRPr lang="en-GB" dirty="0"/>
          </a:p>
        </p:txBody>
      </p:sp>
    </p:spTree>
    <p:extLst>
      <p:ext uri="{BB962C8B-B14F-4D97-AF65-F5344CB8AC3E}">
        <p14:creationId xmlns:p14="http://schemas.microsoft.com/office/powerpoint/2010/main" val="330917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1F565A-1454-4577-89AC-9DC41808B277}"/>
              </a:ext>
            </a:extLst>
          </p:cNvPr>
          <p:cNvSpPr>
            <a:spLocks noGrp="1"/>
          </p:cNvSpPr>
          <p:nvPr>
            <p:ph type="body" sz="quarter" idx="15"/>
          </p:nvPr>
        </p:nvSpPr>
        <p:spPr/>
        <p:txBody>
          <a:bodyPr/>
          <a:lstStyle/>
          <a:p>
            <a:r>
              <a:rPr lang="de-DE" dirty="0"/>
              <a:t>Hasartmängude mängimise sagedus ja sage mängimine </a:t>
            </a:r>
            <a:r>
              <a:rPr lang="et-EE" dirty="0"/>
              <a:t>elanikkonna rühmades</a:t>
            </a:r>
          </a:p>
        </p:txBody>
      </p:sp>
      <p:sp>
        <p:nvSpPr>
          <p:cNvPr id="3" name="Text Placeholder 2">
            <a:extLst>
              <a:ext uri="{FF2B5EF4-FFF2-40B4-BE49-F238E27FC236}">
                <a16:creationId xmlns:a16="http://schemas.microsoft.com/office/drawing/2014/main" id="{EBBB3C9E-25F4-4B08-B683-4B8618809E92}"/>
              </a:ext>
            </a:extLst>
          </p:cNvPr>
          <p:cNvSpPr>
            <a:spLocks noGrp="1"/>
          </p:cNvSpPr>
          <p:nvPr>
            <p:ph type="body" sz="quarter" idx="16"/>
          </p:nvPr>
        </p:nvSpPr>
        <p:spPr/>
        <p:txBody>
          <a:bodyPr/>
          <a:lstStyle/>
          <a:p>
            <a:r>
              <a:rPr lang="en-US" dirty="0"/>
              <a:t>2</a:t>
            </a:r>
            <a:endParaRPr lang="et-EE" dirty="0"/>
          </a:p>
        </p:txBody>
      </p:sp>
    </p:spTree>
    <p:extLst>
      <p:ext uri="{BB962C8B-B14F-4D97-AF65-F5344CB8AC3E}">
        <p14:creationId xmlns:p14="http://schemas.microsoft.com/office/powerpoint/2010/main" val="26687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D9018-B7CD-40E8-8C79-3581B8578822}"/>
              </a:ext>
            </a:extLst>
          </p:cNvPr>
          <p:cNvSpPr>
            <a:spLocks noGrp="1"/>
          </p:cNvSpPr>
          <p:nvPr>
            <p:ph type="title"/>
          </p:nvPr>
        </p:nvSpPr>
        <p:spPr/>
        <p:txBody>
          <a:bodyPr/>
          <a:lstStyle/>
          <a:p>
            <a:r>
              <a:rPr lang="et-EE" dirty="0"/>
              <a:t>Hasartmängude mängimise sagedus</a:t>
            </a:r>
          </a:p>
        </p:txBody>
      </p:sp>
      <p:sp>
        <p:nvSpPr>
          <p:cNvPr id="4" name="Content Placeholder 3">
            <a:extLst>
              <a:ext uri="{FF2B5EF4-FFF2-40B4-BE49-F238E27FC236}">
                <a16:creationId xmlns:a16="http://schemas.microsoft.com/office/drawing/2014/main" id="{E0B6D501-A82D-42DC-9A67-329885206850}"/>
              </a:ext>
            </a:extLst>
          </p:cNvPr>
          <p:cNvSpPr>
            <a:spLocks noGrp="1"/>
          </p:cNvSpPr>
          <p:nvPr>
            <p:ph sz="quarter" idx="14"/>
          </p:nvPr>
        </p:nvSpPr>
        <p:spPr>
          <a:xfrm>
            <a:off x="359999" y="1024199"/>
            <a:ext cx="11466000" cy="5729025"/>
          </a:xfrm>
        </p:spPr>
        <p:txBody>
          <a:bodyPr/>
          <a:lstStyle/>
          <a:p>
            <a:pPr>
              <a:spcBef>
                <a:spcPts val="800"/>
              </a:spcBef>
            </a:pPr>
            <a:r>
              <a:rPr lang="et-EE" sz="1200" b="1" dirty="0"/>
              <a:t>HASARTMÄNGUDE MÄNGIMISE SAGEDUS</a:t>
            </a:r>
          </a:p>
          <a:p>
            <a:pPr algn="just">
              <a:spcBef>
                <a:spcPts val="800"/>
              </a:spcBef>
            </a:pPr>
            <a:r>
              <a:rPr lang="et-EE" sz="1200" dirty="0"/>
              <a:t>Neist, kes on viimase kahe aasta jooksul </a:t>
            </a:r>
            <a:r>
              <a:rPr lang="et-EE" sz="1200" b="1" dirty="0"/>
              <a:t>internetis</a:t>
            </a:r>
            <a:r>
              <a:rPr lang="et-EE" sz="1200" dirty="0"/>
              <a:t> hasartmänge mänginud, </a:t>
            </a:r>
            <a:r>
              <a:rPr lang="et-EE" sz="1200" b="1" dirty="0"/>
              <a:t>ligi veerand </a:t>
            </a:r>
            <a:r>
              <a:rPr lang="et-EE" sz="1200" dirty="0"/>
              <a:t>(24%, vea piirides 20-27%) on teinud seda </a:t>
            </a:r>
            <a:r>
              <a:rPr lang="et-EE" sz="1200" b="1" dirty="0"/>
              <a:t>iganädalaselt.</a:t>
            </a:r>
            <a:r>
              <a:rPr lang="et-EE" sz="1200" dirty="0"/>
              <a:t> See näitaja on läbi viimase 5 uuringu püsinud stabiilsena. </a:t>
            </a:r>
            <a:r>
              <a:rPr lang="et-EE" sz="1200" b="1" dirty="0"/>
              <a:t>Väljaspool internetti kahe aasta jooksul hasartmänge mänginud </a:t>
            </a:r>
            <a:r>
              <a:rPr lang="et-EE" sz="1200" dirty="0"/>
              <a:t>inimestest 17% (14-20%) on seda teinud iganädalaselt. Ka see näitaja on alates 2014. aastast püsinud samal tasemel (väikesed kõikumised jäävad uuringu vea piiresse) (slaid 2.1). </a:t>
            </a:r>
          </a:p>
          <a:p>
            <a:pPr algn="just">
              <a:spcBef>
                <a:spcPts val="800"/>
              </a:spcBef>
            </a:pPr>
            <a:r>
              <a:rPr lang="et-EE" sz="1200" dirty="0"/>
              <a:t>Konkreetsete </a:t>
            </a:r>
            <a:r>
              <a:rPr lang="et-EE" sz="1200" b="1" dirty="0"/>
              <a:t>mängutüüpide kaupa </a:t>
            </a:r>
            <a:r>
              <a:rPr lang="et-EE" sz="1200" dirty="0"/>
              <a:t>vaadates mängib valdav osa hasartmängudega kahe aasta jooksul kokku puutunutest neid </a:t>
            </a:r>
            <a:r>
              <a:rPr lang="et-EE" sz="1200" b="1" dirty="0"/>
              <a:t>harvemini kui kord kuus</a:t>
            </a:r>
            <a:r>
              <a:rPr lang="et-EE" sz="1200" dirty="0"/>
              <a:t>. Erandiks on </a:t>
            </a:r>
            <a:r>
              <a:rPr lang="et-EE" sz="1200" b="1" dirty="0"/>
              <a:t>arvloterii mängimine internetis</a:t>
            </a:r>
            <a:r>
              <a:rPr lang="et-EE" sz="1200" dirty="0"/>
              <a:t>, kus vähemalt </a:t>
            </a:r>
            <a:r>
              <a:rPr lang="et-EE" sz="1200" b="1" dirty="0"/>
              <a:t>kord kuus mängijad </a:t>
            </a:r>
            <a:r>
              <a:rPr lang="et-EE" sz="1200" dirty="0"/>
              <a:t>ja need, kes mängivad harvem, jagunevad pooleks (slaidid 2.2 ja 2.3). Teiseks sarnaseks erandiks on muude mängude mängimine väljaspool internetti. </a:t>
            </a:r>
          </a:p>
          <a:p>
            <a:pPr algn="just">
              <a:spcBef>
                <a:spcPts val="800"/>
              </a:spcBef>
            </a:pPr>
            <a:r>
              <a:rPr lang="et-EE" sz="1200" dirty="0"/>
              <a:t>Loterii ehk suurima mängimise ulatuse ja sagedusega mängutüübi puhul on</a:t>
            </a:r>
            <a:r>
              <a:rPr lang="et-EE" sz="1200" b="1" dirty="0"/>
              <a:t> vähemalt iganädalaste mängijate osakaal internetis 26% </a:t>
            </a:r>
            <a:r>
              <a:rPr lang="et-EE" sz="1200" dirty="0"/>
              <a:t>kõigist 2 aasta jooksul internetis mänginutest; </a:t>
            </a:r>
            <a:r>
              <a:rPr lang="et-EE" sz="1200" b="1" dirty="0"/>
              <a:t>väljaspool internetti </a:t>
            </a:r>
            <a:r>
              <a:rPr lang="et-EE" sz="1200" dirty="0"/>
              <a:t>on see </a:t>
            </a:r>
            <a:r>
              <a:rPr lang="et-EE" sz="1200" b="1" dirty="0"/>
              <a:t>15%</a:t>
            </a:r>
            <a:r>
              <a:rPr lang="et-EE" sz="1200" dirty="0"/>
              <a:t>.</a:t>
            </a:r>
          </a:p>
          <a:p>
            <a:pPr algn="just">
              <a:spcBef>
                <a:spcPts val="800"/>
              </a:spcBef>
            </a:pPr>
            <a:r>
              <a:rPr lang="et-EE" sz="1200" b="1" dirty="0"/>
              <a:t>Spordiennustuste ja kihlvedude </a:t>
            </a:r>
            <a:r>
              <a:rPr lang="et-EE" sz="1200" dirty="0"/>
              <a:t>puhul on iganädalaste mängijate osakaal </a:t>
            </a:r>
            <a:r>
              <a:rPr lang="et-EE" sz="1200" b="1" dirty="0"/>
              <a:t>väljaspool internetti umbes kümnendik (11%) ja internetis ligi viiendik (17%)</a:t>
            </a:r>
            <a:r>
              <a:rPr lang="et-EE" sz="1200" dirty="0"/>
              <a:t>. Mõlemas kanalis on olemas ka väike segment (1-2%) igapäevaseid mängijaid.</a:t>
            </a:r>
          </a:p>
          <a:p>
            <a:pPr algn="just">
              <a:spcBef>
                <a:spcPts val="800"/>
              </a:spcBef>
            </a:pPr>
            <a:r>
              <a:rPr lang="et-EE" sz="1200" b="1" dirty="0"/>
              <a:t>Kasiinomängude mängimine on internetis oluliselt sagedasem</a:t>
            </a:r>
            <a:r>
              <a:rPr lang="et-EE" sz="1200" dirty="0"/>
              <a:t>: iganädalasi pokkerimängijad ning muude kasiinomängude mängijaid on vastavalt 23% ning 21%.  Reaalses kasiinokeskkonnas on iganädalasi mänguautomaatidel mängijaid 12%, mängulaudadel  mängijaid 18% ning pokkerimängijaid 13%. pokkeri ja muude mängude Ka igakuise mängimise vaates jääb reaalne kasiinokeskkond virtuaalsele alla.</a:t>
            </a:r>
          </a:p>
          <a:p>
            <a:pPr algn="just">
              <a:spcBef>
                <a:spcPts val="800"/>
              </a:spcBef>
            </a:pPr>
            <a:r>
              <a:rPr lang="et-EE" sz="1200" b="1" dirty="0"/>
              <a:t>Väljaspool internetti mängitakse veidi sagedamini kui internetis raha peale muid (uuringus loetlemata) mänge: </a:t>
            </a:r>
            <a:r>
              <a:rPr lang="et-EE" sz="1200" dirty="0"/>
              <a:t>iganädalaselt internetis 18% ja väljaspool 25%, igakuiselt vastavalt 30% ja 54% vastavat mängu 2 aasta jooksul mänginutest.</a:t>
            </a:r>
          </a:p>
          <a:p>
            <a:pPr algn="just">
              <a:spcBef>
                <a:spcPts val="800"/>
              </a:spcBef>
            </a:pPr>
            <a:r>
              <a:rPr lang="et-EE" sz="1200" b="1" dirty="0"/>
              <a:t>MUUTUSED MÄNGIMISE SAGEDUSES</a:t>
            </a:r>
          </a:p>
          <a:p>
            <a:pPr algn="just">
              <a:spcBef>
                <a:spcPts val="800"/>
              </a:spcBef>
            </a:pPr>
            <a:r>
              <a:rPr lang="et-EE" sz="1200" dirty="0">
                <a:cs typeface="Arial" panose="020B0604020202020204" pitchFamily="34" charset="0"/>
              </a:rPr>
              <a:t>Võrreldes 2021. aasta uuringuga on kasvanud kasiinomängude ja pokkeri mängijate osakaal kui vaadata vähemalt kord kuus või sagedamini mängijaid. Kasiinomängude mängijate osakaalu suurenemine on pikaajalisem trend alates 2017 aastast. </a:t>
            </a:r>
          </a:p>
          <a:p>
            <a:pPr algn="just">
              <a:spcBef>
                <a:spcPts val="800"/>
              </a:spcBef>
            </a:pPr>
            <a:r>
              <a:rPr lang="et-EE" sz="1200" b="1" dirty="0">
                <a:cs typeface="Arial" panose="020B0604020202020204" pitchFamily="34" charset="0"/>
              </a:rPr>
              <a:t>Väljaspool internetti </a:t>
            </a:r>
            <a:r>
              <a:rPr lang="et-EE" sz="1200" dirty="0">
                <a:cs typeface="Arial" panose="020B0604020202020204" pitchFamily="34" charset="0"/>
              </a:rPr>
              <a:t>on märgata muude mängude vähemalt igakuiste mängijate osakaalu kasvu. Kasvanud on ka kasiinos pokkerimängijate osakaal, kuid see võib olla ka ühekordne erand</a:t>
            </a:r>
            <a:r>
              <a:rPr lang="et-EE" sz="1200" dirty="0"/>
              <a:t> (slaidid 2.2 ja 2.3). </a:t>
            </a:r>
            <a:endParaRPr lang="et-EE" sz="1400" dirty="0"/>
          </a:p>
        </p:txBody>
      </p:sp>
      <p:sp>
        <p:nvSpPr>
          <p:cNvPr id="5" name="Slide Number Placeholder 4">
            <a:extLst>
              <a:ext uri="{FF2B5EF4-FFF2-40B4-BE49-F238E27FC236}">
                <a16:creationId xmlns:a16="http://schemas.microsoft.com/office/drawing/2014/main" id="{EB9054DA-E1EA-4ACD-A87C-976B3F64D464}"/>
              </a:ext>
            </a:extLst>
          </p:cNvPr>
          <p:cNvSpPr>
            <a:spLocks noGrp="1"/>
          </p:cNvSpPr>
          <p:nvPr>
            <p:ph type="sldNum" sz="quarter" idx="10"/>
          </p:nvPr>
        </p:nvSpPr>
        <p:spPr/>
        <p:txBody>
          <a:bodyPr/>
          <a:lstStyle/>
          <a:p>
            <a:fld id="{4034BEE3-566C-4068-A777-C3A4762E861B}" type="slidenum">
              <a:rPr lang="en-GB" smtClean="0"/>
              <a:pPr/>
              <a:t>25</a:t>
            </a:fld>
            <a:endParaRPr lang="en-GB" dirty="0"/>
          </a:p>
        </p:txBody>
      </p:sp>
    </p:spTree>
    <p:extLst>
      <p:ext uri="{BB962C8B-B14F-4D97-AF65-F5344CB8AC3E}">
        <p14:creationId xmlns:p14="http://schemas.microsoft.com/office/powerpoint/2010/main" val="219062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D9018-B7CD-40E8-8C79-3581B8578822}"/>
              </a:ext>
            </a:extLst>
          </p:cNvPr>
          <p:cNvSpPr>
            <a:spLocks noGrp="1"/>
          </p:cNvSpPr>
          <p:nvPr>
            <p:ph type="title"/>
          </p:nvPr>
        </p:nvSpPr>
        <p:spPr>
          <a:noFill/>
        </p:spPr>
        <p:txBody>
          <a:bodyPr/>
          <a:lstStyle/>
          <a:p>
            <a:r>
              <a:rPr lang="et-EE" dirty="0"/>
              <a:t>Hasartmängude mängimise sagedus elanikkonna rühmades</a:t>
            </a:r>
          </a:p>
        </p:txBody>
      </p:sp>
      <p:sp>
        <p:nvSpPr>
          <p:cNvPr id="4" name="Content Placeholder 3">
            <a:extLst>
              <a:ext uri="{FF2B5EF4-FFF2-40B4-BE49-F238E27FC236}">
                <a16:creationId xmlns:a16="http://schemas.microsoft.com/office/drawing/2014/main" id="{E0B6D501-A82D-42DC-9A67-329885206850}"/>
              </a:ext>
            </a:extLst>
          </p:cNvPr>
          <p:cNvSpPr>
            <a:spLocks noGrp="1"/>
          </p:cNvSpPr>
          <p:nvPr>
            <p:ph sz="quarter" idx="14"/>
          </p:nvPr>
        </p:nvSpPr>
        <p:spPr>
          <a:xfrm>
            <a:off x="360363" y="1219200"/>
            <a:ext cx="11466000" cy="4896374"/>
          </a:xfrm>
        </p:spPr>
        <p:txBody>
          <a:bodyPr/>
          <a:lstStyle/>
          <a:p>
            <a:pPr>
              <a:spcBef>
                <a:spcPts val="800"/>
              </a:spcBef>
            </a:pPr>
            <a:r>
              <a:rPr lang="et-EE" sz="1200" b="1" dirty="0"/>
              <a:t>IGANÄDALANE MÄNGIMINE ELANIKKONNARÜHMADE LÕIKES</a:t>
            </a:r>
          </a:p>
          <a:p>
            <a:pPr>
              <a:spcBef>
                <a:spcPts val="800"/>
              </a:spcBef>
            </a:pPr>
            <a:r>
              <a:rPr lang="et-EE" sz="1200" b="1" dirty="0">
                <a:cs typeface="Arial" panose="020B0604020202020204" pitchFamily="34" charset="0"/>
              </a:rPr>
              <a:t>Iganädalane internetis mängimise määr on meeste seas tunduvalt kõrgem </a:t>
            </a:r>
            <a:r>
              <a:rPr lang="et-EE" sz="1200" dirty="0">
                <a:cs typeface="Arial" panose="020B0604020202020204" pitchFamily="34" charset="0"/>
              </a:rPr>
              <a:t>kui naiste seas (28% </a:t>
            </a:r>
            <a:r>
              <a:rPr lang="et-EE" sz="1200" i="1" dirty="0">
                <a:cs typeface="Arial" panose="020B0604020202020204" pitchFamily="34" charset="0"/>
              </a:rPr>
              <a:t>vs</a:t>
            </a:r>
            <a:r>
              <a:rPr lang="et-EE" sz="1200" dirty="0">
                <a:cs typeface="Arial" panose="020B0604020202020204" pitchFamily="34" charset="0"/>
              </a:rPr>
              <a:t>. 18%).  Vanuse lõikes on </a:t>
            </a:r>
            <a:r>
              <a:rPr lang="et-EE" sz="1200" b="1" dirty="0">
                <a:cs typeface="Arial" panose="020B0604020202020204" pitchFamily="34" charset="0"/>
              </a:rPr>
              <a:t>vähemalt kord nädalas mängijaid </a:t>
            </a:r>
            <a:r>
              <a:rPr lang="et-EE" sz="1200" dirty="0">
                <a:cs typeface="Arial" panose="020B0604020202020204" pitchFamily="34" charset="0"/>
              </a:rPr>
              <a:t>keskmisest enam 30-39aastaste seas (29%) ning vähem 20-29aastaste seas (15%)</a:t>
            </a:r>
            <a:r>
              <a:rPr lang="et-EE" sz="1200" dirty="0">
                <a:latin typeface="Arial" panose="020B0604020202020204" pitchFamily="34" charset="0"/>
                <a:cs typeface="Arial" panose="020B0604020202020204" pitchFamily="34" charset="0"/>
              </a:rPr>
              <a:t>. </a:t>
            </a:r>
            <a:r>
              <a:rPr lang="et-EE" sz="1200" dirty="0">
                <a:cs typeface="Arial" panose="020B0604020202020204" pitchFamily="34" charset="0"/>
              </a:rPr>
              <a:t>Rahvuse ja elukoha lõikes olulisi erinevusi ei ole. Madalmasse sissetulekugruppi (kuni 600 eurot kuus pereliikme kohta) </a:t>
            </a:r>
            <a:r>
              <a:rPr lang="et-EE" sz="1200" dirty="0" err="1">
                <a:cs typeface="Arial" panose="020B0604020202020204" pitchFamily="34" charset="0"/>
              </a:rPr>
              <a:t>kuulujate</a:t>
            </a:r>
            <a:r>
              <a:rPr lang="et-EE" sz="1200" dirty="0">
                <a:cs typeface="Arial" panose="020B0604020202020204" pitchFamily="34" charset="0"/>
              </a:rPr>
              <a:t> hulgas on sagedasi mängijaid enam (37%).  </a:t>
            </a:r>
          </a:p>
          <a:p>
            <a:pPr>
              <a:spcBef>
                <a:spcPts val="800"/>
              </a:spcBef>
            </a:pPr>
            <a:r>
              <a:rPr lang="et-EE" sz="1200" dirty="0">
                <a:cs typeface="Arial" panose="020B0604020202020204" pitchFamily="34" charset="0"/>
              </a:rPr>
              <a:t>Võrreldes paari aasta tagusega on sagedaste mängijate hulgas enam keskealisi inimesi. </a:t>
            </a:r>
          </a:p>
          <a:p>
            <a:pPr>
              <a:spcBef>
                <a:spcPts val="800"/>
              </a:spcBef>
            </a:pPr>
            <a:r>
              <a:rPr lang="et-EE" sz="1200" b="1" dirty="0">
                <a:cs typeface="Arial" panose="020B0604020202020204" pitchFamily="34" charset="0"/>
              </a:rPr>
              <a:t>Väljaspool internetti on vähemalt iganädalasi mängijaid </a:t>
            </a:r>
            <a:r>
              <a:rPr lang="et-EE" sz="1200" dirty="0">
                <a:cs typeface="Arial" panose="020B0604020202020204" pitchFamily="34" charset="0"/>
              </a:rPr>
              <a:t>meeste ja naiste seas sama palju (19% ja 15%). 15-29-aastaseid on nende hulgas vähem (10%) samas kui vanemates vanuserühmades on see keskmiselt 19%. Eestlased mängivad väljaspool internetti iganädalaselt enam kui muust rahvusest inimesed (20% vs 10%) ning maaelanikud enam kui pealinna ja suuremate linnade elanikud (20% vs 14%). </a:t>
            </a:r>
          </a:p>
          <a:p>
            <a:pPr>
              <a:spcBef>
                <a:spcPts val="800"/>
              </a:spcBef>
            </a:pPr>
            <a:r>
              <a:rPr lang="et-EE" sz="1200" dirty="0">
                <a:cs typeface="Arial" panose="020B0604020202020204" pitchFamily="34" charset="0"/>
              </a:rPr>
              <a:t>Sagedaste mängijate profiil on võrreldes kahe aasta tagusega veidi muutunud: kadunud on sooline erisus ning ilmnevad erinevused elukoha ja rahvuse lõikes. </a:t>
            </a:r>
          </a:p>
          <a:p>
            <a:pPr>
              <a:spcBef>
                <a:spcPts val="800"/>
              </a:spcBef>
            </a:pPr>
            <a:endParaRPr lang="et-EE" sz="1200" dirty="0"/>
          </a:p>
          <a:p>
            <a:pPr marL="0" lvl="1" indent="0">
              <a:buNone/>
            </a:pPr>
            <a:endParaRPr lang="et-EE" sz="1200" b="1" dirty="0"/>
          </a:p>
          <a:p>
            <a:pPr marL="0" lvl="1" indent="0">
              <a:buNone/>
            </a:pPr>
            <a:endParaRPr lang="et-EE" sz="1200" b="1" dirty="0"/>
          </a:p>
          <a:p>
            <a:pPr marL="0" lvl="1" indent="0">
              <a:buNone/>
            </a:pPr>
            <a:endParaRPr lang="et-EE" sz="1200" b="1" dirty="0"/>
          </a:p>
          <a:p>
            <a:pPr marL="0" lvl="1" indent="0">
              <a:buNone/>
            </a:pPr>
            <a:endParaRPr lang="et-EE" sz="1200" b="1" dirty="0"/>
          </a:p>
        </p:txBody>
      </p:sp>
      <p:sp>
        <p:nvSpPr>
          <p:cNvPr id="5" name="Slide Number Placeholder 4">
            <a:extLst>
              <a:ext uri="{FF2B5EF4-FFF2-40B4-BE49-F238E27FC236}">
                <a16:creationId xmlns:a16="http://schemas.microsoft.com/office/drawing/2014/main" id="{8785E8A7-DC34-47F3-897A-3E543C8BAB79}"/>
              </a:ext>
            </a:extLst>
          </p:cNvPr>
          <p:cNvSpPr>
            <a:spLocks noGrp="1"/>
          </p:cNvSpPr>
          <p:nvPr>
            <p:ph type="sldNum" sz="quarter" idx="10"/>
          </p:nvPr>
        </p:nvSpPr>
        <p:spPr/>
        <p:txBody>
          <a:bodyPr/>
          <a:lstStyle/>
          <a:p>
            <a:fld id="{4034BEE3-566C-4068-A777-C3A4762E861B}" type="slidenum">
              <a:rPr lang="en-GB" smtClean="0"/>
              <a:pPr/>
              <a:t>26</a:t>
            </a:fld>
            <a:endParaRPr lang="en-GB" dirty="0"/>
          </a:p>
        </p:txBody>
      </p:sp>
    </p:spTree>
    <p:extLst>
      <p:ext uri="{BB962C8B-B14F-4D97-AF65-F5344CB8AC3E}">
        <p14:creationId xmlns:p14="http://schemas.microsoft.com/office/powerpoint/2010/main" val="260107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B4D7-153A-4CC2-AB0F-FCAED9532E8B}"/>
              </a:ext>
            </a:extLst>
          </p:cNvPr>
          <p:cNvSpPr>
            <a:spLocks noGrp="1"/>
          </p:cNvSpPr>
          <p:nvPr>
            <p:ph type="title"/>
          </p:nvPr>
        </p:nvSpPr>
        <p:spPr>
          <a:noFill/>
        </p:spPr>
        <p:txBody>
          <a:bodyPr/>
          <a:lstStyle/>
          <a:p>
            <a:r>
              <a:rPr lang="et-EE" sz="2300" dirty="0"/>
              <a:t>2.1 Iganädalased mängijad elanikkonna rühmades</a:t>
            </a:r>
            <a:endParaRPr lang="et-EE" sz="1400" b="0" dirty="0"/>
          </a:p>
        </p:txBody>
      </p:sp>
      <p:graphicFrame>
        <p:nvGraphicFramePr>
          <p:cNvPr id="4" name="Table 4">
            <a:extLst>
              <a:ext uri="{FF2B5EF4-FFF2-40B4-BE49-F238E27FC236}">
                <a16:creationId xmlns:a16="http://schemas.microsoft.com/office/drawing/2014/main" id="{645E5EA4-0B2E-4B42-A3C7-A3FE59D6FDB1}"/>
              </a:ext>
            </a:extLst>
          </p:cNvPr>
          <p:cNvGraphicFramePr>
            <a:graphicFrameLocks noGrp="1"/>
          </p:cNvGraphicFramePr>
          <p:nvPr>
            <p:extLst>
              <p:ext uri="{D42A27DB-BD31-4B8C-83A1-F6EECF244321}">
                <p14:modId xmlns:p14="http://schemas.microsoft.com/office/powerpoint/2010/main" val="829514920"/>
              </p:ext>
            </p:extLst>
          </p:nvPr>
        </p:nvGraphicFramePr>
        <p:xfrm>
          <a:off x="391886" y="1027611"/>
          <a:ext cx="11408219" cy="4440869"/>
        </p:xfrm>
        <a:graphic>
          <a:graphicData uri="http://schemas.openxmlformats.org/drawingml/2006/table">
            <a:tbl>
              <a:tblPr firstRow="1" bandRow="1">
                <a:tableStyleId>{5C22544A-7EE6-4342-B048-85BDC9FD1C3A}</a:tableStyleId>
              </a:tblPr>
              <a:tblGrid>
                <a:gridCol w="1170097">
                  <a:extLst>
                    <a:ext uri="{9D8B030D-6E8A-4147-A177-3AD203B41FA5}">
                      <a16:colId xmlns:a16="http://schemas.microsoft.com/office/drawing/2014/main" val="4174201780"/>
                    </a:ext>
                  </a:extLst>
                </a:gridCol>
                <a:gridCol w="606451">
                  <a:extLst>
                    <a:ext uri="{9D8B030D-6E8A-4147-A177-3AD203B41FA5}">
                      <a16:colId xmlns:a16="http://schemas.microsoft.com/office/drawing/2014/main" val="903455254"/>
                    </a:ext>
                  </a:extLst>
                </a:gridCol>
                <a:gridCol w="1066800">
                  <a:extLst>
                    <a:ext uri="{9D8B030D-6E8A-4147-A177-3AD203B41FA5}">
                      <a16:colId xmlns:a16="http://schemas.microsoft.com/office/drawing/2014/main" val="3728781442"/>
                    </a:ext>
                  </a:extLst>
                </a:gridCol>
                <a:gridCol w="1066800">
                  <a:extLst>
                    <a:ext uri="{9D8B030D-6E8A-4147-A177-3AD203B41FA5}">
                      <a16:colId xmlns:a16="http://schemas.microsoft.com/office/drawing/2014/main" val="958983575"/>
                    </a:ext>
                  </a:extLst>
                </a:gridCol>
                <a:gridCol w="1066800">
                  <a:extLst>
                    <a:ext uri="{9D8B030D-6E8A-4147-A177-3AD203B41FA5}">
                      <a16:colId xmlns:a16="http://schemas.microsoft.com/office/drawing/2014/main" val="3045116635"/>
                    </a:ext>
                  </a:extLst>
                </a:gridCol>
                <a:gridCol w="1066800">
                  <a:extLst>
                    <a:ext uri="{9D8B030D-6E8A-4147-A177-3AD203B41FA5}">
                      <a16:colId xmlns:a16="http://schemas.microsoft.com/office/drawing/2014/main" val="3816177511"/>
                    </a:ext>
                  </a:extLst>
                </a:gridCol>
                <a:gridCol w="574766">
                  <a:extLst>
                    <a:ext uri="{9D8B030D-6E8A-4147-A177-3AD203B41FA5}">
                      <a16:colId xmlns:a16="http://schemas.microsoft.com/office/drawing/2014/main" val="2320259307"/>
                    </a:ext>
                  </a:extLst>
                </a:gridCol>
                <a:gridCol w="496389">
                  <a:extLst>
                    <a:ext uri="{9D8B030D-6E8A-4147-A177-3AD203B41FA5}">
                      <a16:colId xmlns:a16="http://schemas.microsoft.com/office/drawing/2014/main" val="485508369"/>
                    </a:ext>
                  </a:extLst>
                </a:gridCol>
                <a:gridCol w="1073329">
                  <a:extLst>
                    <a:ext uri="{9D8B030D-6E8A-4147-A177-3AD203B41FA5}">
                      <a16:colId xmlns:a16="http://schemas.microsoft.com/office/drawing/2014/main" val="2221964866"/>
                    </a:ext>
                  </a:extLst>
                </a:gridCol>
                <a:gridCol w="1073329">
                  <a:extLst>
                    <a:ext uri="{9D8B030D-6E8A-4147-A177-3AD203B41FA5}">
                      <a16:colId xmlns:a16="http://schemas.microsoft.com/office/drawing/2014/main" val="2870415053"/>
                    </a:ext>
                  </a:extLst>
                </a:gridCol>
                <a:gridCol w="1073329">
                  <a:extLst>
                    <a:ext uri="{9D8B030D-6E8A-4147-A177-3AD203B41FA5}">
                      <a16:colId xmlns:a16="http://schemas.microsoft.com/office/drawing/2014/main" val="507773377"/>
                    </a:ext>
                  </a:extLst>
                </a:gridCol>
                <a:gridCol w="1073329">
                  <a:extLst>
                    <a:ext uri="{9D8B030D-6E8A-4147-A177-3AD203B41FA5}">
                      <a16:colId xmlns:a16="http://schemas.microsoft.com/office/drawing/2014/main" val="971764163"/>
                    </a:ext>
                  </a:extLst>
                </a:gridCol>
              </a:tblGrid>
              <a:tr h="417518">
                <a:tc>
                  <a:txBody>
                    <a:bodyPr/>
                    <a:lstStyle/>
                    <a:p>
                      <a:pPr>
                        <a:lnSpc>
                          <a:spcPts val="1000"/>
                        </a:lnSpc>
                      </a:pPr>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b="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nSpc>
                          <a:spcPts val="1000"/>
                        </a:lnSpc>
                      </a:pPr>
                      <a:r>
                        <a:rPr lang="et-EE" sz="1000" b="1" dirty="0">
                          <a:solidFill>
                            <a:schemeClr val="tx1"/>
                          </a:solidFill>
                          <a:latin typeface="+mn-lt"/>
                        </a:rPr>
                        <a:t>Mänginud vähemalt kord nädalas INTERNETIS</a:t>
                      </a:r>
                      <a:br>
                        <a:rPr lang="et-EE" sz="1000" b="0" dirty="0">
                          <a:solidFill>
                            <a:schemeClr val="tx1"/>
                          </a:solidFill>
                          <a:latin typeface="+mn-lt"/>
                        </a:rPr>
                      </a:br>
                      <a:r>
                        <a:rPr lang="et-EE" sz="1000" b="0" dirty="0">
                          <a:solidFill>
                            <a:schemeClr val="tx1"/>
                          </a:solidFill>
                          <a:latin typeface="+mn-lt"/>
                        </a:rPr>
                        <a:t>% viimase 2 aasta jooksul internetis mänginutest</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ts val="1000"/>
                        </a:lnSpc>
                      </a:pPr>
                      <a:endParaRPr lang="et-EE" sz="1000" b="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ts val="1000"/>
                        </a:lnSpc>
                      </a:pPr>
                      <a:endParaRPr lang="et-EE" sz="1000" b="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ts val="1000"/>
                        </a:lnSpc>
                      </a:pPr>
                      <a:endParaRPr lang="et-EE" sz="1000" b="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b="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b="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nSpc>
                          <a:spcPts val="1000"/>
                        </a:lnSpc>
                      </a:pPr>
                      <a:r>
                        <a:rPr lang="et-EE" sz="1000" b="1" dirty="0">
                          <a:solidFill>
                            <a:schemeClr val="tx1"/>
                          </a:solidFill>
                          <a:latin typeface="+mn-lt"/>
                        </a:rPr>
                        <a:t>Mänginud vähemalt kord nädalas VÄLJASPOOL INTERNETTI</a:t>
                      </a:r>
                      <a:br>
                        <a:rPr lang="et-EE" sz="1000" b="0" dirty="0">
                          <a:solidFill>
                            <a:schemeClr val="tx1"/>
                          </a:solidFill>
                          <a:latin typeface="+mn-lt"/>
                        </a:rPr>
                      </a:br>
                      <a:r>
                        <a:rPr lang="et-EE" sz="1000" b="0" dirty="0">
                          <a:solidFill>
                            <a:schemeClr val="tx1"/>
                          </a:solidFill>
                          <a:latin typeface="+mn-lt"/>
                        </a:rPr>
                        <a:t>% viimase 2 aasta jooksul väljaspool internetti mänginutest</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ts val="1000"/>
                        </a:lnSpc>
                      </a:pPr>
                      <a:endParaRPr lang="et-EE" sz="1000" b="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ts val="1000"/>
                        </a:lnSpc>
                      </a:pPr>
                      <a:endParaRPr lang="et-EE" sz="1000" b="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ts val="1000"/>
                        </a:lnSpc>
                      </a:pPr>
                      <a:endParaRPr lang="et-EE" sz="1000" b="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5009087"/>
                  </a:ext>
                </a:extLst>
              </a:tr>
              <a:tr h="330441">
                <a:tc>
                  <a:txBody>
                    <a:bodyPr/>
                    <a:lstStyle/>
                    <a:p>
                      <a:pPr>
                        <a:lnSpc>
                          <a:spcPts val="1000"/>
                        </a:lnSpc>
                      </a:pPr>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r>
                        <a:rPr lang="en-US" sz="1000" dirty="0">
                          <a:solidFill>
                            <a:schemeClr val="tx1"/>
                          </a:solidFill>
                          <a:latin typeface="+mn-lt"/>
                        </a:rPr>
                        <a:t>202</a:t>
                      </a:r>
                      <a:r>
                        <a:rPr lang="et-EE" sz="1000" dirty="0">
                          <a:solidFill>
                            <a:schemeClr val="tx1"/>
                          </a:solidFill>
                          <a:latin typeface="+mn-lt"/>
                        </a:rPr>
                        <a:t>3</a:t>
                      </a:r>
                      <a:r>
                        <a:rPr lang="en-US" sz="1000" dirty="0">
                          <a:solidFill>
                            <a:schemeClr val="tx1"/>
                          </a:solidFill>
                          <a:latin typeface="+mn-lt"/>
                        </a:rPr>
                        <a:t> </a:t>
                      </a:r>
                      <a:r>
                        <a:rPr lang="en-US" sz="1000" dirty="0" err="1">
                          <a:solidFill>
                            <a:schemeClr val="tx1"/>
                          </a:solidFill>
                          <a:latin typeface="+mn-lt"/>
                        </a:rPr>
                        <a:t>internetis</a:t>
                      </a: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r>
                        <a:rPr lang="en-US" sz="1000" dirty="0">
                          <a:solidFill>
                            <a:schemeClr val="tx1"/>
                          </a:solidFill>
                          <a:latin typeface="+mn-lt"/>
                        </a:rPr>
                        <a:t>2021 </a:t>
                      </a:r>
                      <a:r>
                        <a:rPr lang="en-US" sz="1000" dirty="0" err="1">
                          <a:solidFill>
                            <a:schemeClr val="tx1"/>
                          </a:solidFill>
                          <a:latin typeface="+mn-lt"/>
                        </a:rPr>
                        <a:t>internetis</a:t>
                      </a: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r>
                        <a:rPr lang="en-US" sz="1000" b="0" dirty="0">
                          <a:solidFill>
                            <a:schemeClr val="tx1"/>
                          </a:solidFill>
                          <a:latin typeface="+mn-lt"/>
                        </a:rPr>
                        <a:t>2019 </a:t>
                      </a:r>
                      <a:r>
                        <a:rPr lang="en-US" sz="1000" b="0" dirty="0" err="1">
                          <a:solidFill>
                            <a:schemeClr val="tx1"/>
                          </a:solidFill>
                          <a:latin typeface="+mn-lt"/>
                        </a:rPr>
                        <a:t>internetis</a:t>
                      </a:r>
                      <a:endParaRPr lang="et-EE" sz="1000" b="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r>
                        <a:rPr lang="en-US" sz="1000" b="0" dirty="0">
                          <a:solidFill>
                            <a:schemeClr val="tx1"/>
                          </a:solidFill>
                          <a:latin typeface="+mn-lt"/>
                        </a:rPr>
                        <a:t>2017 </a:t>
                      </a:r>
                      <a:r>
                        <a:rPr lang="en-US" sz="1000" b="0" dirty="0" err="1">
                          <a:solidFill>
                            <a:schemeClr val="tx1"/>
                          </a:solidFill>
                          <a:latin typeface="+mn-lt"/>
                        </a:rPr>
                        <a:t>internetis</a:t>
                      </a:r>
                      <a:endParaRPr lang="et-EE" sz="1000" b="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r>
                        <a:rPr lang="en-US" sz="1000" dirty="0">
                          <a:solidFill>
                            <a:schemeClr val="tx1"/>
                          </a:solidFill>
                          <a:latin typeface="+mn-lt"/>
                        </a:rPr>
                        <a:t>202</a:t>
                      </a:r>
                      <a:r>
                        <a:rPr lang="et-EE" sz="1000" dirty="0">
                          <a:solidFill>
                            <a:schemeClr val="tx1"/>
                          </a:solidFill>
                          <a:latin typeface="+mn-lt"/>
                        </a:rPr>
                        <a:t>3</a:t>
                      </a:r>
                      <a:r>
                        <a:rPr lang="en-US" sz="1000" dirty="0">
                          <a:solidFill>
                            <a:schemeClr val="tx1"/>
                          </a:solidFill>
                          <a:latin typeface="+mn-lt"/>
                        </a:rPr>
                        <a:t> </a:t>
                      </a:r>
                      <a:r>
                        <a:rPr lang="en-US" sz="1000" dirty="0" err="1">
                          <a:solidFill>
                            <a:schemeClr val="tx1"/>
                          </a:solidFill>
                          <a:latin typeface="+mn-lt"/>
                        </a:rPr>
                        <a:t>väljaspool</a:t>
                      </a: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r>
                        <a:rPr lang="en-US" sz="1000" dirty="0">
                          <a:solidFill>
                            <a:schemeClr val="tx1"/>
                          </a:solidFill>
                          <a:latin typeface="+mn-lt"/>
                        </a:rPr>
                        <a:t>2021 </a:t>
                      </a:r>
                      <a:r>
                        <a:rPr lang="en-US" sz="1000" dirty="0" err="1">
                          <a:solidFill>
                            <a:schemeClr val="tx1"/>
                          </a:solidFill>
                          <a:latin typeface="+mn-lt"/>
                        </a:rPr>
                        <a:t>väljaspool</a:t>
                      </a: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r>
                        <a:rPr lang="en-US" sz="1000" b="0" dirty="0">
                          <a:solidFill>
                            <a:schemeClr val="tx1"/>
                          </a:solidFill>
                          <a:latin typeface="+mn-lt"/>
                        </a:rPr>
                        <a:t>2019 </a:t>
                      </a:r>
                      <a:r>
                        <a:rPr lang="en-US" sz="1000" b="0" dirty="0" err="1">
                          <a:solidFill>
                            <a:schemeClr val="tx1"/>
                          </a:solidFill>
                          <a:latin typeface="+mn-lt"/>
                        </a:rPr>
                        <a:t>väljaspool</a:t>
                      </a:r>
                      <a:endParaRPr lang="et-EE" sz="1000" b="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r>
                        <a:rPr lang="en-US" sz="1000" b="0" dirty="0">
                          <a:solidFill>
                            <a:schemeClr val="tx1"/>
                          </a:solidFill>
                          <a:latin typeface="+mn-lt"/>
                        </a:rPr>
                        <a:t>2017 </a:t>
                      </a:r>
                      <a:r>
                        <a:rPr lang="en-US" sz="1000" b="0" dirty="0" err="1">
                          <a:solidFill>
                            <a:schemeClr val="tx1"/>
                          </a:solidFill>
                          <a:latin typeface="+mn-lt"/>
                        </a:rPr>
                        <a:t>väljaspool</a:t>
                      </a:r>
                      <a:endParaRPr lang="et-EE" sz="1000" b="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1012229"/>
                  </a:ext>
                </a:extLst>
              </a:tr>
              <a:tr h="217230">
                <a:tc>
                  <a:txBody>
                    <a:bodyPr/>
                    <a:lstStyle/>
                    <a:p>
                      <a:pPr algn="r" fontAlgn="t"/>
                      <a:r>
                        <a:rPr lang="et-EE" sz="1000" b="0" i="0" u="none" strike="noStrike" dirty="0">
                          <a:solidFill>
                            <a:schemeClr val="tx1"/>
                          </a:solidFill>
                          <a:effectLst/>
                          <a:latin typeface="+mn-lt"/>
                        </a:rPr>
                        <a:t>Kokku</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Arial" panose="020B0604020202020204" pitchFamily="34" charset="0"/>
                        </a:rPr>
                        <a:t>n=867</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t-EE" sz="1000" b="0" i="0" u="none" strike="noStrike" dirty="0">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t-EE" sz="1000" b="0" i="0" u="none" strike="noStrike" dirty="0">
                          <a:solidFill>
                            <a:schemeClr val="tx1"/>
                          </a:solidFill>
                          <a:effectLst/>
                          <a:latin typeface="+mn-lt"/>
                        </a:rPr>
                        <a:t>n=997</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745557"/>
                  </a:ext>
                </a:extLst>
              </a:tr>
              <a:tr h="217230">
                <a:tc>
                  <a:txBody>
                    <a:bodyPr/>
                    <a:lstStyle/>
                    <a:p>
                      <a:pPr algn="l" fontAlgn="t"/>
                      <a:r>
                        <a:rPr lang="et-EE" sz="1000" b="1" i="0" u="none" strike="noStrike" dirty="0">
                          <a:solidFill>
                            <a:schemeClr val="tx1"/>
                          </a:solidFill>
                          <a:effectLst/>
                          <a:latin typeface="+mn-lt"/>
                        </a:rPr>
                        <a:t>Vanus 1</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a:solidFill>
                          <a:schemeClr val="tx1"/>
                        </a:solidFill>
                        <a:effectLst/>
                        <a:latin typeface="Arial" panose="020B0604020202020204" pitchFamily="34" charset="0"/>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t-EE" sz="1000" b="0" i="0" u="none" strike="noStrike">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t-EE" sz="1000" b="0" i="0" u="none" strike="noStrike">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9281905"/>
                  </a:ext>
                </a:extLst>
              </a:tr>
              <a:tr h="217230">
                <a:tc>
                  <a:txBody>
                    <a:bodyPr/>
                    <a:lstStyle/>
                    <a:p>
                      <a:pPr algn="r" fontAlgn="t"/>
                      <a:r>
                        <a:rPr lang="et-EE" sz="1000" b="0" i="0" u="none" strike="noStrike" dirty="0">
                          <a:solidFill>
                            <a:schemeClr val="tx1"/>
                          </a:solidFill>
                          <a:effectLst/>
                          <a:latin typeface="+mn-lt"/>
                        </a:rPr>
                        <a:t>15-19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Arial" panose="020B0604020202020204" pitchFamily="34" charset="0"/>
                        </a:rPr>
                        <a:t>n=77</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t-EE" sz="1000" b="0" i="0" u="none" strike="noStrike" dirty="0">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t-EE" sz="1000" b="0" i="0" u="none" strike="noStrike" dirty="0">
                          <a:solidFill>
                            <a:schemeClr val="tx1"/>
                          </a:solidFill>
                          <a:effectLst/>
                          <a:latin typeface="+mn-lt"/>
                        </a:rPr>
                        <a:t>n=125</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449947"/>
                  </a:ext>
                </a:extLst>
              </a:tr>
              <a:tr h="217230">
                <a:tc>
                  <a:txBody>
                    <a:bodyPr/>
                    <a:lstStyle/>
                    <a:p>
                      <a:pPr algn="r" fontAlgn="t"/>
                      <a:r>
                        <a:rPr lang="et-EE" sz="1000" b="0" i="0" u="none" strike="noStrike" dirty="0">
                          <a:solidFill>
                            <a:schemeClr val="tx1"/>
                          </a:solidFill>
                          <a:effectLst/>
                          <a:latin typeface="+mn-lt"/>
                        </a:rPr>
                        <a:t>20-29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n=146</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t-EE" sz="1000" b="0" i="0" u="none" strike="noStrike">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t-EE" sz="1000" b="0" i="0" u="none" strike="noStrike" dirty="0">
                          <a:solidFill>
                            <a:schemeClr val="tx1"/>
                          </a:solidFill>
                          <a:effectLst/>
                          <a:latin typeface="+mn-lt"/>
                        </a:rPr>
                        <a:t>n=190</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5732865"/>
                  </a:ext>
                </a:extLst>
              </a:tr>
              <a:tr h="217230">
                <a:tc>
                  <a:txBody>
                    <a:bodyPr/>
                    <a:lstStyle/>
                    <a:p>
                      <a:pPr algn="r" fontAlgn="t"/>
                      <a:r>
                        <a:rPr lang="et-EE" sz="1000" b="0" i="0" u="none" strike="noStrike" dirty="0">
                          <a:solidFill>
                            <a:schemeClr val="tx1"/>
                          </a:solidFill>
                          <a:effectLst/>
                          <a:latin typeface="+mn-lt"/>
                        </a:rPr>
                        <a:t>30-39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n=227</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t-EE" sz="1000" b="0" i="0" u="none" strike="noStrike">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t-EE" sz="1000" b="0" i="0" u="none" strike="noStrike" dirty="0">
                          <a:solidFill>
                            <a:schemeClr val="tx1"/>
                          </a:solidFill>
                          <a:effectLst/>
                          <a:latin typeface="+mn-lt"/>
                        </a:rPr>
                        <a:t>n=241</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907052"/>
                  </a:ext>
                </a:extLst>
              </a:tr>
              <a:tr h="217230">
                <a:tc>
                  <a:txBody>
                    <a:bodyPr/>
                    <a:lstStyle/>
                    <a:p>
                      <a:pPr algn="r" fontAlgn="t"/>
                      <a:r>
                        <a:rPr lang="et-EE" sz="1000" b="0" i="0" u="none" strike="noStrike" dirty="0">
                          <a:solidFill>
                            <a:schemeClr val="tx1"/>
                          </a:solidFill>
                          <a:effectLst/>
                          <a:latin typeface="+mn-lt"/>
                        </a:rPr>
                        <a:t>40-49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Arial" panose="020B0604020202020204" pitchFamily="34" charset="0"/>
                        </a:rPr>
                        <a:t>n=213</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t-EE" sz="1000" b="0" i="0" u="none" strike="noStrike" dirty="0">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t-EE" sz="1000" b="0" i="0" u="none" strike="noStrike" dirty="0">
                          <a:solidFill>
                            <a:schemeClr val="tx1"/>
                          </a:solidFill>
                          <a:effectLst/>
                          <a:latin typeface="+mn-lt"/>
                        </a:rPr>
                        <a:t>n=181</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942213"/>
                  </a:ext>
                </a:extLst>
              </a:tr>
              <a:tr h="217230">
                <a:tc>
                  <a:txBody>
                    <a:bodyPr/>
                    <a:lstStyle/>
                    <a:p>
                      <a:pPr algn="r" fontAlgn="t"/>
                      <a:r>
                        <a:rPr lang="et-EE" sz="1000" b="0" i="0" u="none" strike="noStrike" dirty="0">
                          <a:solidFill>
                            <a:schemeClr val="tx1"/>
                          </a:solidFill>
                          <a:effectLst/>
                          <a:latin typeface="+mn-lt"/>
                        </a:rPr>
                        <a:t>50-59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n=114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t-EE" sz="1000" b="0" i="0" u="none" strike="noStrike">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t-EE" sz="1000" b="0" i="0" u="none" strike="noStrike" dirty="0">
                          <a:solidFill>
                            <a:schemeClr val="tx1"/>
                          </a:solidFill>
                          <a:effectLst/>
                          <a:latin typeface="+mn-lt"/>
                        </a:rPr>
                        <a:t>n=135</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1535082"/>
                  </a:ext>
                </a:extLst>
              </a:tr>
              <a:tr h="217230">
                <a:tc>
                  <a:txBody>
                    <a:bodyPr/>
                    <a:lstStyle/>
                    <a:p>
                      <a:pPr algn="r" fontAlgn="t"/>
                      <a:r>
                        <a:rPr lang="et-EE" sz="1000" b="0" i="0" u="none" strike="noStrike" dirty="0">
                          <a:solidFill>
                            <a:schemeClr val="tx1"/>
                          </a:solidFill>
                          <a:effectLst/>
                          <a:latin typeface="+mn-lt"/>
                        </a:rPr>
                        <a:t>60-74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n=90</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t-EE" sz="1000" b="0" i="0" u="none" strike="noStrike" dirty="0">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t-EE" sz="1000" b="0" i="0" u="none" strike="noStrike" dirty="0">
                          <a:solidFill>
                            <a:schemeClr val="tx1"/>
                          </a:solidFill>
                          <a:effectLst/>
                          <a:latin typeface="+mn-lt"/>
                        </a:rPr>
                        <a:t>n=134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2774916"/>
                  </a:ext>
                </a:extLst>
              </a:tr>
              <a:tr h="217230">
                <a:tc>
                  <a:txBody>
                    <a:bodyPr/>
                    <a:lstStyle/>
                    <a:p>
                      <a:pPr algn="l" fontAlgn="t"/>
                      <a:r>
                        <a:rPr lang="et-EE" sz="1000" b="1" i="0" u="none" strike="noStrike" dirty="0">
                          <a:solidFill>
                            <a:schemeClr val="tx1"/>
                          </a:solidFill>
                          <a:effectLst/>
                          <a:latin typeface="+mn-lt"/>
                        </a:rPr>
                        <a:t>Vanus 2</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a:solidFill>
                          <a:schemeClr val="tx1"/>
                        </a:solidFill>
                        <a:effectLst/>
                        <a:latin typeface="Arial" panose="020B0604020202020204" pitchFamily="34" charset="0"/>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t-EE" sz="1000" b="0" i="0" u="none" strike="noStrike">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t-EE" sz="1000" b="0" i="0" u="none" strike="noStrike" dirty="0">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1359185"/>
                  </a:ext>
                </a:extLst>
              </a:tr>
              <a:tr h="217230">
                <a:tc>
                  <a:txBody>
                    <a:bodyPr/>
                    <a:lstStyle/>
                    <a:p>
                      <a:pPr algn="r" fontAlgn="t"/>
                      <a:r>
                        <a:rPr lang="et-EE" sz="1000" b="0" i="0" u="none" strike="noStrike" dirty="0">
                          <a:solidFill>
                            <a:schemeClr val="tx1"/>
                          </a:solidFill>
                          <a:effectLst/>
                          <a:latin typeface="+mn-lt"/>
                        </a:rPr>
                        <a:t>15-20</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Arial" panose="020B0604020202020204" pitchFamily="34" charset="0"/>
                        </a:rPr>
                        <a:t>n=115</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t-EE" sz="1000" b="0" i="0" u="none" strike="noStrike">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t-EE" sz="1000" b="0" i="0" u="none" strike="noStrike" dirty="0">
                          <a:solidFill>
                            <a:schemeClr val="tx1"/>
                          </a:solidFill>
                          <a:effectLst/>
                          <a:latin typeface="+mn-lt"/>
                        </a:rPr>
                        <a:t>n=177</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3765808"/>
                  </a:ext>
                </a:extLst>
              </a:tr>
              <a:tr h="217230">
                <a:tc>
                  <a:txBody>
                    <a:bodyPr/>
                    <a:lstStyle/>
                    <a:p>
                      <a:pPr algn="r" fontAlgn="t"/>
                      <a:r>
                        <a:rPr lang="et-EE" sz="1000" b="0" i="0" u="none" strike="noStrike" dirty="0">
                          <a:solidFill>
                            <a:schemeClr val="tx1"/>
                          </a:solidFill>
                          <a:effectLst/>
                          <a:latin typeface="+mn-lt"/>
                        </a:rPr>
                        <a:t>21-74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n=752</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t-EE" sz="1000" b="0" i="0" u="none" strike="noStrike" dirty="0">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t-EE" sz="1000" b="0" i="0" u="none" strike="noStrike" dirty="0">
                          <a:solidFill>
                            <a:schemeClr val="tx1"/>
                          </a:solidFill>
                          <a:effectLst/>
                          <a:latin typeface="+mn-lt"/>
                        </a:rPr>
                        <a:t>n=820</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9029324"/>
                  </a:ext>
                </a:extLst>
              </a:tr>
              <a:tr h="217230">
                <a:tc>
                  <a:txBody>
                    <a:bodyPr/>
                    <a:lstStyle/>
                    <a:p>
                      <a:pPr algn="l" fontAlgn="t"/>
                      <a:r>
                        <a:rPr lang="et-EE" sz="1000" b="1" i="0" u="none" strike="noStrike" dirty="0">
                          <a:solidFill>
                            <a:schemeClr val="tx1"/>
                          </a:solidFill>
                          <a:effectLst/>
                          <a:latin typeface="+mn-lt"/>
                        </a:rPr>
                        <a:t>Sugu</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a:solidFill>
                          <a:schemeClr val="tx1"/>
                        </a:solidFill>
                        <a:effectLst/>
                        <a:latin typeface="Arial" panose="020B0604020202020204" pitchFamily="34" charset="0"/>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t-EE" sz="1000" b="0" i="0" u="none" strike="noStrike">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t-EE" sz="1000" b="0" i="0" u="none" strike="noStrike" dirty="0">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1246760"/>
                  </a:ext>
                </a:extLst>
              </a:tr>
              <a:tr h="217230">
                <a:tc>
                  <a:txBody>
                    <a:bodyPr/>
                    <a:lstStyle/>
                    <a:p>
                      <a:pPr algn="r" fontAlgn="t"/>
                      <a:r>
                        <a:rPr lang="et-EE" sz="1000" b="0" i="0" u="none" strike="noStrike" dirty="0">
                          <a:solidFill>
                            <a:schemeClr val="tx1"/>
                          </a:solidFill>
                          <a:effectLst/>
                          <a:latin typeface="+mn-lt"/>
                        </a:rPr>
                        <a:t>Mees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Arial" panose="020B0604020202020204" pitchFamily="34" charset="0"/>
                        </a:rPr>
                        <a:t>n=454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t-EE" sz="1000" b="0" i="0" u="none" strike="noStrike">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t-EE" sz="1000" b="0" i="0" u="none" strike="noStrike" dirty="0">
                          <a:solidFill>
                            <a:schemeClr val="tx1"/>
                          </a:solidFill>
                          <a:effectLst/>
                          <a:latin typeface="+mn-lt"/>
                        </a:rPr>
                        <a:t>n=440</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2665871"/>
                  </a:ext>
                </a:extLst>
              </a:tr>
              <a:tr h="217230">
                <a:tc>
                  <a:txBody>
                    <a:bodyPr/>
                    <a:lstStyle/>
                    <a:p>
                      <a:pPr algn="r" fontAlgn="t"/>
                      <a:r>
                        <a:rPr lang="et-EE" sz="1000" b="0" i="0" u="none" strike="noStrike" dirty="0">
                          <a:solidFill>
                            <a:schemeClr val="tx1"/>
                          </a:solidFill>
                          <a:effectLst/>
                          <a:latin typeface="+mn-lt"/>
                        </a:rPr>
                        <a:t>Naine</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Arial" panose="020B0604020202020204" pitchFamily="34" charset="0"/>
                        </a:rPr>
                        <a:t>n=413</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t-EE" sz="1000" b="0" i="0" u="none" strike="noStrike" dirty="0">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t-EE" sz="1000" b="0" i="0" u="none" strike="noStrike" dirty="0">
                          <a:solidFill>
                            <a:schemeClr val="tx1"/>
                          </a:solidFill>
                          <a:effectLst/>
                          <a:latin typeface="+mn-lt"/>
                        </a:rPr>
                        <a:t>n=557</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9185353"/>
                  </a:ext>
                </a:extLst>
              </a:tr>
              <a:tr h="217230">
                <a:tc>
                  <a:txBody>
                    <a:bodyPr/>
                    <a:lstStyle/>
                    <a:p>
                      <a:pPr algn="l" fontAlgn="t"/>
                      <a:r>
                        <a:rPr lang="et-EE" sz="1000" b="1" i="0" u="none" strike="noStrike" dirty="0">
                          <a:solidFill>
                            <a:schemeClr val="tx1"/>
                          </a:solidFill>
                          <a:effectLst/>
                          <a:latin typeface="+mn-lt"/>
                        </a:rPr>
                        <a:t>Rahvus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dirty="0">
                        <a:solidFill>
                          <a:schemeClr val="tx1"/>
                        </a:solidFill>
                        <a:effectLst/>
                        <a:latin typeface="Arial" panose="020B0604020202020204" pitchFamily="34" charset="0"/>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t-EE" sz="1000" b="0" i="0" u="none" strike="noStrike" dirty="0">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t-EE" sz="1000" b="0" i="0" u="none" strike="noStrike" dirty="0">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2362891"/>
                  </a:ext>
                </a:extLst>
              </a:tr>
              <a:tr h="217230">
                <a:tc>
                  <a:txBody>
                    <a:bodyPr/>
                    <a:lstStyle/>
                    <a:p>
                      <a:pPr algn="r" fontAlgn="t"/>
                      <a:r>
                        <a:rPr lang="et-EE" sz="1000" b="0" i="0" u="none" strike="noStrike" dirty="0">
                          <a:solidFill>
                            <a:schemeClr val="tx1"/>
                          </a:solidFill>
                          <a:effectLst/>
                          <a:latin typeface="+mn-lt"/>
                        </a:rPr>
                        <a:t>Eestlane</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Arial" panose="020B0604020202020204" pitchFamily="34" charset="0"/>
                        </a:rPr>
                        <a:t>n=637</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t-EE" sz="1000" b="0" i="0" u="none" strike="noStrike" dirty="0">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t-EE" sz="1000" b="0" i="0" u="none" strike="noStrike" dirty="0">
                          <a:solidFill>
                            <a:schemeClr val="tx1"/>
                          </a:solidFill>
                          <a:effectLst/>
                          <a:latin typeface="+mn-lt"/>
                        </a:rPr>
                        <a:t>n=762</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034506"/>
                  </a:ext>
                </a:extLst>
              </a:tr>
              <a:tr h="217230">
                <a:tc>
                  <a:txBody>
                    <a:bodyPr/>
                    <a:lstStyle/>
                    <a:p>
                      <a:pPr algn="r" fontAlgn="t"/>
                      <a:r>
                        <a:rPr lang="et-EE" sz="1000" b="0" i="0" u="none" strike="noStrike" dirty="0">
                          <a:solidFill>
                            <a:schemeClr val="tx1"/>
                          </a:solidFill>
                          <a:effectLst/>
                          <a:latin typeface="+mn-lt"/>
                        </a:rPr>
                        <a:t>Muu rahvus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Arial" panose="020B0604020202020204" pitchFamily="34" charset="0"/>
                        </a:rPr>
                        <a:t>n=230</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et-EE" sz="1000" b="0" i="0" u="none" strike="noStrike" dirty="0">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t-EE" sz="1000" b="0" i="0" u="none" strike="noStrike" dirty="0">
                          <a:solidFill>
                            <a:schemeClr val="tx1"/>
                          </a:solidFill>
                          <a:effectLst/>
                          <a:latin typeface="+mn-lt"/>
                        </a:rPr>
                        <a:t>n=235</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618102"/>
                  </a:ext>
                </a:extLst>
              </a:tr>
            </a:tbl>
          </a:graphicData>
        </a:graphic>
      </p:graphicFrame>
      <p:graphicFrame>
        <p:nvGraphicFramePr>
          <p:cNvPr id="14" name="Content Placeholder 10">
            <a:extLst>
              <a:ext uri="{FF2B5EF4-FFF2-40B4-BE49-F238E27FC236}">
                <a16:creationId xmlns:a16="http://schemas.microsoft.com/office/drawing/2014/main" id="{F3A2F43E-0ADA-47B7-B219-663DB7C6608F}"/>
              </a:ext>
            </a:extLst>
          </p:cNvPr>
          <p:cNvGraphicFramePr>
            <a:graphicFrameLocks/>
          </p:cNvGraphicFramePr>
          <p:nvPr>
            <p:extLst>
              <p:ext uri="{D42A27DB-BD31-4B8C-83A1-F6EECF244321}">
                <p14:modId xmlns:p14="http://schemas.microsoft.com/office/powerpoint/2010/main" val="796234573"/>
              </p:ext>
            </p:extLst>
          </p:nvPr>
        </p:nvGraphicFramePr>
        <p:xfrm>
          <a:off x="3126378" y="1686789"/>
          <a:ext cx="1680754" cy="39275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ontent Placeholder 10">
            <a:extLst>
              <a:ext uri="{FF2B5EF4-FFF2-40B4-BE49-F238E27FC236}">
                <a16:creationId xmlns:a16="http://schemas.microsoft.com/office/drawing/2014/main" id="{8BAC8074-2DB0-492A-B3A5-0B423DA4C7B1}"/>
              </a:ext>
            </a:extLst>
          </p:cNvPr>
          <p:cNvGraphicFramePr>
            <a:graphicFrameLocks/>
          </p:cNvGraphicFramePr>
          <p:nvPr>
            <p:extLst>
              <p:ext uri="{D42A27DB-BD31-4B8C-83A1-F6EECF244321}">
                <p14:modId xmlns:p14="http://schemas.microsoft.com/office/powerpoint/2010/main" val="2179652783"/>
              </p:ext>
            </p:extLst>
          </p:nvPr>
        </p:nvGraphicFramePr>
        <p:xfrm>
          <a:off x="4207692" y="1686789"/>
          <a:ext cx="1680754" cy="39275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ontent Placeholder 10">
            <a:extLst>
              <a:ext uri="{FF2B5EF4-FFF2-40B4-BE49-F238E27FC236}">
                <a16:creationId xmlns:a16="http://schemas.microsoft.com/office/drawing/2014/main" id="{2B78A11D-67E5-4195-8714-DC26E1A7CEA2}"/>
              </a:ext>
            </a:extLst>
          </p:cNvPr>
          <p:cNvGraphicFramePr>
            <a:graphicFrameLocks/>
          </p:cNvGraphicFramePr>
          <p:nvPr>
            <p:extLst>
              <p:ext uri="{D42A27DB-BD31-4B8C-83A1-F6EECF244321}">
                <p14:modId xmlns:p14="http://schemas.microsoft.com/office/powerpoint/2010/main" val="1064163514"/>
              </p:ext>
            </p:extLst>
          </p:nvPr>
        </p:nvGraphicFramePr>
        <p:xfrm>
          <a:off x="5289006" y="1686789"/>
          <a:ext cx="1680754" cy="39275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10">
            <a:extLst>
              <a:ext uri="{FF2B5EF4-FFF2-40B4-BE49-F238E27FC236}">
                <a16:creationId xmlns:a16="http://schemas.microsoft.com/office/drawing/2014/main" id="{099B7DF9-D4F5-4CA2-82F3-C2074464F57F}"/>
              </a:ext>
            </a:extLst>
          </p:cNvPr>
          <p:cNvGraphicFramePr>
            <a:graphicFrameLocks/>
          </p:cNvGraphicFramePr>
          <p:nvPr>
            <p:extLst>
              <p:ext uri="{D42A27DB-BD31-4B8C-83A1-F6EECF244321}">
                <p14:modId xmlns:p14="http://schemas.microsoft.com/office/powerpoint/2010/main" val="343870962"/>
              </p:ext>
            </p:extLst>
          </p:nvPr>
        </p:nvGraphicFramePr>
        <p:xfrm>
          <a:off x="2055224" y="1686789"/>
          <a:ext cx="1680754" cy="392756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ontent Placeholder 10">
            <a:extLst>
              <a:ext uri="{FF2B5EF4-FFF2-40B4-BE49-F238E27FC236}">
                <a16:creationId xmlns:a16="http://schemas.microsoft.com/office/drawing/2014/main" id="{A4BD522F-DED0-45E6-B9C8-A07B4FCCD8A2}"/>
              </a:ext>
            </a:extLst>
          </p:cNvPr>
          <p:cNvGraphicFramePr>
            <a:graphicFrameLocks/>
          </p:cNvGraphicFramePr>
          <p:nvPr>
            <p:extLst>
              <p:ext uri="{D42A27DB-BD31-4B8C-83A1-F6EECF244321}">
                <p14:modId xmlns:p14="http://schemas.microsoft.com/office/powerpoint/2010/main" val="3837179586"/>
              </p:ext>
            </p:extLst>
          </p:nvPr>
        </p:nvGraphicFramePr>
        <p:xfrm>
          <a:off x="8495212" y="1682435"/>
          <a:ext cx="1680754" cy="392756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ontent Placeholder 10">
            <a:extLst>
              <a:ext uri="{FF2B5EF4-FFF2-40B4-BE49-F238E27FC236}">
                <a16:creationId xmlns:a16="http://schemas.microsoft.com/office/drawing/2014/main" id="{B3E22380-C57E-447C-8B6E-AC25F3B91A53}"/>
              </a:ext>
            </a:extLst>
          </p:cNvPr>
          <p:cNvGraphicFramePr>
            <a:graphicFrameLocks/>
          </p:cNvGraphicFramePr>
          <p:nvPr>
            <p:extLst>
              <p:ext uri="{D42A27DB-BD31-4B8C-83A1-F6EECF244321}">
                <p14:modId xmlns:p14="http://schemas.microsoft.com/office/powerpoint/2010/main" val="1904344688"/>
              </p:ext>
            </p:extLst>
          </p:nvPr>
        </p:nvGraphicFramePr>
        <p:xfrm>
          <a:off x="9576526" y="1682435"/>
          <a:ext cx="1680754" cy="392756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Content Placeholder 10">
            <a:extLst>
              <a:ext uri="{FF2B5EF4-FFF2-40B4-BE49-F238E27FC236}">
                <a16:creationId xmlns:a16="http://schemas.microsoft.com/office/drawing/2014/main" id="{CE0D8E64-BECE-4E3F-BCDB-865845D8D57D}"/>
              </a:ext>
            </a:extLst>
          </p:cNvPr>
          <p:cNvGraphicFramePr>
            <a:graphicFrameLocks/>
          </p:cNvGraphicFramePr>
          <p:nvPr>
            <p:extLst>
              <p:ext uri="{D42A27DB-BD31-4B8C-83A1-F6EECF244321}">
                <p14:modId xmlns:p14="http://schemas.microsoft.com/office/powerpoint/2010/main" val="4155305457"/>
              </p:ext>
            </p:extLst>
          </p:nvPr>
        </p:nvGraphicFramePr>
        <p:xfrm>
          <a:off x="10657840" y="1682435"/>
          <a:ext cx="1680754" cy="392756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8" name="Content Placeholder 10">
            <a:extLst>
              <a:ext uri="{FF2B5EF4-FFF2-40B4-BE49-F238E27FC236}">
                <a16:creationId xmlns:a16="http://schemas.microsoft.com/office/drawing/2014/main" id="{3A49DF5D-5C25-4BCC-B950-16FDEF126AEF}"/>
              </a:ext>
            </a:extLst>
          </p:cNvPr>
          <p:cNvGraphicFramePr>
            <a:graphicFrameLocks/>
          </p:cNvGraphicFramePr>
          <p:nvPr>
            <p:extLst>
              <p:ext uri="{D42A27DB-BD31-4B8C-83A1-F6EECF244321}">
                <p14:modId xmlns:p14="http://schemas.microsoft.com/office/powerpoint/2010/main" val="1587181948"/>
              </p:ext>
            </p:extLst>
          </p:nvPr>
        </p:nvGraphicFramePr>
        <p:xfrm>
          <a:off x="7424058" y="1686789"/>
          <a:ext cx="1680754" cy="3927566"/>
        </p:xfrm>
        <a:graphic>
          <a:graphicData uri="http://schemas.openxmlformats.org/drawingml/2006/chart">
            <c:chart xmlns:c="http://schemas.openxmlformats.org/drawingml/2006/chart" xmlns:r="http://schemas.openxmlformats.org/officeDocument/2006/relationships" r:id="rId9"/>
          </a:graphicData>
        </a:graphic>
      </p:graphicFrame>
      <p:sp>
        <p:nvSpPr>
          <p:cNvPr id="5" name="Slide Number Placeholder 4">
            <a:extLst>
              <a:ext uri="{FF2B5EF4-FFF2-40B4-BE49-F238E27FC236}">
                <a16:creationId xmlns:a16="http://schemas.microsoft.com/office/drawing/2014/main" id="{B2212604-E732-4986-A06A-329CA1F48834}"/>
              </a:ext>
            </a:extLst>
          </p:cNvPr>
          <p:cNvSpPr>
            <a:spLocks noGrp="1"/>
          </p:cNvSpPr>
          <p:nvPr>
            <p:ph type="sldNum" sz="quarter" idx="10"/>
          </p:nvPr>
        </p:nvSpPr>
        <p:spPr/>
        <p:txBody>
          <a:bodyPr/>
          <a:lstStyle/>
          <a:p>
            <a:fld id="{4034BEE3-566C-4068-A777-C3A4762E861B}" type="slidenum">
              <a:rPr lang="en-GB" smtClean="0"/>
              <a:pPr/>
              <a:t>27</a:t>
            </a:fld>
            <a:endParaRPr lang="en-GB" dirty="0"/>
          </a:p>
        </p:txBody>
      </p:sp>
    </p:spTree>
    <p:extLst>
      <p:ext uri="{BB962C8B-B14F-4D97-AF65-F5344CB8AC3E}">
        <p14:creationId xmlns:p14="http://schemas.microsoft.com/office/powerpoint/2010/main" val="85042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7BA5A-99A7-4B4C-B40B-864D4D922995}"/>
              </a:ext>
            </a:extLst>
          </p:cNvPr>
          <p:cNvSpPr>
            <a:spLocks noGrp="1"/>
          </p:cNvSpPr>
          <p:nvPr>
            <p:ph type="title"/>
          </p:nvPr>
        </p:nvSpPr>
        <p:spPr/>
        <p:txBody>
          <a:bodyPr/>
          <a:lstStyle/>
          <a:p>
            <a:r>
              <a:rPr lang="et-EE" dirty="0"/>
              <a:t>2.2 Hasartmängude mängimise sagedus</a:t>
            </a:r>
            <a:r>
              <a:rPr lang="en-US" dirty="0"/>
              <a:t> </a:t>
            </a:r>
            <a:r>
              <a:rPr lang="en-US" dirty="0" err="1"/>
              <a:t>internetis</a:t>
            </a:r>
            <a:br>
              <a:rPr lang="et-EE" dirty="0"/>
            </a:br>
            <a:r>
              <a:rPr lang="et-EE" sz="1400" b="0" dirty="0"/>
              <a:t>% vastavat mängu viimase 2 aasta jooksul internetis mänginutest</a:t>
            </a:r>
          </a:p>
        </p:txBody>
      </p:sp>
      <p:sp>
        <p:nvSpPr>
          <p:cNvPr id="6" name="Slide Number Placeholder 5">
            <a:extLst>
              <a:ext uri="{FF2B5EF4-FFF2-40B4-BE49-F238E27FC236}">
                <a16:creationId xmlns:a16="http://schemas.microsoft.com/office/drawing/2014/main" id="{B768D332-361A-4891-9AA6-56549C881187}"/>
              </a:ext>
            </a:extLst>
          </p:cNvPr>
          <p:cNvSpPr>
            <a:spLocks noGrp="1"/>
          </p:cNvSpPr>
          <p:nvPr>
            <p:ph type="sldNum" sz="quarter" idx="10"/>
          </p:nvPr>
        </p:nvSpPr>
        <p:spPr/>
        <p:txBody>
          <a:bodyPr/>
          <a:lstStyle/>
          <a:p>
            <a:fld id="{4034BEE3-566C-4068-A777-C3A4762E861B}" type="slidenum">
              <a:rPr lang="en-GB" smtClean="0"/>
              <a:pPr/>
              <a:t>28</a:t>
            </a:fld>
            <a:endParaRPr lang="en-GB" dirty="0"/>
          </a:p>
        </p:txBody>
      </p:sp>
      <p:graphicFrame>
        <p:nvGraphicFramePr>
          <p:cNvPr id="3" name="Chart 2">
            <a:extLst>
              <a:ext uri="{FF2B5EF4-FFF2-40B4-BE49-F238E27FC236}">
                <a16:creationId xmlns:a16="http://schemas.microsoft.com/office/drawing/2014/main" id="{8F02B3B5-5216-761B-5F33-C7E5F0AD73AA}"/>
              </a:ext>
            </a:extLst>
          </p:cNvPr>
          <p:cNvGraphicFramePr/>
          <p:nvPr/>
        </p:nvGraphicFramePr>
        <p:xfrm>
          <a:off x="562321" y="1232409"/>
          <a:ext cx="8128833" cy="42888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8">
            <a:extLst>
              <a:ext uri="{FF2B5EF4-FFF2-40B4-BE49-F238E27FC236}">
                <a16:creationId xmlns:a16="http://schemas.microsoft.com/office/drawing/2014/main" id="{16517CA2-462F-845A-A904-96FF0556B95C}"/>
              </a:ext>
            </a:extLst>
          </p:cNvPr>
          <p:cNvGraphicFramePr>
            <a:graphicFrameLocks noGrp="1"/>
          </p:cNvGraphicFramePr>
          <p:nvPr/>
        </p:nvGraphicFramePr>
        <p:xfrm>
          <a:off x="853440" y="5350957"/>
          <a:ext cx="8046720" cy="466725"/>
        </p:xfrm>
        <a:graphic>
          <a:graphicData uri="http://schemas.openxmlformats.org/drawingml/2006/table">
            <a:tbl>
              <a:tblPr firstRow="1" bandRow="1">
                <a:tableStyleId>{5C22544A-7EE6-4342-B048-85BDC9FD1C3A}</a:tableStyleId>
              </a:tblPr>
              <a:tblGrid>
                <a:gridCol w="1592056">
                  <a:extLst>
                    <a:ext uri="{9D8B030D-6E8A-4147-A177-3AD203B41FA5}">
                      <a16:colId xmlns:a16="http://schemas.microsoft.com/office/drawing/2014/main" val="2747461137"/>
                    </a:ext>
                  </a:extLst>
                </a:gridCol>
                <a:gridCol w="1592056">
                  <a:extLst>
                    <a:ext uri="{9D8B030D-6E8A-4147-A177-3AD203B41FA5}">
                      <a16:colId xmlns:a16="http://schemas.microsoft.com/office/drawing/2014/main" val="1675964156"/>
                    </a:ext>
                  </a:extLst>
                </a:gridCol>
                <a:gridCol w="1592056">
                  <a:extLst>
                    <a:ext uri="{9D8B030D-6E8A-4147-A177-3AD203B41FA5}">
                      <a16:colId xmlns:a16="http://schemas.microsoft.com/office/drawing/2014/main" val="1365159418"/>
                    </a:ext>
                  </a:extLst>
                </a:gridCol>
                <a:gridCol w="1592056">
                  <a:extLst>
                    <a:ext uri="{9D8B030D-6E8A-4147-A177-3AD203B41FA5}">
                      <a16:colId xmlns:a16="http://schemas.microsoft.com/office/drawing/2014/main" val="3905798492"/>
                    </a:ext>
                  </a:extLst>
                </a:gridCol>
                <a:gridCol w="1678496">
                  <a:extLst>
                    <a:ext uri="{9D8B030D-6E8A-4147-A177-3AD203B41FA5}">
                      <a16:colId xmlns:a16="http://schemas.microsoft.com/office/drawing/2014/main" val="3222779827"/>
                    </a:ext>
                  </a:extLst>
                </a:gridCol>
              </a:tblGrid>
              <a:tr h="37084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t-EE" sz="1000" b="0" i="0" u="none" strike="noStrike" dirty="0">
                          <a:solidFill>
                            <a:schemeClr val="tx1"/>
                          </a:solidFill>
                          <a:effectLst/>
                          <a:latin typeface="Arial" panose="020B0604020202020204" pitchFamily="34" charset="0"/>
                          <a:cs typeface="Arial" panose="020B0604020202020204" pitchFamily="34" charset="0"/>
                        </a:rPr>
                        <a:t>mänginud pokkerit, n=90</a:t>
                      </a:r>
                    </a:p>
                    <a:p>
                      <a:pPr algn="ctr" fontAlgn="b"/>
                      <a:endParaRPr lang="et-EE"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t-EE" sz="1000" b="0" i="0" u="none" strike="noStrike" dirty="0">
                          <a:solidFill>
                            <a:schemeClr val="tx1"/>
                          </a:solidFill>
                          <a:effectLst/>
                          <a:latin typeface="Arial" panose="020B0604020202020204" pitchFamily="34" charset="0"/>
                          <a:cs typeface="Arial" panose="020B0604020202020204" pitchFamily="34" charset="0"/>
                        </a:rPr>
                        <a:t>mänginud muid mänge raha peale, n=91</a:t>
                      </a:r>
                    </a:p>
                    <a:p>
                      <a:pPr algn="ctr" fontAlgn="b"/>
                      <a:endParaRPr lang="et-EE"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t-EE" sz="1000" b="0" i="0" u="none" strike="noStrike">
                          <a:solidFill>
                            <a:schemeClr val="tx1"/>
                          </a:solidFill>
                          <a:effectLst/>
                          <a:latin typeface="Arial" panose="020B0604020202020204" pitchFamily="34" charset="0"/>
                          <a:cs typeface="Arial" panose="020B0604020202020204" pitchFamily="34" charset="0"/>
                        </a:rPr>
                        <a:t>osalenud kihlvedudes või spordiennustustes, n=149</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t-EE" sz="1000" b="0" i="0" u="none" strike="noStrike" dirty="0">
                          <a:solidFill>
                            <a:schemeClr val="tx1"/>
                          </a:solidFill>
                          <a:effectLst/>
                          <a:latin typeface="Arial" panose="020B0604020202020204" pitchFamily="34" charset="0"/>
                          <a:cs typeface="Arial" panose="020B0604020202020204" pitchFamily="34" charset="0"/>
                        </a:rPr>
                        <a:t>mänginud kasiinomänge (va pokker), n=159</a:t>
                      </a:r>
                    </a:p>
                    <a:p>
                      <a:pPr algn="ctr" fontAlgn="b"/>
                      <a:endParaRPr lang="et-EE"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t-EE" sz="1000" b="0" i="0" u="none" strike="noStrike" dirty="0">
                          <a:solidFill>
                            <a:schemeClr val="tx1"/>
                          </a:solidFill>
                          <a:effectLst/>
                          <a:latin typeface="Arial" panose="020B0604020202020204" pitchFamily="34" charset="0"/>
                          <a:cs typeface="Arial" panose="020B0604020202020204" pitchFamily="34" charset="0"/>
                        </a:rPr>
                        <a:t>mänginud arvloteriid, n=730</a:t>
                      </a:r>
                    </a:p>
                    <a:p>
                      <a:pPr algn="ctr" fontAlgn="b"/>
                      <a:endParaRPr lang="et-EE"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2683897"/>
                  </a:ext>
                </a:extLst>
              </a:tr>
            </a:tbl>
          </a:graphicData>
        </a:graphic>
      </p:graphicFrame>
    </p:spTree>
    <p:extLst>
      <p:ext uri="{BB962C8B-B14F-4D97-AF65-F5344CB8AC3E}">
        <p14:creationId xmlns:p14="http://schemas.microsoft.com/office/powerpoint/2010/main" val="181998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7BA5A-99A7-4B4C-B40B-864D4D922995}"/>
              </a:ext>
            </a:extLst>
          </p:cNvPr>
          <p:cNvSpPr>
            <a:spLocks noGrp="1"/>
          </p:cNvSpPr>
          <p:nvPr>
            <p:ph type="title"/>
          </p:nvPr>
        </p:nvSpPr>
        <p:spPr/>
        <p:txBody>
          <a:bodyPr/>
          <a:lstStyle/>
          <a:p>
            <a:r>
              <a:rPr lang="et-EE" dirty="0"/>
              <a:t>2.3 Hasartmängude mängimise sagedus</a:t>
            </a:r>
            <a:r>
              <a:rPr lang="en-US" dirty="0"/>
              <a:t> </a:t>
            </a:r>
            <a:r>
              <a:rPr lang="en-US" dirty="0" err="1"/>
              <a:t>väljaspool</a:t>
            </a:r>
            <a:r>
              <a:rPr lang="en-US" dirty="0"/>
              <a:t> </a:t>
            </a:r>
            <a:r>
              <a:rPr lang="en-US" dirty="0" err="1"/>
              <a:t>internetti</a:t>
            </a:r>
            <a:br>
              <a:rPr lang="et-EE" dirty="0"/>
            </a:br>
            <a:r>
              <a:rPr lang="et-EE" sz="1400" b="0" dirty="0"/>
              <a:t>% vastavat mängu viimase 2 aasta jooksul väljaspool internetti mänginutest</a:t>
            </a:r>
          </a:p>
        </p:txBody>
      </p:sp>
      <p:graphicFrame>
        <p:nvGraphicFramePr>
          <p:cNvPr id="4" name="Chart 3">
            <a:extLst>
              <a:ext uri="{FF2B5EF4-FFF2-40B4-BE49-F238E27FC236}">
                <a16:creationId xmlns:a16="http://schemas.microsoft.com/office/drawing/2014/main" id="{566C45F7-715A-475A-994E-06B01B6B2FD7}"/>
              </a:ext>
            </a:extLst>
          </p:cNvPr>
          <p:cNvGraphicFramePr/>
          <p:nvPr/>
        </p:nvGraphicFramePr>
        <p:xfrm>
          <a:off x="562320" y="1232409"/>
          <a:ext cx="11264554" cy="4288826"/>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7">
            <a:extLst>
              <a:ext uri="{FF2B5EF4-FFF2-40B4-BE49-F238E27FC236}">
                <a16:creationId xmlns:a16="http://schemas.microsoft.com/office/drawing/2014/main" id="{A5515FB6-B190-4FE4-995E-BD5F4BC230A6}"/>
              </a:ext>
            </a:extLst>
          </p:cNvPr>
          <p:cNvSpPr>
            <a:spLocks noGrp="1"/>
          </p:cNvSpPr>
          <p:nvPr>
            <p:ph type="sldNum" sz="quarter" idx="10"/>
          </p:nvPr>
        </p:nvSpPr>
        <p:spPr/>
        <p:txBody>
          <a:bodyPr/>
          <a:lstStyle/>
          <a:p>
            <a:fld id="{4034BEE3-566C-4068-A777-C3A4762E861B}" type="slidenum">
              <a:rPr lang="en-GB" smtClean="0"/>
              <a:pPr/>
              <a:t>29</a:t>
            </a:fld>
            <a:endParaRPr lang="en-GB" dirty="0"/>
          </a:p>
        </p:txBody>
      </p:sp>
      <p:graphicFrame>
        <p:nvGraphicFramePr>
          <p:cNvPr id="3" name="Table 8">
            <a:extLst>
              <a:ext uri="{FF2B5EF4-FFF2-40B4-BE49-F238E27FC236}">
                <a16:creationId xmlns:a16="http://schemas.microsoft.com/office/drawing/2014/main" id="{53AD37CB-488F-958D-09F6-C15679376810}"/>
              </a:ext>
            </a:extLst>
          </p:cNvPr>
          <p:cNvGraphicFramePr>
            <a:graphicFrameLocks noGrp="1"/>
          </p:cNvGraphicFramePr>
          <p:nvPr>
            <p:extLst>
              <p:ext uri="{D42A27DB-BD31-4B8C-83A1-F6EECF244321}">
                <p14:modId xmlns:p14="http://schemas.microsoft.com/office/powerpoint/2010/main" val="3414445544"/>
              </p:ext>
            </p:extLst>
          </p:nvPr>
        </p:nvGraphicFramePr>
        <p:xfrm>
          <a:off x="940526" y="5350957"/>
          <a:ext cx="10891111" cy="771525"/>
        </p:xfrm>
        <a:graphic>
          <a:graphicData uri="http://schemas.openxmlformats.org/drawingml/2006/table">
            <a:tbl>
              <a:tblPr firstRow="1" bandRow="1">
                <a:tableStyleId>{5C22544A-7EE6-4342-B048-85BDC9FD1C3A}</a:tableStyleId>
              </a:tblPr>
              <a:tblGrid>
                <a:gridCol w="1555873">
                  <a:extLst>
                    <a:ext uri="{9D8B030D-6E8A-4147-A177-3AD203B41FA5}">
                      <a16:colId xmlns:a16="http://schemas.microsoft.com/office/drawing/2014/main" val="2747461137"/>
                    </a:ext>
                  </a:extLst>
                </a:gridCol>
                <a:gridCol w="1555873">
                  <a:extLst>
                    <a:ext uri="{9D8B030D-6E8A-4147-A177-3AD203B41FA5}">
                      <a16:colId xmlns:a16="http://schemas.microsoft.com/office/drawing/2014/main" val="1675964156"/>
                    </a:ext>
                  </a:extLst>
                </a:gridCol>
                <a:gridCol w="1555873">
                  <a:extLst>
                    <a:ext uri="{9D8B030D-6E8A-4147-A177-3AD203B41FA5}">
                      <a16:colId xmlns:a16="http://schemas.microsoft.com/office/drawing/2014/main" val="1365159418"/>
                    </a:ext>
                  </a:extLst>
                </a:gridCol>
                <a:gridCol w="1555873">
                  <a:extLst>
                    <a:ext uri="{9D8B030D-6E8A-4147-A177-3AD203B41FA5}">
                      <a16:colId xmlns:a16="http://schemas.microsoft.com/office/drawing/2014/main" val="3905798492"/>
                    </a:ext>
                  </a:extLst>
                </a:gridCol>
                <a:gridCol w="1640348">
                  <a:extLst>
                    <a:ext uri="{9D8B030D-6E8A-4147-A177-3AD203B41FA5}">
                      <a16:colId xmlns:a16="http://schemas.microsoft.com/office/drawing/2014/main" val="3222779827"/>
                    </a:ext>
                  </a:extLst>
                </a:gridCol>
                <a:gridCol w="1558834">
                  <a:extLst>
                    <a:ext uri="{9D8B030D-6E8A-4147-A177-3AD203B41FA5}">
                      <a16:colId xmlns:a16="http://schemas.microsoft.com/office/drawing/2014/main" val="2825912120"/>
                    </a:ext>
                  </a:extLst>
                </a:gridCol>
                <a:gridCol w="1468437">
                  <a:extLst>
                    <a:ext uri="{9D8B030D-6E8A-4147-A177-3AD203B41FA5}">
                      <a16:colId xmlns:a16="http://schemas.microsoft.com/office/drawing/2014/main" val="884533864"/>
                    </a:ext>
                  </a:extLst>
                </a:gridCol>
              </a:tblGrid>
              <a:tr h="370840">
                <a:tc>
                  <a:txBody>
                    <a:bodyPr/>
                    <a:lstStyle/>
                    <a:p>
                      <a:pPr algn="ctr" fontAlgn="b"/>
                      <a:r>
                        <a:rPr lang="et-EE" sz="1000" b="0" i="0" u="none" strike="noStrike" dirty="0">
                          <a:solidFill>
                            <a:schemeClr val="tx1"/>
                          </a:solidFill>
                          <a:effectLst/>
                          <a:latin typeface="Arial" panose="020B0604020202020204" pitchFamily="34" charset="0"/>
                        </a:rPr>
                        <a:t>mänginud kasiinos pokkerit (</a:t>
                      </a:r>
                      <a:r>
                        <a:rPr lang="et-EE" sz="1000" b="0" i="0" u="none" strike="noStrike" dirty="0" err="1">
                          <a:solidFill>
                            <a:schemeClr val="tx1"/>
                          </a:solidFill>
                          <a:effectLst/>
                          <a:latin typeface="Arial" panose="020B0604020202020204" pitchFamily="34" charset="0"/>
                        </a:rPr>
                        <a:t>tournament</a:t>
                      </a:r>
                      <a:r>
                        <a:rPr lang="et-EE" sz="1000" b="0" i="0" u="none" strike="noStrike" dirty="0">
                          <a:solidFill>
                            <a:schemeClr val="tx1"/>
                          </a:solidFill>
                          <a:effectLst/>
                          <a:latin typeface="Arial" panose="020B0604020202020204" pitchFamily="34" charset="0"/>
                        </a:rPr>
                        <a:t> või </a:t>
                      </a:r>
                      <a:r>
                        <a:rPr lang="et-EE" sz="1000" b="0" i="0" u="none" strike="noStrike" dirty="0" err="1">
                          <a:solidFill>
                            <a:schemeClr val="tx1"/>
                          </a:solidFill>
                          <a:effectLst/>
                          <a:latin typeface="Arial" panose="020B0604020202020204" pitchFamily="34" charset="0"/>
                        </a:rPr>
                        <a:t>cash</a:t>
                      </a:r>
                      <a:r>
                        <a:rPr lang="et-EE" sz="1000" b="0" i="0" u="none" strike="noStrike" dirty="0">
                          <a:solidFill>
                            <a:schemeClr val="tx1"/>
                          </a:solidFill>
                          <a:effectLst/>
                          <a:latin typeface="Arial" panose="020B0604020202020204" pitchFamily="34" charset="0"/>
                        </a:rPr>
                        <a:t> </a:t>
                      </a:r>
                      <a:r>
                        <a:rPr lang="et-EE" sz="1000" b="0" i="0" u="none" strike="noStrike" dirty="0" err="1">
                          <a:solidFill>
                            <a:schemeClr val="tx1"/>
                          </a:solidFill>
                          <a:effectLst/>
                          <a:latin typeface="Arial" panose="020B0604020202020204" pitchFamily="34" charset="0"/>
                        </a:rPr>
                        <a:t>game</a:t>
                      </a:r>
                      <a:r>
                        <a:rPr lang="et-EE" sz="1000" b="0" i="0" u="none" strike="noStrike" dirty="0">
                          <a:solidFill>
                            <a:schemeClr val="tx1"/>
                          </a:solidFill>
                          <a:effectLst/>
                          <a:latin typeface="Arial" panose="020B0604020202020204" pitchFamily="34" charset="0"/>
                        </a:rPr>
                        <a:t>), n=23*</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t-EE" sz="1000" b="0" i="0" u="none" strike="noStrike" dirty="0">
                          <a:solidFill>
                            <a:schemeClr val="tx1"/>
                          </a:solidFill>
                          <a:effectLst/>
                          <a:latin typeface="Arial" panose="020B0604020202020204" pitchFamily="34" charset="0"/>
                        </a:rPr>
                        <a:t>mänginud kasiinos mängulaudadel (va pokker), n=43*</a:t>
                      </a:r>
                    </a:p>
                    <a:p>
                      <a:pPr algn="ctr" fontAlgn="b"/>
                      <a:endParaRPr lang="sv-SE" sz="1000" b="0" i="0" u="none" strike="noStrike" dirty="0">
                        <a:solidFill>
                          <a:schemeClr val="tx1"/>
                        </a:solidFill>
                        <a:effectLst/>
                        <a:latin typeface="Arial" panose="020B0604020202020204" pitchFamily="34" charset="0"/>
                      </a:endParaRP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t-EE" sz="1000" b="0" i="0" u="none" strike="noStrike" dirty="0">
                          <a:solidFill>
                            <a:schemeClr val="tx1"/>
                          </a:solidFill>
                          <a:effectLst/>
                          <a:latin typeface="Arial" panose="020B0604020202020204" pitchFamily="34" charset="0"/>
                        </a:rPr>
                        <a:t>osalenud kihlvedudes või spordiennustuses (nt nn spordibaaris), n=58</a:t>
                      </a:r>
                    </a:p>
                    <a:p>
                      <a:pPr algn="ctr" fontAlgn="b"/>
                      <a:endParaRPr lang="et-EE" sz="1000" b="0" i="0" u="none" strike="noStrike" dirty="0">
                        <a:solidFill>
                          <a:schemeClr val="tx1"/>
                        </a:solidFill>
                        <a:effectLst/>
                        <a:latin typeface="Arial" panose="020B0604020202020204" pitchFamily="34" charset="0"/>
                      </a:endParaRP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t-EE" sz="1000" b="0" i="0" u="none" strike="noStrike" dirty="0">
                          <a:solidFill>
                            <a:schemeClr val="tx1"/>
                          </a:solidFill>
                          <a:effectLst/>
                          <a:latin typeface="Arial" panose="020B0604020202020204" pitchFamily="34" charset="0"/>
                        </a:rPr>
                        <a:t>mänginud kasiinos mänguautomaatidel, n=80</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t-EE" sz="1000" b="0" i="0" u="none" strike="noStrike" dirty="0">
                          <a:solidFill>
                            <a:schemeClr val="tx1"/>
                          </a:solidFill>
                          <a:effectLst/>
                          <a:latin typeface="Arial" panose="020B0604020202020204" pitchFamily="34" charset="0"/>
                        </a:rPr>
                        <a:t>mänginud mänguautomaatidel väljaspool kasiinot (nt laevadel), n=118</a:t>
                      </a:r>
                    </a:p>
                    <a:p>
                      <a:pPr algn="ctr" fontAlgn="b"/>
                      <a:endParaRPr lang="et-EE" sz="1000" b="0" i="0" u="none" strike="noStrike" dirty="0">
                        <a:solidFill>
                          <a:schemeClr val="tx1"/>
                        </a:solidFill>
                        <a:effectLst/>
                        <a:latin typeface="Arial" panose="020B0604020202020204" pitchFamily="34" charset="0"/>
                      </a:endParaRP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000" b="0" i="0" u="none" strike="noStrike" dirty="0">
                          <a:solidFill>
                            <a:schemeClr val="tx1"/>
                          </a:solidFill>
                          <a:effectLst/>
                          <a:latin typeface="Arial" panose="020B0604020202020204" pitchFamily="34" charset="0"/>
                        </a:rPr>
                        <a:t>mänginud muid mänge, n=185</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t-EE" sz="1000" b="0" i="0" u="none" strike="noStrike" dirty="0">
                          <a:solidFill>
                            <a:schemeClr val="tx1"/>
                          </a:solidFill>
                          <a:effectLst/>
                          <a:latin typeface="Arial" panose="020B0604020202020204" pitchFamily="34" charset="0"/>
                        </a:rPr>
                        <a:t>mänginud arv- või kiirloteriid, n=858</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2683897"/>
                  </a:ext>
                </a:extLst>
              </a:tr>
            </a:tbl>
          </a:graphicData>
        </a:graphic>
      </p:graphicFrame>
      <p:sp>
        <p:nvSpPr>
          <p:cNvPr id="5" name="TextBox 4">
            <a:extLst>
              <a:ext uri="{FF2B5EF4-FFF2-40B4-BE49-F238E27FC236}">
                <a16:creationId xmlns:a16="http://schemas.microsoft.com/office/drawing/2014/main" id="{09C948B0-960B-D0D6-E415-28C12245E0E5}"/>
              </a:ext>
            </a:extLst>
          </p:cNvPr>
          <p:cNvSpPr txBox="1"/>
          <p:nvPr/>
        </p:nvSpPr>
        <p:spPr>
          <a:xfrm>
            <a:off x="359999" y="5919726"/>
            <a:ext cx="1628651" cy="169277"/>
          </a:xfrm>
          <a:prstGeom prst="rect">
            <a:avLst/>
          </a:prstGeom>
          <a:noFill/>
        </p:spPr>
        <p:txBody>
          <a:bodyPr wrap="none" lIns="0" tIns="0" rIns="0" bIns="0" rtlCol="0">
            <a:spAutoFit/>
          </a:bodyPr>
          <a:lstStyle/>
          <a:p>
            <a:r>
              <a:rPr lang="et-EE" sz="1100" dirty="0"/>
              <a:t>* Väga väike vastajate arv</a:t>
            </a:r>
            <a:endParaRPr lang="et-EE" sz="1600" dirty="0"/>
          </a:p>
        </p:txBody>
      </p:sp>
    </p:spTree>
    <p:extLst>
      <p:ext uri="{BB962C8B-B14F-4D97-AF65-F5344CB8AC3E}">
        <p14:creationId xmlns:p14="http://schemas.microsoft.com/office/powerpoint/2010/main" val="245771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t-EE" sz="4000" dirty="0"/>
              <a:t>Sissejuhatus</a:t>
            </a:r>
            <a:endParaRPr lang="en-GB" dirty="0"/>
          </a:p>
        </p:txBody>
      </p:sp>
    </p:spTree>
    <p:extLst>
      <p:ext uri="{BB962C8B-B14F-4D97-AF65-F5344CB8AC3E}">
        <p14:creationId xmlns:p14="http://schemas.microsoft.com/office/powerpoint/2010/main" val="8617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E744F5-0A06-49F8-ACF7-A025986D5AF8}"/>
              </a:ext>
            </a:extLst>
          </p:cNvPr>
          <p:cNvSpPr>
            <a:spLocks noGrp="1"/>
          </p:cNvSpPr>
          <p:nvPr>
            <p:ph type="body" sz="quarter" idx="15"/>
          </p:nvPr>
        </p:nvSpPr>
        <p:spPr/>
        <p:txBody>
          <a:bodyPr/>
          <a:lstStyle/>
          <a:p>
            <a:r>
              <a:rPr lang="et-EE" dirty="0"/>
              <a:t>Hasartmängusõltuvuse riskirühma osakaal ning kirjeldus</a:t>
            </a:r>
          </a:p>
        </p:txBody>
      </p:sp>
      <p:sp>
        <p:nvSpPr>
          <p:cNvPr id="3" name="Text Placeholder 2">
            <a:extLst>
              <a:ext uri="{FF2B5EF4-FFF2-40B4-BE49-F238E27FC236}">
                <a16:creationId xmlns:a16="http://schemas.microsoft.com/office/drawing/2014/main" id="{F58014C5-939F-45E7-9C86-C3124EBDF6ED}"/>
              </a:ext>
            </a:extLst>
          </p:cNvPr>
          <p:cNvSpPr>
            <a:spLocks noGrp="1"/>
          </p:cNvSpPr>
          <p:nvPr>
            <p:ph type="body" sz="quarter" idx="16"/>
          </p:nvPr>
        </p:nvSpPr>
        <p:spPr/>
        <p:txBody>
          <a:bodyPr/>
          <a:lstStyle/>
          <a:p>
            <a:r>
              <a:rPr lang="en-US" dirty="0"/>
              <a:t>3</a:t>
            </a:r>
            <a:endParaRPr lang="et-EE" dirty="0"/>
          </a:p>
        </p:txBody>
      </p:sp>
    </p:spTree>
    <p:extLst>
      <p:ext uri="{BB962C8B-B14F-4D97-AF65-F5344CB8AC3E}">
        <p14:creationId xmlns:p14="http://schemas.microsoft.com/office/powerpoint/2010/main" val="277808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D9018-B7CD-40E8-8C79-3581B8578822}"/>
              </a:ext>
            </a:extLst>
          </p:cNvPr>
          <p:cNvSpPr>
            <a:spLocks noGrp="1"/>
          </p:cNvSpPr>
          <p:nvPr>
            <p:ph type="title"/>
          </p:nvPr>
        </p:nvSpPr>
        <p:spPr>
          <a:noFill/>
        </p:spPr>
        <p:txBody>
          <a:bodyPr/>
          <a:lstStyle/>
          <a:p>
            <a:r>
              <a:rPr lang="et-EE" dirty="0"/>
              <a:t>Hasartmängusõltuvuse riskirühma osakaal, kirjeldus ning mängimise ulatus</a:t>
            </a:r>
          </a:p>
        </p:txBody>
      </p:sp>
      <p:sp>
        <p:nvSpPr>
          <p:cNvPr id="4" name="Content Placeholder 3">
            <a:extLst>
              <a:ext uri="{FF2B5EF4-FFF2-40B4-BE49-F238E27FC236}">
                <a16:creationId xmlns:a16="http://schemas.microsoft.com/office/drawing/2014/main" id="{E0B6D501-A82D-42DC-9A67-329885206850}"/>
              </a:ext>
            </a:extLst>
          </p:cNvPr>
          <p:cNvSpPr>
            <a:spLocks noGrp="1"/>
          </p:cNvSpPr>
          <p:nvPr>
            <p:ph sz="quarter" idx="14"/>
          </p:nvPr>
        </p:nvSpPr>
        <p:spPr>
          <a:xfrm>
            <a:off x="359999" y="1005150"/>
            <a:ext cx="11466000" cy="5071800"/>
          </a:xfrm>
        </p:spPr>
        <p:txBody>
          <a:bodyPr/>
          <a:lstStyle/>
          <a:p>
            <a:pPr>
              <a:spcBef>
                <a:spcPts val="800"/>
              </a:spcBef>
            </a:pPr>
            <a:r>
              <a:rPr lang="et-EE" sz="1200" b="1" dirty="0"/>
              <a:t>RISKIRÜHMA OSAKAAL</a:t>
            </a:r>
          </a:p>
          <a:p>
            <a:pPr algn="just">
              <a:spcBef>
                <a:spcPts val="800"/>
              </a:spcBef>
            </a:pPr>
            <a:r>
              <a:rPr lang="et-EE" sz="1200" dirty="0"/>
              <a:t>Riskirühma kuulumise määratlemiseks on alates 2021. aasta uuringust kasutatud PGSI metoodikat, mis hõlmab 9 võimalikele probleemidele viitavat väidet</a:t>
            </a:r>
            <a:r>
              <a:rPr lang="et-EE" sz="1200" b="1" dirty="0"/>
              <a:t> </a:t>
            </a:r>
            <a:r>
              <a:rPr lang="et-EE" sz="1200" dirty="0"/>
              <a:t>(vt. metoodika kohta täpsemalt aruande sissejuhatust ja peatükki 7). Varasemates uuringutes on kasutatud SOGS metoodikat.</a:t>
            </a:r>
          </a:p>
          <a:p>
            <a:pPr algn="just">
              <a:spcBef>
                <a:spcPts val="800"/>
              </a:spcBef>
            </a:pPr>
            <a:r>
              <a:rPr lang="et-EE" sz="1200" b="1" dirty="0"/>
              <a:t>Hasartmängusõltuvuse riskirühma kuuluvate elanike </a:t>
            </a:r>
            <a:r>
              <a:rPr lang="et-EE" sz="1200" dirty="0"/>
              <a:t>(mõningate probleemidega ja tõenäolised patoloogilised mängijad) </a:t>
            </a:r>
            <a:r>
              <a:rPr lang="et-EE" sz="1200" b="1" dirty="0"/>
              <a:t>osakaal</a:t>
            </a:r>
            <a:r>
              <a:rPr lang="et-EE" sz="1200" dirty="0"/>
              <a:t> on samal tasemel eelmise uuringuga: </a:t>
            </a:r>
            <a:r>
              <a:rPr lang="et-EE" sz="1200" b="1" dirty="0"/>
              <a:t>11% </a:t>
            </a:r>
            <a:r>
              <a:rPr lang="et-EE" sz="1200" dirty="0"/>
              <a:t>(vea piirides 10-13%). </a:t>
            </a:r>
            <a:r>
              <a:rPr lang="et-EE" sz="1200" b="1" dirty="0"/>
              <a:t>Viimase kahe aasta jooksul hasartmänge </a:t>
            </a:r>
            <a:r>
              <a:rPr lang="et-EE" sz="1200" dirty="0"/>
              <a:t>mänginutest kuulub riskirühma </a:t>
            </a:r>
            <a:r>
              <a:rPr lang="et-EE" sz="1200" b="1" dirty="0"/>
              <a:t>24% </a:t>
            </a:r>
            <a:r>
              <a:rPr lang="et-EE" sz="1200" dirty="0"/>
              <a:t>(21-27%), mis on kahe aasta tagusega samal tasemel (20%) (slaid 3.1). </a:t>
            </a:r>
          </a:p>
          <a:p>
            <a:pPr algn="just">
              <a:spcBef>
                <a:spcPts val="800"/>
              </a:spcBef>
            </a:pPr>
            <a:r>
              <a:rPr lang="et-EE" sz="1200" b="1" dirty="0"/>
              <a:t>Riskirühma kuuluvaid inimesi </a:t>
            </a:r>
            <a:r>
              <a:rPr lang="et-EE" sz="1200" dirty="0"/>
              <a:t>viimase 2 aasta jooksul hasartmänge mänginutest on keskmisest enam </a:t>
            </a:r>
            <a:r>
              <a:rPr lang="et-EE" sz="1200" b="1" dirty="0"/>
              <a:t>15-20-aastaste </a:t>
            </a:r>
            <a:r>
              <a:rPr lang="et-EE" sz="1200" dirty="0"/>
              <a:t>noorte seas ning </a:t>
            </a:r>
            <a:r>
              <a:rPr lang="et-EE" sz="1200" b="1" dirty="0"/>
              <a:t>madalamas sissetulekurühmas </a:t>
            </a:r>
            <a:r>
              <a:rPr lang="et-EE" sz="1200" dirty="0"/>
              <a:t>(kuni 600 eurot kuus pereliikme kohta). Samuti on enam riskirühma </a:t>
            </a:r>
            <a:r>
              <a:rPr lang="et-EE" sz="1200" dirty="0" err="1"/>
              <a:t>kuulujaid</a:t>
            </a:r>
            <a:r>
              <a:rPr lang="et-EE" sz="1200" dirty="0"/>
              <a:t> Kirde-Eestis, ennekõike sealsetes suuremates linnades (Narva, Kohtla-Järve).</a:t>
            </a:r>
          </a:p>
          <a:p>
            <a:pPr algn="just">
              <a:spcBef>
                <a:spcPts val="800"/>
              </a:spcBef>
            </a:pPr>
            <a:r>
              <a:rPr lang="et-EE" sz="1200" dirty="0"/>
              <a:t>Kui neli aastat tagasi näitas uuring muu rahvuse esindajate seas suuremat riskirühma </a:t>
            </a:r>
            <a:r>
              <a:rPr lang="et-EE" sz="1200" dirty="0" err="1"/>
              <a:t>kuulujate</a:t>
            </a:r>
            <a:r>
              <a:rPr lang="et-EE" sz="1200" dirty="0"/>
              <a:t> osakaalu ning paar aastat tagasi meeste seas suuremat riski,  siis käesolevas uuringus rahvus ega sugu eristavaks tunnuseks ei ole. </a:t>
            </a:r>
          </a:p>
          <a:p>
            <a:pPr algn="just">
              <a:spcBef>
                <a:spcPts val="800"/>
              </a:spcBef>
            </a:pPr>
            <a:r>
              <a:rPr lang="et-EE" sz="1200" dirty="0"/>
              <a:t>Väiksem on riskirühma </a:t>
            </a:r>
            <a:r>
              <a:rPr lang="et-EE" sz="1200" dirty="0" err="1"/>
              <a:t>kuulujate</a:t>
            </a:r>
            <a:r>
              <a:rPr lang="et-EE" sz="1200" dirty="0"/>
              <a:t> osakaal 40-49 ja 60-74-aastaste ning kõrgemasse sissetulekurühma </a:t>
            </a:r>
            <a:r>
              <a:rPr lang="et-EE" sz="1200" dirty="0" err="1"/>
              <a:t>kuulujate</a:t>
            </a:r>
            <a:r>
              <a:rPr lang="et-EE" sz="1200" dirty="0"/>
              <a:t> seas. </a:t>
            </a:r>
          </a:p>
          <a:p>
            <a:pPr>
              <a:spcBef>
                <a:spcPts val="800"/>
              </a:spcBef>
            </a:pPr>
            <a:r>
              <a:rPr lang="et-EE" sz="1200" b="1" dirty="0"/>
              <a:t>MÄNGIMISE ULATUS RISKIRÜHMADES</a:t>
            </a:r>
          </a:p>
          <a:p>
            <a:pPr algn="just">
              <a:spcBef>
                <a:spcPts val="800"/>
              </a:spcBef>
            </a:pPr>
            <a:r>
              <a:rPr lang="et-EE" sz="1200" dirty="0"/>
              <a:t>Hasartmängusõltuvuse riskirühma kuuluvad mängijad on võrreldes kõigi 2 aasta jooksul mänginute keskmisega </a:t>
            </a:r>
            <a:r>
              <a:rPr lang="et-EE" sz="1200" b="1" dirty="0"/>
              <a:t>mänginud enam internetis </a:t>
            </a:r>
            <a:r>
              <a:rPr lang="et-EE" sz="1200" dirty="0"/>
              <a:t>(88% vs 73% keskmiselt)</a:t>
            </a:r>
            <a:r>
              <a:rPr lang="et-EE" sz="1200" b="1" dirty="0"/>
              <a:t>, </a:t>
            </a:r>
            <a:r>
              <a:rPr lang="et-EE" sz="1200" dirty="0"/>
              <a:t>kuid </a:t>
            </a:r>
            <a:r>
              <a:rPr lang="et-EE" sz="1200" b="1" dirty="0"/>
              <a:t>väljaspool internetti mängimise </a:t>
            </a:r>
            <a:r>
              <a:rPr lang="et-EE" sz="1200" dirty="0"/>
              <a:t>osas nad ei erine (slaid 3.3.1 ja 3.3.2). Internetis on nad keskmisest enam mänginud kõiki mänge. Väljaspool internetti on nad ainult arvloteriid mänginud keskmisega võrreldaval tasemel (78% vs 80% keskmiselt), kõiki muid mänge on nad mänginud keskmisest mängijast enam. Kuna arvloterii mängimise ulatus on eri tüüpi mängudest kõige suurem, siis see määrabki ära, et väljaspool internetti on kokkupuude tervikuna võrreldav kõigi mängijate keskmisega. Eri tüüpi mängude pingerida mängimise osakaalu alusel järgib riskirühmas keskmise mängija oma: kõige enam on nii internetis kui väljaspool mängitud loteriid (68% ja 83%) ning kõige vähem internetis ja väljaspool seda pokkerit (28% internetis ja 12% väljaspool seda) ja internetis ka muid mänge (28%)</a:t>
            </a:r>
          </a:p>
          <a:p>
            <a:pPr algn="just">
              <a:spcBef>
                <a:spcPts val="800"/>
              </a:spcBef>
            </a:pPr>
            <a:r>
              <a:rPr lang="et-EE" sz="1200" dirty="0"/>
              <a:t>Võrreldes eelmise uuringuga </a:t>
            </a:r>
            <a:r>
              <a:rPr lang="et-EE" sz="1200" b="1" dirty="0"/>
              <a:t>ei ole eri tüüpi mängude mängimise tase riskirühmas muutunud </a:t>
            </a:r>
            <a:r>
              <a:rPr lang="et-EE" sz="1200" dirty="0"/>
              <a:t>(slaid 3.3.1 ja 3.3.2). </a:t>
            </a:r>
            <a:r>
              <a:rPr lang="et-EE" sz="1200" b="1" dirty="0"/>
              <a:t> </a:t>
            </a:r>
            <a:endParaRPr lang="et-EE" sz="1200" dirty="0"/>
          </a:p>
          <a:p>
            <a:pPr>
              <a:spcBef>
                <a:spcPts val="800"/>
              </a:spcBef>
            </a:pPr>
            <a:r>
              <a:rPr lang="et-EE" sz="1200" b="1" dirty="0"/>
              <a:t>Mängimise sagedus </a:t>
            </a:r>
            <a:r>
              <a:rPr lang="et-EE" sz="1200" dirty="0"/>
              <a:t>on riskirühmas võrreldes probleemideta mängijatega selgelt </a:t>
            </a:r>
            <a:r>
              <a:rPr lang="et-EE" sz="1200" b="1" dirty="0"/>
              <a:t>kõrgem</a:t>
            </a:r>
            <a:r>
              <a:rPr lang="et-EE" sz="1200" dirty="0"/>
              <a:t>, seda eriti internetis kasiinomängude mängimise, aga ka kihlvedudes ja spordiennustustes osalemise osas ning väljaspool internetti kasiinos mängulaudadel ja mänguautomaatidel mängimise osas (slaidid 3.4 ja 3.5).</a:t>
            </a:r>
          </a:p>
        </p:txBody>
      </p:sp>
      <p:sp>
        <p:nvSpPr>
          <p:cNvPr id="5" name="Slide Number Placeholder 4">
            <a:extLst>
              <a:ext uri="{FF2B5EF4-FFF2-40B4-BE49-F238E27FC236}">
                <a16:creationId xmlns:a16="http://schemas.microsoft.com/office/drawing/2014/main" id="{9A47D817-008B-4A61-AAA2-F64B08602E01}"/>
              </a:ext>
            </a:extLst>
          </p:cNvPr>
          <p:cNvSpPr>
            <a:spLocks noGrp="1"/>
          </p:cNvSpPr>
          <p:nvPr>
            <p:ph type="sldNum" sz="quarter" idx="10"/>
          </p:nvPr>
        </p:nvSpPr>
        <p:spPr/>
        <p:txBody>
          <a:bodyPr/>
          <a:lstStyle/>
          <a:p>
            <a:fld id="{4034BEE3-566C-4068-A777-C3A4762E861B}" type="slidenum">
              <a:rPr lang="en-GB" smtClean="0"/>
              <a:pPr/>
              <a:t>31</a:t>
            </a:fld>
            <a:endParaRPr lang="en-GB" dirty="0"/>
          </a:p>
        </p:txBody>
      </p:sp>
    </p:spTree>
    <p:extLst>
      <p:ext uri="{BB962C8B-B14F-4D97-AF65-F5344CB8AC3E}">
        <p14:creationId xmlns:p14="http://schemas.microsoft.com/office/powerpoint/2010/main" val="75459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CEE77-596F-4F89-848A-D40C3558D30F}"/>
              </a:ext>
            </a:extLst>
          </p:cNvPr>
          <p:cNvSpPr>
            <a:spLocks noGrp="1"/>
          </p:cNvSpPr>
          <p:nvPr>
            <p:ph type="title"/>
          </p:nvPr>
        </p:nvSpPr>
        <p:spPr>
          <a:noFill/>
        </p:spPr>
        <p:txBody>
          <a:bodyPr/>
          <a:lstStyle/>
          <a:p>
            <a:r>
              <a:rPr lang="et-EE" dirty="0"/>
              <a:t>3.1 Hasartmängusõltuvuse risk</a:t>
            </a:r>
            <a:endParaRPr lang="et-EE" dirty="0">
              <a:solidFill>
                <a:schemeClr val="accent6"/>
              </a:solidFill>
            </a:endParaRPr>
          </a:p>
        </p:txBody>
      </p:sp>
      <p:sp>
        <p:nvSpPr>
          <p:cNvPr id="4" name="Rectangle 3">
            <a:extLst>
              <a:ext uri="{FF2B5EF4-FFF2-40B4-BE49-F238E27FC236}">
                <a16:creationId xmlns:a16="http://schemas.microsoft.com/office/drawing/2014/main" id="{35AEE1E4-AC6B-4C39-A9CC-73FF39250809}"/>
              </a:ext>
            </a:extLst>
          </p:cNvPr>
          <p:cNvSpPr/>
          <p:nvPr/>
        </p:nvSpPr>
        <p:spPr>
          <a:xfrm>
            <a:off x="359999" y="5376672"/>
            <a:ext cx="11466875" cy="461665"/>
          </a:xfrm>
          <a:prstGeom prst="rect">
            <a:avLst/>
          </a:prstGeom>
        </p:spPr>
        <p:txBody>
          <a:bodyPr wrap="square">
            <a:spAutoFit/>
          </a:bodyPr>
          <a:lstStyle/>
          <a:p>
            <a:r>
              <a:rPr lang="et-EE" sz="1200" dirty="0">
                <a:latin typeface="Arial" panose="020B0604020202020204" pitchFamily="34" charset="0"/>
                <a:cs typeface="Arial" panose="020B0604020202020204" pitchFamily="34" charset="0"/>
              </a:rPr>
              <a:t>Mängusõltuvuse määra arvestamise aluseks 2004-2019. aastal on SOGS metoodika ning 2021. aastal PGSI metoodika.</a:t>
            </a:r>
          </a:p>
          <a:p>
            <a:r>
              <a:rPr lang="et-EE" sz="1200" u="sng" dirty="0">
                <a:latin typeface="Arial" panose="020B0604020202020204" pitchFamily="34" charset="0"/>
                <a:cs typeface="Arial" panose="020B0604020202020204" pitchFamily="34" charset="0"/>
              </a:rPr>
              <a:t>Hasartmängusõltuvuse riskirühm ehk probleemidega mängija </a:t>
            </a:r>
            <a:r>
              <a:rPr lang="et-EE" sz="1200" dirty="0">
                <a:latin typeface="Arial" panose="020B0604020202020204" pitchFamily="34" charset="0"/>
                <a:cs typeface="Arial" panose="020B0604020202020204" pitchFamily="34" charset="0"/>
              </a:rPr>
              <a:t>= tõenäoline patoloogiline mängija + mõningate probleemidega mängija.</a:t>
            </a:r>
          </a:p>
        </p:txBody>
      </p:sp>
      <p:graphicFrame>
        <p:nvGraphicFramePr>
          <p:cNvPr id="5" name="Chart 4">
            <a:extLst>
              <a:ext uri="{FF2B5EF4-FFF2-40B4-BE49-F238E27FC236}">
                <a16:creationId xmlns:a16="http://schemas.microsoft.com/office/drawing/2014/main" id="{B69F7427-8C05-42E3-AB51-B54C8F6522EC}"/>
              </a:ext>
            </a:extLst>
          </p:cNvPr>
          <p:cNvGraphicFramePr/>
          <p:nvPr>
            <p:extLst>
              <p:ext uri="{D42A27DB-BD31-4B8C-83A1-F6EECF244321}">
                <p14:modId xmlns:p14="http://schemas.microsoft.com/office/powerpoint/2010/main" val="3264431544"/>
              </p:ext>
            </p:extLst>
          </p:nvPr>
        </p:nvGraphicFramePr>
        <p:xfrm>
          <a:off x="361950" y="1776548"/>
          <a:ext cx="7408047" cy="30218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AD354802-ADE6-4EEE-B866-94DAC5964E65}"/>
              </a:ext>
            </a:extLst>
          </p:cNvPr>
          <p:cNvGraphicFramePr>
            <a:graphicFrameLocks noGrp="1"/>
          </p:cNvGraphicFramePr>
          <p:nvPr>
            <p:extLst>
              <p:ext uri="{D42A27DB-BD31-4B8C-83A1-F6EECF244321}">
                <p14:modId xmlns:p14="http://schemas.microsoft.com/office/powerpoint/2010/main" val="3501839614"/>
              </p:ext>
            </p:extLst>
          </p:nvPr>
        </p:nvGraphicFramePr>
        <p:xfrm>
          <a:off x="361950" y="1252122"/>
          <a:ext cx="11464922" cy="457200"/>
        </p:xfrm>
        <a:graphic>
          <a:graphicData uri="http://schemas.openxmlformats.org/drawingml/2006/table">
            <a:tbl>
              <a:tblPr firstRow="1" bandRow="1">
                <a:tableStyleId>{5C22544A-7EE6-4342-B048-85BDC9FD1C3A}</a:tableStyleId>
              </a:tblPr>
              <a:tblGrid>
                <a:gridCol w="5732461">
                  <a:extLst>
                    <a:ext uri="{9D8B030D-6E8A-4147-A177-3AD203B41FA5}">
                      <a16:colId xmlns:a16="http://schemas.microsoft.com/office/drawing/2014/main" val="2336218521"/>
                    </a:ext>
                  </a:extLst>
                </a:gridCol>
                <a:gridCol w="5732461">
                  <a:extLst>
                    <a:ext uri="{9D8B030D-6E8A-4147-A177-3AD203B41FA5}">
                      <a16:colId xmlns:a16="http://schemas.microsoft.com/office/drawing/2014/main" val="851683400"/>
                    </a:ext>
                  </a:extLst>
                </a:gridCol>
              </a:tblGrid>
              <a:tr h="370840">
                <a:tc>
                  <a:txBody>
                    <a:bodyPr/>
                    <a:lstStyle/>
                    <a:p>
                      <a:r>
                        <a:rPr lang="et-EE" sz="1200" dirty="0">
                          <a:solidFill>
                            <a:schemeClr val="tx1"/>
                          </a:solidFill>
                          <a:latin typeface="+mn-lt"/>
                        </a:rPr>
                        <a:t>Kogu elanikkonnas</a:t>
                      </a:r>
                      <a:br>
                        <a:rPr lang="et-EE" sz="1200" dirty="0">
                          <a:solidFill>
                            <a:schemeClr val="tx1"/>
                          </a:solidFill>
                          <a:latin typeface="+mn-lt"/>
                        </a:rPr>
                      </a:br>
                      <a:r>
                        <a:rPr lang="et-EE" sz="1200" b="0" dirty="0">
                          <a:solidFill>
                            <a:schemeClr val="tx1"/>
                          </a:solidFill>
                          <a:latin typeface="+mn-lt"/>
                        </a:rPr>
                        <a:t>% kõikidest vastanutest</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dirty="0">
                          <a:solidFill>
                            <a:schemeClr val="tx1"/>
                          </a:solidFill>
                          <a:latin typeface="+mn-lt"/>
                        </a:rPr>
                        <a:t>Mängijate seas</a:t>
                      </a:r>
                      <a:br>
                        <a:rPr lang="et-EE" sz="1200" dirty="0">
                          <a:solidFill>
                            <a:schemeClr val="tx1"/>
                          </a:solidFill>
                          <a:latin typeface="+mn-lt"/>
                        </a:rPr>
                      </a:br>
                      <a:r>
                        <a:rPr lang="et-EE" sz="1200" b="0" dirty="0">
                          <a:solidFill>
                            <a:schemeClr val="tx1"/>
                          </a:solidFill>
                          <a:latin typeface="+mn-lt"/>
                        </a:rPr>
                        <a:t>% viimase kahe aasta jooksul mänginutest</a:t>
                      </a:r>
                      <a:endParaRPr lang="et-EE" sz="1200" dirty="0">
                        <a:solidFill>
                          <a:schemeClr val="tx1"/>
                        </a:solidFill>
                        <a:latin typeface="+mn-lt"/>
                      </a:endParaRPr>
                    </a:p>
                  </a:txBody>
                  <a:tcPr>
                    <a:noFill/>
                  </a:tcPr>
                </a:tc>
                <a:extLst>
                  <a:ext uri="{0D108BD9-81ED-4DB2-BD59-A6C34878D82A}">
                    <a16:rowId xmlns:a16="http://schemas.microsoft.com/office/drawing/2014/main" val="3515659628"/>
                  </a:ext>
                </a:extLst>
              </a:tr>
            </a:tbl>
          </a:graphicData>
        </a:graphic>
      </p:graphicFrame>
      <p:graphicFrame>
        <p:nvGraphicFramePr>
          <p:cNvPr id="7" name="Chart 6">
            <a:extLst>
              <a:ext uri="{FF2B5EF4-FFF2-40B4-BE49-F238E27FC236}">
                <a16:creationId xmlns:a16="http://schemas.microsoft.com/office/drawing/2014/main" id="{252890DC-DDBC-4ED4-9155-E8BECBA802D9}"/>
              </a:ext>
            </a:extLst>
          </p:cNvPr>
          <p:cNvGraphicFramePr/>
          <p:nvPr>
            <p:extLst>
              <p:ext uri="{D42A27DB-BD31-4B8C-83A1-F6EECF244321}">
                <p14:modId xmlns:p14="http://schemas.microsoft.com/office/powerpoint/2010/main" val="1672822219"/>
              </p:ext>
            </p:extLst>
          </p:nvPr>
        </p:nvGraphicFramePr>
        <p:xfrm>
          <a:off x="6183090" y="1995535"/>
          <a:ext cx="5626905" cy="2794180"/>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7">
            <a:extLst>
              <a:ext uri="{FF2B5EF4-FFF2-40B4-BE49-F238E27FC236}">
                <a16:creationId xmlns:a16="http://schemas.microsoft.com/office/drawing/2014/main" id="{0CB43652-773D-4F8A-84A0-51466865254E}"/>
              </a:ext>
            </a:extLst>
          </p:cNvPr>
          <p:cNvSpPr>
            <a:spLocks noGrp="1"/>
          </p:cNvSpPr>
          <p:nvPr>
            <p:ph type="sldNum" sz="quarter" idx="10"/>
          </p:nvPr>
        </p:nvSpPr>
        <p:spPr/>
        <p:txBody>
          <a:bodyPr/>
          <a:lstStyle/>
          <a:p>
            <a:fld id="{4034BEE3-566C-4068-A777-C3A4762E861B}" type="slidenum">
              <a:rPr lang="en-GB" smtClean="0"/>
              <a:pPr/>
              <a:t>32</a:t>
            </a:fld>
            <a:endParaRPr lang="en-GB" dirty="0"/>
          </a:p>
        </p:txBody>
      </p:sp>
    </p:spTree>
    <p:extLst>
      <p:ext uri="{BB962C8B-B14F-4D97-AF65-F5344CB8AC3E}">
        <p14:creationId xmlns:p14="http://schemas.microsoft.com/office/powerpoint/2010/main" val="70767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CEE77-596F-4F89-848A-D40C3558D30F}"/>
              </a:ext>
            </a:extLst>
          </p:cNvPr>
          <p:cNvSpPr>
            <a:spLocks noGrp="1"/>
          </p:cNvSpPr>
          <p:nvPr>
            <p:ph type="title"/>
          </p:nvPr>
        </p:nvSpPr>
        <p:spPr/>
        <p:txBody>
          <a:bodyPr/>
          <a:lstStyle/>
          <a:p>
            <a:r>
              <a:rPr lang="et-EE" dirty="0"/>
              <a:t>3.2 Hasartmängusõltuvuse riskirühma profiil</a:t>
            </a:r>
            <a:r>
              <a:rPr lang="en-US" dirty="0"/>
              <a:t> </a:t>
            </a:r>
            <a:r>
              <a:rPr lang="et-EE" sz="1400" b="0" dirty="0"/>
              <a:t>% viimase kahe aasta jooksul mänginutest</a:t>
            </a:r>
          </a:p>
        </p:txBody>
      </p:sp>
      <p:graphicFrame>
        <p:nvGraphicFramePr>
          <p:cNvPr id="4" name="Table 4">
            <a:extLst>
              <a:ext uri="{FF2B5EF4-FFF2-40B4-BE49-F238E27FC236}">
                <a16:creationId xmlns:a16="http://schemas.microsoft.com/office/drawing/2014/main" id="{701372F6-0520-4742-AC7B-EF506E7B1CEB}"/>
              </a:ext>
            </a:extLst>
          </p:cNvPr>
          <p:cNvGraphicFramePr>
            <a:graphicFrameLocks noGrp="1"/>
          </p:cNvGraphicFramePr>
          <p:nvPr>
            <p:extLst>
              <p:ext uri="{D42A27DB-BD31-4B8C-83A1-F6EECF244321}">
                <p14:modId xmlns:p14="http://schemas.microsoft.com/office/powerpoint/2010/main" val="2163695920"/>
              </p:ext>
            </p:extLst>
          </p:nvPr>
        </p:nvGraphicFramePr>
        <p:xfrm>
          <a:off x="383177" y="879566"/>
          <a:ext cx="11303726" cy="5138071"/>
        </p:xfrm>
        <a:graphic>
          <a:graphicData uri="http://schemas.openxmlformats.org/drawingml/2006/table">
            <a:tbl>
              <a:tblPr firstRow="1" bandRow="1">
                <a:tableStyleId>{5C22544A-7EE6-4342-B048-85BDC9FD1C3A}</a:tableStyleId>
              </a:tblPr>
              <a:tblGrid>
                <a:gridCol w="2333897">
                  <a:extLst>
                    <a:ext uri="{9D8B030D-6E8A-4147-A177-3AD203B41FA5}">
                      <a16:colId xmlns:a16="http://schemas.microsoft.com/office/drawing/2014/main" val="4174201780"/>
                    </a:ext>
                  </a:extLst>
                </a:gridCol>
                <a:gridCol w="505097">
                  <a:extLst>
                    <a:ext uri="{9D8B030D-6E8A-4147-A177-3AD203B41FA5}">
                      <a16:colId xmlns:a16="http://schemas.microsoft.com/office/drawing/2014/main" val="2661868436"/>
                    </a:ext>
                  </a:extLst>
                </a:gridCol>
                <a:gridCol w="2116183">
                  <a:extLst>
                    <a:ext uri="{9D8B030D-6E8A-4147-A177-3AD203B41FA5}">
                      <a16:colId xmlns:a16="http://schemas.microsoft.com/office/drawing/2014/main" val="3728781442"/>
                    </a:ext>
                  </a:extLst>
                </a:gridCol>
                <a:gridCol w="2116183">
                  <a:extLst>
                    <a:ext uri="{9D8B030D-6E8A-4147-A177-3AD203B41FA5}">
                      <a16:colId xmlns:a16="http://schemas.microsoft.com/office/drawing/2014/main" val="958983575"/>
                    </a:ext>
                  </a:extLst>
                </a:gridCol>
                <a:gridCol w="2116183">
                  <a:extLst>
                    <a:ext uri="{9D8B030D-6E8A-4147-A177-3AD203B41FA5}">
                      <a16:colId xmlns:a16="http://schemas.microsoft.com/office/drawing/2014/main" val="3045116635"/>
                    </a:ext>
                  </a:extLst>
                </a:gridCol>
                <a:gridCol w="2116183">
                  <a:extLst>
                    <a:ext uri="{9D8B030D-6E8A-4147-A177-3AD203B41FA5}">
                      <a16:colId xmlns:a16="http://schemas.microsoft.com/office/drawing/2014/main" val="3816177511"/>
                    </a:ext>
                  </a:extLst>
                </a:gridCol>
              </a:tblGrid>
              <a:tr h="233974">
                <a:tc>
                  <a:txBody>
                    <a:bodyPr/>
                    <a:lstStyle/>
                    <a:p>
                      <a:pPr algn="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r>
                        <a:rPr lang="en-US" sz="1000" dirty="0">
                          <a:solidFill>
                            <a:schemeClr val="tx1"/>
                          </a:solidFill>
                          <a:latin typeface="+mn-lt"/>
                        </a:rPr>
                        <a:t>202</a:t>
                      </a:r>
                      <a:r>
                        <a:rPr lang="et-EE" sz="1000" dirty="0">
                          <a:solidFill>
                            <a:schemeClr val="tx1"/>
                          </a:solidFill>
                          <a:latin typeface="+mn-lt"/>
                        </a:rPr>
                        <a:t>3</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r>
                        <a:rPr lang="en-US" sz="1000" dirty="0">
                          <a:solidFill>
                            <a:schemeClr val="tx1"/>
                          </a:solidFill>
                          <a:latin typeface="+mn-lt"/>
                        </a:rPr>
                        <a:t>2021</a:t>
                      </a: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r>
                        <a:rPr lang="en-US" sz="1000" dirty="0">
                          <a:solidFill>
                            <a:schemeClr val="tx1"/>
                          </a:solidFill>
                          <a:latin typeface="+mn-lt"/>
                        </a:rPr>
                        <a:t>2019</a:t>
                      </a: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r>
                        <a:rPr lang="en-US" sz="1000" dirty="0">
                          <a:solidFill>
                            <a:schemeClr val="tx1"/>
                          </a:solidFill>
                          <a:latin typeface="+mn-lt"/>
                        </a:rPr>
                        <a:t>2017</a:t>
                      </a: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1012229"/>
                  </a:ext>
                </a:extLst>
              </a:tr>
              <a:tr h="148609">
                <a:tc>
                  <a:txBody>
                    <a:bodyPr/>
                    <a:lstStyle/>
                    <a:p>
                      <a:pPr algn="r" fontAlgn="t">
                        <a:lnSpc>
                          <a:spcPts val="1000"/>
                        </a:lnSpc>
                      </a:pPr>
                      <a:r>
                        <a:rPr lang="et-EE" sz="1000" b="0" i="0" u="none" strike="noStrike" dirty="0">
                          <a:solidFill>
                            <a:schemeClr val="tx1"/>
                          </a:solidFill>
                          <a:effectLst/>
                          <a:latin typeface="+mn-lt"/>
                        </a:rPr>
                        <a:t>Kokku</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ts val="1000"/>
                        </a:lnSpc>
                      </a:pPr>
                      <a:r>
                        <a:rPr lang="et-EE" sz="1000" b="0" i="0" u="none" strike="noStrike">
                          <a:solidFill>
                            <a:schemeClr val="tx1"/>
                          </a:solidFill>
                          <a:effectLst/>
                          <a:latin typeface="Arial" panose="020B0604020202020204" pitchFamily="34" charset="0"/>
                        </a:rPr>
                        <a:t>n=290</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745557"/>
                  </a:ext>
                </a:extLst>
              </a:tr>
              <a:tr h="148609">
                <a:tc>
                  <a:txBody>
                    <a:bodyPr/>
                    <a:lstStyle/>
                    <a:p>
                      <a:pPr algn="l" fontAlgn="t">
                        <a:lnSpc>
                          <a:spcPts val="1000"/>
                        </a:lnSpc>
                      </a:pPr>
                      <a:r>
                        <a:rPr lang="et-EE" sz="1000" b="1" i="0" u="none" strike="noStrike" dirty="0">
                          <a:solidFill>
                            <a:schemeClr val="tx1"/>
                          </a:solidFill>
                          <a:effectLst/>
                          <a:latin typeface="+mn-lt"/>
                        </a:rPr>
                        <a:t>Vanus 1</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ts val="1000"/>
                        </a:lnSpc>
                      </a:pPr>
                      <a:endParaRPr lang="et-EE" sz="1000" b="0" i="0" u="none" strike="noStrike">
                        <a:solidFill>
                          <a:schemeClr val="tx1"/>
                        </a:solidFill>
                        <a:effectLst/>
                        <a:latin typeface="Arial" panose="020B0604020202020204" pitchFamily="34" charset="0"/>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9281905"/>
                  </a:ext>
                </a:extLst>
              </a:tr>
              <a:tr h="148609">
                <a:tc>
                  <a:txBody>
                    <a:bodyPr/>
                    <a:lstStyle/>
                    <a:p>
                      <a:pPr algn="r" fontAlgn="t">
                        <a:lnSpc>
                          <a:spcPts val="1000"/>
                        </a:lnSpc>
                      </a:pPr>
                      <a:r>
                        <a:rPr lang="et-EE" sz="1000" b="0" i="0" u="none" strike="noStrike">
                          <a:solidFill>
                            <a:schemeClr val="tx1"/>
                          </a:solidFill>
                          <a:effectLst/>
                          <a:latin typeface="+mn-lt"/>
                        </a:rPr>
                        <a:t>15-19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ts val="1000"/>
                        </a:lnSpc>
                      </a:pPr>
                      <a:r>
                        <a:rPr lang="et-EE" sz="1000" b="0" i="0" u="none" strike="noStrike">
                          <a:solidFill>
                            <a:schemeClr val="tx1"/>
                          </a:solidFill>
                          <a:effectLst/>
                          <a:latin typeface="Arial" panose="020B0604020202020204" pitchFamily="34" charset="0"/>
                        </a:rPr>
                        <a:t>n=47</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449947"/>
                  </a:ext>
                </a:extLst>
              </a:tr>
              <a:tr h="148609">
                <a:tc>
                  <a:txBody>
                    <a:bodyPr/>
                    <a:lstStyle/>
                    <a:p>
                      <a:pPr algn="r" fontAlgn="t">
                        <a:lnSpc>
                          <a:spcPts val="1000"/>
                        </a:lnSpc>
                      </a:pPr>
                      <a:r>
                        <a:rPr lang="et-EE" sz="1000" b="0" i="0" u="none" strike="noStrike" dirty="0">
                          <a:solidFill>
                            <a:schemeClr val="tx1"/>
                          </a:solidFill>
                          <a:effectLst/>
                          <a:latin typeface="+mn-lt"/>
                        </a:rPr>
                        <a:t>20-29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ts val="1000"/>
                        </a:lnSpc>
                      </a:pPr>
                      <a:r>
                        <a:rPr lang="et-EE" sz="1000" b="0" i="0" u="none" strike="noStrike">
                          <a:solidFill>
                            <a:schemeClr val="tx1"/>
                          </a:solidFill>
                          <a:effectLst/>
                          <a:latin typeface="Arial" panose="020B0604020202020204" pitchFamily="34" charset="0"/>
                        </a:rPr>
                        <a:t>n=58</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5732865"/>
                  </a:ext>
                </a:extLst>
              </a:tr>
              <a:tr h="148609">
                <a:tc>
                  <a:txBody>
                    <a:bodyPr/>
                    <a:lstStyle/>
                    <a:p>
                      <a:pPr algn="r" fontAlgn="t">
                        <a:lnSpc>
                          <a:spcPts val="1000"/>
                        </a:lnSpc>
                      </a:pPr>
                      <a:r>
                        <a:rPr lang="et-EE" sz="1000" b="0" i="0" u="none" strike="noStrike">
                          <a:solidFill>
                            <a:schemeClr val="tx1"/>
                          </a:solidFill>
                          <a:effectLst/>
                          <a:latin typeface="+mn-lt"/>
                        </a:rPr>
                        <a:t>30-39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ts val="1000"/>
                        </a:lnSpc>
                      </a:pPr>
                      <a:r>
                        <a:rPr lang="et-EE" sz="1000" b="0" i="0" u="none" strike="noStrike">
                          <a:solidFill>
                            <a:schemeClr val="tx1"/>
                          </a:solidFill>
                          <a:effectLst/>
                          <a:latin typeface="Arial" panose="020B0604020202020204" pitchFamily="34" charset="0"/>
                        </a:rPr>
                        <a:t>n=68</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907052"/>
                  </a:ext>
                </a:extLst>
              </a:tr>
              <a:tr h="148609">
                <a:tc>
                  <a:txBody>
                    <a:bodyPr/>
                    <a:lstStyle/>
                    <a:p>
                      <a:pPr algn="r" fontAlgn="t">
                        <a:lnSpc>
                          <a:spcPts val="1000"/>
                        </a:lnSpc>
                      </a:pPr>
                      <a:r>
                        <a:rPr lang="et-EE" sz="1000" b="0" i="0" u="none" strike="noStrike" dirty="0">
                          <a:solidFill>
                            <a:schemeClr val="tx1"/>
                          </a:solidFill>
                          <a:effectLst/>
                          <a:latin typeface="+mn-lt"/>
                        </a:rPr>
                        <a:t>40-49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ts val="1000"/>
                        </a:lnSpc>
                      </a:pPr>
                      <a:r>
                        <a:rPr lang="et-EE" sz="1000" b="0" i="0" u="none" strike="noStrike">
                          <a:solidFill>
                            <a:schemeClr val="tx1"/>
                          </a:solidFill>
                          <a:effectLst/>
                          <a:latin typeface="Arial" panose="020B0604020202020204" pitchFamily="34" charset="0"/>
                        </a:rPr>
                        <a:t>n=53</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942213"/>
                  </a:ext>
                </a:extLst>
              </a:tr>
              <a:tr h="148609">
                <a:tc>
                  <a:txBody>
                    <a:bodyPr/>
                    <a:lstStyle/>
                    <a:p>
                      <a:pPr algn="r" fontAlgn="t">
                        <a:lnSpc>
                          <a:spcPts val="1000"/>
                        </a:lnSpc>
                      </a:pPr>
                      <a:r>
                        <a:rPr lang="et-EE" sz="1000" b="0" i="0" u="none" strike="noStrike" dirty="0">
                          <a:solidFill>
                            <a:schemeClr val="tx1"/>
                          </a:solidFill>
                          <a:effectLst/>
                          <a:latin typeface="+mn-lt"/>
                        </a:rPr>
                        <a:t>50-59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ts val="1000"/>
                        </a:lnSpc>
                      </a:pPr>
                      <a:r>
                        <a:rPr lang="et-EE" sz="1000" b="0" i="0" u="none" strike="noStrike">
                          <a:solidFill>
                            <a:schemeClr val="tx1"/>
                          </a:solidFill>
                          <a:effectLst/>
                          <a:latin typeface="Arial" panose="020B0604020202020204" pitchFamily="34" charset="0"/>
                        </a:rPr>
                        <a:t>n=29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1535082"/>
                  </a:ext>
                </a:extLst>
              </a:tr>
              <a:tr h="148609">
                <a:tc>
                  <a:txBody>
                    <a:bodyPr/>
                    <a:lstStyle/>
                    <a:p>
                      <a:pPr algn="r" fontAlgn="t">
                        <a:lnSpc>
                          <a:spcPts val="1000"/>
                        </a:lnSpc>
                      </a:pPr>
                      <a:r>
                        <a:rPr lang="et-EE" sz="1000" b="0" i="0" u="none" strike="noStrike">
                          <a:solidFill>
                            <a:schemeClr val="tx1"/>
                          </a:solidFill>
                          <a:effectLst/>
                          <a:latin typeface="+mn-lt"/>
                        </a:rPr>
                        <a:t>60-74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ts val="1000"/>
                        </a:lnSpc>
                      </a:pPr>
                      <a:r>
                        <a:rPr lang="et-EE" sz="1000" b="0" i="0" u="none" strike="noStrike">
                          <a:solidFill>
                            <a:schemeClr val="tx1"/>
                          </a:solidFill>
                          <a:effectLst/>
                          <a:latin typeface="Arial" panose="020B0604020202020204" pitchFamily="34" charset="0"/>
                        </a:rPr>
                        <a:t>n=35</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2774916"/>
                  </a:ext>
                </a:extLst>
              </a:tr>
              <a:tr h="148609">
                <a:tc>
                  <a:txBody>
                    <a:bodyPr/>
                    <a:lstStyle/>
                    <a:p>
                      <a:pPr algn="l" fontAlgn="t">
                        <a:lnSpc>
                          <a:spcPts val="1000"/>
                        </a:lnSpc>
                      </a:pPr>
                      <a:r>
                        <a:rPr lang="et-EE" sz="1000" b="1" i="0" u="none" strike="noStrike" dirty="0">
                          <a:solidFill>
                            <a:schemeClr val="tx1"/>
                          </a:solidFill>
                          <a:effectLst/>
                          <a:latin typeface="+mn-lt"/>
                        </a:rPr>
                        <a:t>Vanus 2</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ts val="1000"/>
                        </a:lnSpc>
                      </a:pPr>
                      <a:endParaRPr lang="et-EE" sz="1000" b="0" i="0" u="none" strike="noStrike">
                        <a:solidFill>
                          <a:schemeClr val="tx1"/>
                        </a:solidFill>
                        <a:effectLst/>
                        <a:latin typeface="Arial" panose="020B0604020202020204" pitchFamily="34" charset="0"/>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1359185"/>
                  </a:ext>
                </a:extLst>
              </a:tr>
              <a:tr h="148609">
                <a:tc>
                  <a:txBody>
                    <a:bodyPr/>
                    <a:lstStyle/>
                    <a:p>
                      <a:pPr algn="r" fontAlgn="t">
                        <a:lnSpc>
                          <a:spcPts val="1000"/>
                        </a:lnSpc>
                      </a:pPr>
                      <a:r>
                        <a:rPr lang="et-EE" sz="1000" b="0" i="0" u="none" strike="noStrike" dirty="0">
                          <a:solidFill>
                            <a:schemeClr val="tx1"/>
                          </a:solidFill>
                          <a:effectLst/>
                          <a:latin typeface="+mn-lt"/>
                        </a:rPr>
                        <a:t>15-20</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ts val="1000"/>
                        </a:lnSpc>
                      </a:pPr>
                      <a:r>
                        <a:rPr lang="et-EE" sz="1000" b="0" i="0" u="none" strike="noStrike">
                          <a:solidFill>
                            <a:schemeClr val="tx1"/>
                          </a:solidFill>
                          <a:effectLst/>
                          <a:latin typeface="Arial" panose="020B0604020202020204" pitchFamily="34" charset="0"/>
                        </a:rPr>
                        <a:t>n=69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3765808"/>
                  </a:ext>
                </a:extLst>
              </a:tr>
              <a:tr h="148609">
                <a:tc>
                  <a:txBody>
                    <a:bodyPr/>
                    <a:lstStyle/>
                    <a:p>
                      <a:pPr algn="r" fontAlgn="t">
                        <a:lnSpc>
                          <a:spcPts val="1000"/>
                        </a:lnSpc>
                      </a:pPr>
                      <a:r>
                        <a:rPr lang="et-EE" sz="1000" b="0" i="0" u="none" strike="noStrike" dirty="0">
                          <a:solidFill>
                            <a:schemeClr val="tx1"/>
                          </a:solidFill>
                          <a:effectLst/>
                          <a:latin typeface="+mn-lt"/>
                        </a:rPr>
                        <a:t>21-74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ts val="1000"/>
                        </a:lnSpc>
                      </a:pPr>
                      <a:r>
                        <a:rPr lang="et-EE" sz="1000" b="0" i="0" u="none" strike="noStrike">
                          <a:solidFill>
                            <a:schemeClr val="tx1"/>
                          </a:solidFill>
                          <a:effectLst/>
                          <a:latin typeface="Arial" panose="020B0604020202020204" pitchFamily="34" charset="0"/>
                        </a:rPr>
                        <a:t>n=221</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9029324"/>
                  </a:ext>
                </a:extLst>
              </a:tr>
              <a:tr h="148609">
                <a:tc>
                  <a:txBody>
                    <a:bodyPr/>
                    <a:lstStyle/>
                    <a:p>
                      <a:pPr algn="l" fontAlgn="t">
                        <a:lnSpc>
                          <a:spcPts val="1000"/>
                        </a:lnSpc>
                      </a:pPr>
                      <a:r>
                        <a:rPr lang="et-EE" sz="1000" b="1" i="0" u="none" strike="noStrike" dirty="0">
                          <a:solidFill>
                            <a:schemeClr val="tx1"/>
                          </a:solidFill>
                          <a:effectLst/>
                          <a:latin typeface="+mn-lt"/>
                        </a:rPr>
                        <a:t>Sugu</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ts val="1000"/>
                        </a:lnSpc>
                      </a:pPr>
                      <a:endParaRPr lang="et-EE" sz="1000" b="0" i="0" u="none" strike="noStrike">
                        <a:solidFill>
                          <a:schemeClr val="tx1"/>
                        </a:solidFill>
                        <a:effectLst/>
                        <a:latin typeface="Arial" panose="020B0604020202020204" pitchFamily="34" charset="0"/>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1246760"/>
                  </a:ext>
                </a:extLst>
              </a:tr>
              <a:tr h="148609">
                <a:tc>
                  <a:txBody>
                    <a:bodyPr/>
                    <a:lstStyle/>
                    <a:p>
                      <a:pPr algn="r" fontAlgn="t">
                        <a:lnSpc>
                          <a:spcPts val="1000"/>
                        </a:lnSpc>
                      </a:pPr>
                      <a:r>
                        <a:rPr lang="et-EE" sz="1000" b="0" i="0" u="none" strike="noStrike" dirty="0">
                          <a:solidFill>
                            <a:schemeClr val="tx1"/>
                          </a:solidFill>
                          <a:effectLst/>
                          <a:latin typeface="+mn-lt"/>
                        </a:rPr>
                        <a:t>Mees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ts val="1000"/>
                        </a:lnSpc>
                      </a:pPr>
                      <a:r>
                        <a:rPr lang="et-EE" sz="1000" b="0" i="0" u="none" strike="noStrike">
                          <a:solidFill>
                            <a:schemeClr val="tx1"/>
                          </a:solidFill>
                          <a:effectLst/>
                          <a:latin typeface="Arial" panose="020B0604020202020204" pitchFamily="34" charset="0"/>
                        </a:rPr>
                        <a:t>n=155</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2665871"/>
                  </a:ext>
                </a:extLst>
              </a:tr>
              <a:tr h="148609">
                <a:tc>
                  <a:txBody>
                    <a:bodyPr/>
                    <a:lstStyle/>
                    <a:p>
                      <a:pPr algn="r" fontAlgn="t">
                        <a:lnSpc>
                          <a:spcPts val="1000"/>
                        </a:lnSpc>
                      </a:pPr>
                      <a:r>
                        <a:rPr lang="et-EE" sz="1000" b="0" i="0" u="none" strike="noStrike" dirty="0">
                          <a:solidFill>
                            <a:schemeClr val="tx1"/>
                          </a:solidFill>
                          <a:effectLst/>
                          <a:latin typeface="+mn-lt"/>
                        </a:rPr>
                        <a:t>Naine</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ts val="1000"/>
                        </a:lnSpc>
                      </a:pPr>
                      <a:r>
                        <a:rPr lang="et-EE" sz="1000" b="0" i="0" u="none" strike="noStrike">
                          <a:solidFill>
                            <a:schemeClr val="tx1"/>
                          </a:solidFill>
                          <a:effectLst/>
                          <a:latin typeface="Arial" panose="020B0604020202020204" pitchFamily="34" charset="0"/>
                        </a:rPr>
                        <a:t>n=135</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9185353"/>
                  </a:ext>
                </a:extLst>
              </a:tr>
              <a:tr h="148609">
                <a:tc>
                  <a:txBody>
                    <a:bodyPr/>
                    <a:lstStyle/>
                    <a:p>
                      <a:pPr algn="l" fontAlgn="t">
                        <a:lnSpc>
                          <a:spcPts val="1000"/>
                        </a:lnSpc>
                      </a:pPr>
                      <a:r>
                        <a:rPr lang="et-EE" sz="1000" b="1" i="0" u="none" strike="noStrike" dirty="0">
                          <a:solidFill>
                            <a:schemeClr val="tx1"/>
                          </a:solidFill>
                          <a:effectLst/>
                          <a:latin typeface="+mn-lt"/>
                        </a:rPr>
                        <a:t>Rahvus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ts val="1000"/>
                        </a:lnSpc>
                      </a:pPr>
                      <a:endParaRPr lang="et-EE" sz="1000" b="0" i="0" u="none" strike="noStrike">
                        <a:solidFill>
                          <a:schemeClr val="tx1"/>
                        </a:solidFill>
                        <a:effectLst/>
                        <a:latin typeface="Arial" panose="020B0604020202020204" pitchFamily="34" charset="0"/>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2362891"/>
                  </a:ext>
                </a:extLst>
              </a:tr>
              <a:tr h="148609">
                <a:tc>
                  <a:txBody>
                    <a:bodyPr/>
                    <a:lstStyle/>
                    <a:p>
                      <a:pPr algn="r" fontAlgn="t">
                        <a:lnSpc>
                          <a:spcPts val="1000"/>
                        </a:lnSpc>
                      </a:pPr>
                      <a:r>
                        <a:rPr lang="et-EE" sz="1000" b="0" i="0" u="none" strike="noStrike" dirty="0">
                          <a:solidFill>
                            <a:schemeClr val="tx1"/>
                          </a:solidFill>
                          <a:effectLst/>
                          <a:latin typeface="+mn-lt"/>
                        </a:rPr>
                        <a:t>Eestlane</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ts val="1000"/>
                        </a:lnSpc>
                      </a:pPr>
                      <a:r>
                        <a:rPr lang="et-EE" sz="1000" b="0" i="0" u="none" strike="noStrike">
                          <a:solidFill>
                            <a:schemeClr val="tx1"/>
                          </a:solidFill>
                          <a:effectLst/>
                          <a:latin typeface="Arial" panose="020B0604020202020204" pitchFamily="34" charset="0"/>
                        </a:rPr>
                        <a:t>n=204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034506"/>
                  </a:ext>
                </a:extLst>
              </a:tr>
              <a:tr h="148609">
                <a:tc>
                  <a:txBody>
                    <a:bodyPr/>
                    <a:lstStyle/>
                    <a:p>
                      <a:pPr algn="r" fontAlgn="t">
                        <a:lnSpc>
                          <a:spcPts val="1000"/>
                        </a:lnSpc>
                      </a:pPr>
                      <a:r>
                        <a:rPr lang="et-EE" sz="1000" b="0" i="0" u="none" strike="noStrike" dirty="0">
                          <a:solidFill>
                            <a:schemeClr val="tx1"/>
                          </a:solidFill>
                          <a:effectLst/>
                          <a:latin typeface="+mn-lt"/>
                        </a:rPr>
                        <a:t>Muu rahvus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ts val="1000"/>
                        </a:lnSpc>
                      </a:pPr>
                      <a:r>
                        <a:rPr lang="et-EE" sz="1000" b="0" i="0" u="none" strike="noStrike">
                          <a:solidFill>
                            <a:schemeClr val="tx1"/>
                          </a:solidFill>
                          <a:effectLst/>
                          <a:latin typeface="Arial" panose="020B0604020202020204" pitchFamily="34" charset="0"/>
                        </a:rPr>
                        <a:t>n=86</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618102"/>
                  </a:ext>
                </a:extLst>
              </a:tr>
              <a:tr h="148609">
                <a:tc>
                  <a:txBody>
                    <a:bodyPr/>
                    <a:lstStyle/>
                    <a:p>
                      <a:pPr algn="l" fontAlgn="b">
                        <a:lnSpc>
                          <a:spcPts val="1000"/>
                        </a:lnSpc>
                      </a:pPr>
                      <a:r>
                        <a:rPr lang="fi-FI" sz="1000" b="1" i="0" u="none" strike="noStrike" dirty="0">
                          <a:solidFill>
                            <a:schemeClr val="tx1"/>
                          </a:solidFill>
                          <a:effectLst/>
                          <a:latin typeface="+mn-lt"/>
                        </a:rPr>
                        <a:t>Pere sissetulek ühe inimese kohta</a:t>
                      </a:r>
                      <a:r>
                        <a:rPr lang="et-EE" sz="1000" b="1" i="0" u="none" strike="noStrike" dirty="0">
                          <a:solidFill>
                            <a:schemeClr val="tx1"/>
                          </a:solidFill>
                          <a:effectLst/>
                          <a:latin typeface="+mn-lt"/>
                        </a:rPr>
                        <a:t>*</a:t>
                      </a:r>
                      <a:endParaRPr lang="fi-FI" sz="1000" b="1" i="0" u="none" strike="noStrike" dirty="0">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ts val="1000"/>
                        </a:lnSpc>
                      </a:pPr>
                      <a:endParaRPr lang="et-EE" sz="1000" b="0" i="0" u="none" strike="noStrike">
                        <a:solidFill>
                          <a:schemeClr val="tx1"/>
                        </a:solidFill>
                        <a:effectLst/>
                        <a:latin typeface="Arial" panose="020B0604020202020204" pitchFamily="34" charset="0"/>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5194726"/>
                  </a:ext>
                </a:extLst>
              </a:tr>
              <a:tr h="148609">
                <a:tc>
                  <a:txBody>
                    <a:bodyPr/>
                    <a:lstStyle/>
                    <a:p>
                      <a:pPr algn="r" fontAlgn="t">
                        <a:lnSpc>
                          <a:spcPts val="1000"/>
                        </a:lnSpc>
                      </a:pPr>
                      <a:r>
                        <a:rPr lang="et-EE" sz="1000" b="0" i="0" u="none" strike="noStrike" dirty="0">
                          <a:solidFill>
                            <a:schemeClr val="tx1"/>
                          </a:solidFill>
                          <a:effectLst/>
                          <a:latin typeface="+mn-lt"/>
                        </a:rPr>
                        <a:t>kuni 600 eurot kuus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ts val="1000"/>
                        </a:lnSpc>
                      </a:pPr>
                      <a:r>
                        <a:rPr lang="et-EE" sz="1000" b="0" i="0" u="none" strike="noStrike">
                          <a:solidFill>
                            <a:schemeClr val="tx1"/>
                          </a:solidFill>
                          <a:effectLst/>
                          <a:latin typeface="Arial" panose="020B0604020202020204" pitchFamily="34" charset="0"/>
                        </a:rPr>
                        <a:t>n=64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4333987"/>
                  </a:ext>
                </a:extLst>
              </a:tr>
              <a:tr h="148609">
                <a:tc>
                  <a:txBody>
                    <a:bodyPr/>
                    <a:lstStyle/>
                    <a:p>
                      <a:pPr algn="r" fontAlgn="t">
                        <a:lnSpc>
                          <a:spcPts val="1000"/>
                        </a:lnSpc>
                      </a:pPr>
                      <a:r>
                        <a:rPr lang="et-EE" sz="1000" b="0" i="0" u="none" strike="noStrike" dirty="0">
                          <a:solidFill>
                            <a:schemeClr val="tx1"/>
                          </a:solidFill>
                          <a:effectLst/>
                          <a:latin typeface="+mn-lt"/>
                        </a:rPr>
                        <a:t>601 - 1000 eurot kuus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ts val="1000"/>
                        </a:lnSpc>
                      </a:pPr>
                      <a:r>
                        <a:rPr lang="et-EE" sz="1000" b="0" i="0" u="none" strike="noStrike">
                          <a:solidFill>
                            <a:schemeClr val="tx1"/>
                          </a:solidFill>
                          <a:effectLst/>
                          <a:latin typeface="Arial" panose="020B0604020202020204" pitchFamily="34" charset="0"/>
                        </a:rPr>
                        <a:t>n=79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2720008"/>
                  </a:ext>
                </a:extLst>
              </a:tr>
              <a:tr h="148609">
                <a:tc>
                  <a:txBody>
                    <a:bodyPr/>
                    <a:lstStyle/>
                    <a:p>
                      <a:pPr algn="r" fontAlgn="t">
                        <a:lnSpc>
                          <a:spcPts val="1000"/>
                        </a:lnSpc>
                      </a:pPr>
                      <a:r>
                        <a:rPr lang="et-EE" sz="1000" b="0" i="0" u="none" strike="noStrike" dirty="0">
                          <a:solidFill>
                            <a:schemeClr val="tx1"/>
                          </a:solidFill>
                          <a:effectLst/>
                          <a:latin typeface="+mn-lt"/>
                        </a:rPr>
                        <a:t>1001 - 1500 eurot kuus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ts val="1000"/>
                        </a:lnSpc>
                      </a:pPr>
                      <a:r>
                        <a:rPr lang="et-EE" sz="1000" b="0" i="0" u="none" strike="noStrike">
                          <a:solidFill>
                            <a:schemeClr val="tx1"/>
                          </a:solidFill>
                          <a:effectLst/>
                          <a:latin typeface="Arial" panose="020B0604020202020204" pitchFamily="34" charset="0"/>
                        </a:rPr>
                        <a:t>n=53</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765096"/>
                  </a:ext>
                </a:extLst>
              </a:tr>
              <a:tr h="148609">
                <a:tc>
                  <a:txBody>
                    <a:bodyPr/>
                    <a:lstStyle/>
                    <a:p>
                      <a:pPr algn="r" fontAlgn="t">
                        <a:lnSpc>
                          <a:spcPts val="1000"/>
                        </a:lnSpc>
                      </a:pPr>
                      <a:r>
                        <a:rPr lang="et-EE" sz="1000" b="0" i="0" u="none" strike="noStrike" dirty="0">
                          <a:solidFill>
                            <a:schemeClr val="tx1"/>
                          </a:solidFill>
                          <a:effectLst/>
                          <a:latin typeface="+mn-lt"/>
                        </a:rPr>
                        <a:t>üle 1500 euro kuus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ts val="1000"/>
                        </a:lnSpc>
                      </a:pPr>
                      <a:r>
                        <a:rPr lang="et-EE" sz="1000" b="0" i="0" u="none" strike="noStrike">
                          <a:solidFill>
                            <a:schemeClr val="tx1"/>
                          </a:solidFill>
                          <a:effectLst/>
                          <a:latin typeface="Arial" panose="020B0604020202020204" pitchFamily="34" charset="0"/>
                        </a:rPr>
                        <a:t>n=37</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3229475"/>
                  </a:ext>
                </a:extLst>
              </a:tr>
              <a:tr h="148609">
                <a:tc>
                  <a:txBody>
                    <a:bodyPr/>
                    <a:lstStyle/>
                    <a:p>
                      <a:pPr algn="l" fontAlgn="b">
                        <a:lnSpc>
                          <a:spcPts val="1000"/>
                        </a:lnSpc>
                      </a:pPr>
                      <a:r>
                        <a:rPr lang="et-EE" sz="1000" b="1" i="0" u="none" strike="noStrike" dirty="0">
                          <a:solidFill>
                            <a:schemeClr val="tx1"/>
                          </a:solidFill>
                          <a:effectLst/>
                          <a:latin typeface="+mn-lt"/>
                        </a:rPr>
                        <a:t>Piirkond</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ts val="1000"/>
                        </a:lnSpc>
                      </a:pPr>
                      <a:endParaRPr lang="et-EE" sz="1000" b="0" i="0" u="none" strike="noStrike" dirty="0">
                        <a:solidFill>
                          <a:schemeClr val="tx1"/>
                        </a:solidFill>
                        <a:effectLst/>
                        <a:latin typeface="Arial" panose="020B0604020202020204" pitchFamily="34" charset="0"/>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4050210"/>
                  </a:ext>
                </a:extLst>
              </a:tr>
              <a:tr h="148609">
                <a:tc>
                  <a:txBody>
                    <a:bodyPr/>
                    <a:lstStyle/>
                    <a:p>
                      <a:pPr algn="r" fontAlgn="b">
                        <a:lnSpc>
                          <a:spcPts val="1000"/>
                        </a:lnSpc>
                      </a:pPr>
                      <a:r>
                        <a:rPr lang="et-EE" sz="1000" b="0" i="0" u="none" strike="noStrike">
                          <a:solidFill>
                            <a:schemeClr val="tx1"/>
                          </a:solidFill>
                          <a:effectLst/>
                          <a:latin typeface="+mn-lt"/>
                        </a:rPr>
                        <a:t>Põhja-Eesti</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ts val="1000"/>
                        </a:lnSpc>
                      </a:pPr>
                      <a:r>
                        <a:rPr lang="et-EE" sz="1000" b="0" i="0" u="none" strike="noStrike">
                          <a:solidFill>
                            <a:schemeClr val="tx1"/>
                          </a:solidFill>
                          <a:effectLst/>
                          <a:latin typeface="Arial" panose="020B0604020202020204" pitchFamily="34" charset="0"/>
                        </a:rPr>
                        <a:t>n=117</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5456474"/>
                  </a:ext>
                </a:extLst>
              </a:tr>
              <a:tr h="148609">
                <a:tc>
                  <a:txBody>
                    <a:bodyPr/>
                    <a:lstStyle/>
                    <a:p>
                      <a:pPr algn="r" fontAlgn="b">
                        <a:lnSpc>
                          <a:spcPts val="1000"/>
                        </a:lnSpc>
                      </a:pPr>
                      <a:r>
                        <a:rPr lang="et-EE" sz="1000" b="0" i="0" u="none" strike="noStrike">
                          <a:solidFill>
                            <a:schemeClr val="tx1"/>
                          </a:solidFill>
                          <a:effectLst/>
                          <a:latin typeface="+mn-lt"/>
                        </a:rPr>
                        <a:t>Kesk-Eesti</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ts val="1000"/>
                        </a:lnSpc>
                      </a:pPr>
                      <a:r>
                        <a:rPr lang="et-EE" sz="1000" b="0" i="0" u="none" strike="noStrike">
                          <a:solidFill>
                            <a:schemeClr val="tx1"/>
                          </a:solidFill>
                          <a:effectLst/>
                          <a:latin typeface="Arial" panose="020B0604020202020204" pitchFamily="34" charset="0"/>
                        </a:rPr>
                        <a:t>n=28</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7486593"/>
                  </a:ext>
                </a:extLst>
              </a:tr>
              <a:tr h="148609">
                <a:tc>
                  <a:txBody>
                    <a:bodyPr/>
                    <a:lstStyle/>
                    <a:p>
                      <a:pPr algn="r" fontAlgn="b">
                        <a:lnSpc>
                          <a:spcPts val="1000"/>
                        </a:lnSpc>
                      </a:pPr>
                      <a:r>
                        <a:rPr lang="et-EE" sz="1000" b="0" i="0" u="none" strike="noStrike">
                          <a:solidFill>
                            <a:schemeClr val="tx1"/>
                          </a:solidFill>
                          <a:effectLst/>
                          <a:latin typeface="+mn-lt"/>
                        </a:rPr>
                        <a:t>Kirde-Eesti</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ts val="1000"/>
                        </a:lnSpc>
                      </a:pPr>
                      <a:r>
                        <a:rPr lang="et-EE" sz="1000" b="0" i="0" u="none" strike="noStrike" dirty="0">
                          <a:solidFill>
                            <a:schemeClr val="tx1"/>
                          </a:solidFill>
                          <a:effectLst/>
                          <a:latin typeface="Arial" panose="020B0604020202020204" pitchFamily="34" charset="0"/>
                        </a:rPr>
                        <a:t>n=23</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8164804"/>
                  </a:ext>
                </a:extLst>
              </a:tr>
              <a:tr h="148609">
                <a:tc>
                  <a:txBody>
                    <a:bodyPr/>
                    <a:lstStyle/>
                    <a:p>
                      <a:pPr algn="r" fontAlgn="b">
                        <a:lnSpc>
                          <a:spcPts val="1000"/>
                        </a:lnSpc>
                      </a:pPr>
                      <a:r>
                        <a:rPr lang="et-EE" sz="1000" b="0" i="0" u="none" strike="noStrike">
                          <a:solidFill>
                            <a:schemeClr val="tx1"/>
                          </a:solidFill>
                          <a:effectLst/>
                          <a:latin typeface="+mn-lt"/>
                        </a:rPr>
                        <a:t>Lääne-Eesti</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ts val="1000"/>
                        </a:lnSpc>
                      </a:pPr>
                      <a:r>
                        <a:rPr lang="et-EE" sz="1000" b="0" i="0" u="none" strike="noStrike">
                          <a:solidFill>
                            <a:schemeClr val="tx1"/>
                          </a:solidFill>
                          <a:effectLst/>
                          <a:latin typeface="Arial" panose="020B0604020202020204" pitchFamily="34" charset="0"/>
                        </a:rPr>
                        <a:t>n=36</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1464860"/>
                  </a:ext>
                </a:extLst>
              </a:tr>
              <a:tr h="148609">
                <a:tc>
                  <a:txBody>
                    <a:bodyPr/>
                    <a:lstStyle/>
                    <a:p>
                      <a:pPr algn="r" fontAlgn="b">
                        <a:lnSpc>
                          <a:spcPts val="1000"/>
                        </a:lnSpc>
                      </a:pPr>
                      <a:r>
                        <a:rPr lang="et-EE" sz="1000" b="0" i="0" u="none" strike="noStrike">
                          <a:solidFill>
                            <a:schemeClr val="tx1"/>
                          </a:solidFill>
                          <a:effectLst/>
                          <a:latin typeface="+mn-lt"/>
                        </a:rPr>
                        <a:t>Lõuna-Eesti</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ts val="1000"/>
                        </a:lnSpc>
                      </a:pPr>
                      <a:r>
                        <a:rPr lang="et-EE" sz="1000" b="0" i="0" u="none" strike="noStrike">
                          <a:solidFill>
                            <a:schemeClr val="tx1"/>
                          </a:solidFill>
                          <a:effectLst/>
                          <a:latin typeface="Arial" panose="020B0604020202020204" pitchFamily="34" charset="0"/>
                        </a:rPr>
                        <a:t>n=86</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9511192"/>
                  </a:ext>
                </a:extLst>
              </a:tr>
              <a:tr h="148609">
                <a:tc>
                  <a:txBody>
                    <a:bodyPr/>
                    <a:lstStyle/>
                    <a:p>
                      <a:pPr algn="l" fontAlgn="b">
                        <a:lnSpc>
                          <a:spcPts val="1000"/>
                        </a:lnSpc>
                      </a:pPr>
                      <a:r>
                        <a:rPr lang="et-EE" sz="1000" b="1" i="0" u="none" strike="noStrike" dirty="0">
                          <a:solidFill>
                            <a:schemeClr val="tx1"/>
                          </a:solidFill>
                          <a:effectLst/>
                          <a:latin typeface="+mn-lt"/>
                        </a:rPr>
                        <a:t>Elukoht</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ts val="1000"/>
                        </a:lnSpc>
                      </a:pPr>
                      <a:endParaRPr lang="et-EE" sz="1000" b="0" i="0" u="none" strike="noStrike" dirty="0">
                        <a:solidFill>
                          <a:schemeClr val="tx1"/>
                        </a:solidFill>
                        <a:effectLst/>
                        <a:latin typeface="Arial" panose="020B0604020202020204" pitchFamily="34" charset="0"/>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6728480"/>
                  </a:ext>
                </a:extLst>
              </a:tr>
              <a:tr h="148609">
                <a:tc>
                  <a:txBody>
                    <a:bodyPr/>
                    <a:lstStyle/>
                    <a:p>
                      <a:pPr algn="r" fontAlgn="b">
                        <a:lnSpc>
                          <a:spcPts val="1000"/>
                        </a:lnSpc>
                      </a:pPr>
                      <a:r>
                        <a:rPr lang="et-EE" sz="1000" b="0" i="0" u="none" strike="noStrike">
                          <a:solidFill>
                            <a:schemeClr val="tx1"/>
                          </a:solidFill>
                          <a:effectLst/>
                          <a:latin typeface="+mn-lt"/>
                        </a:rPr>
                        <a:t>Tallinn</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ts val="1000"/>
                        </a:lnSpc>
                      </a:pPr>
                      <a:r>
                        <a:rPr lang="et-EE" sz="1000" b="0" i="0" u="none" strike="noStrike">
                          <a:solidFill>
                            <a:schemeClr val="tx1"/>
                          </a:solidFill>
                          <a:effectLst/>
                          <a:latin typeface="Arial" panose="020B0604020202020204" pitchFamily="34" charset="0"/>
                        </a:rPr>
                        <a:t>n=87</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284759"/>
                  </a:ext>
                </a:extLst>
              </a:tr>
              <a:tr h="148609">
                <a:tc>
                  <a:txBody>
                    <a:bodyPr/>
                    <a:lstStyle/>
                    <a:p>
                      <a:pPr algn="r" fontAlgn="b">
                        <a:lnSpc>
                          <a:spcPts val="1000"/>
                        </a:lnSpc>
                      </a:pPr>
                      <a:r>
                        <a:rPr lang="et-EE" sz="1000" b="0" i="0" u="none" strike="noStrike" dirty="0">
                          <a:solidFill>
                            <a:schemeClr val="tx1"/>
                          </a:solidFill>
                          <a:effectLst/>
                          <a:latin typeface="+mn-lt"/>
                        </a:rPr>
                        <a:t>Tartu, Pärnu, Narva, Kohtla-Järve</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ts val="1000"/>
                        </a:lnSpc>
                      </a:pPr>
                      <a:r>
                        <a:rPr lang="et-EE" sz="1000" b="0" i="0" u="none" strike="noStrike">
                          <a:solidFill>
                            <a:schemeClr val="tx1"/>
                          </a:solidFill>
                          <a:effectLst/>
                          <a:latin typeface="Arial" panose="020B0604020202020204" pitchFamily="34" charset="0"/>
                        </a:rPr>
                        <a:t>n=65</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8982397"/>
                  </a:ext>
                </a:extLst>
              </a:tr>
              <a:tr h="148609">
                <a:tc>
                  <a:txBody>
                    <a:bodyPr/>
                    <a:lstStyle/>
                    <a:p>
                      <a:pPr algn="r" fontAlgn="b">
                        <a:lnSpc>
                          <a:spcPts val="1000"/>
                        </a:lnSpc>
                      </a:pPr>
                      <a:r>
                        <a:rPr lang="et-EE" sz="1000" b="0" i="0" u="none" strike="noStrike">
                          <a:solidFill>
                            <a:schemeClr val="tx1"/>
                          </a:solidFill>
                          <a:effectLst/>
                          <a:latin typeface="+mn-lt"/>
                        </a:rPr>
                        <a:t>Muud linn</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ts val="1000"/>
                        </a:lnSpc>
                      </a:pPr>
                      <a:r>
                        <a:rPr lang="et-EE" sz="1000" b="0" i="0" u="none" strike="noStrike" dirty="0">
                          <a:solidFill>
                            <a:schemeClr val="tx1"/>
                          </a:solidFill>
                          <a:effectLst/>
                          <a:latin typeface="Arial" panose="020B0604020202020204" pitchFamily="34" charset="0"/>
                        </a:rPr>
                        <a:t>n=66</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7783251"/>
                  </a:ext>
                </a:extLst>
              </a:tr>
              <a:tr h="148609">
                <a:tc>
                  <a:txBody>
                    <a:bodyPr/>
                    <a:lstStyle/>
                    <a:p>
                      <a:pPr algn="r" fontAlgn="b">
                        <a:lnSpc>
                          <a:spcPts val="1000"/>
                        </a:lnSpc>
                      </a:pPr>
                      <a:r>
                        <a:rPr lang="et-EE" sz="1000" b="0" i="0" u="none" strike="noStrike">
                          <a:solidFill>
                            <a:schemeClr val="tx1"/>
                          </a:solidFill>
                          <a:effectLst/>
                          <a:latin typeface="+mn-lt"/>
                        </a:rPr>
                        <a:t>maa-asula (alevik, küla)</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ts val="1000"/>
                        </a:lnSpc>
                      </a:pPr>
                      <a:r>
                        <a:rPr lang="et-EE" sz="1000" b="0" i="0" u="none" strike="noStrike" dirty="0">
                          <a:solidFill>
                            <a:schemeClr val="tx1"/>
                          </a:solidFill>
                          <a:effectLst/>
                          <a:latin typeface="Arial" panose="020B0604020202020204" pitchFamily="34" charset="0"/>
                        </a:rPr>
                        <a:t>n=72</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4442759"/>
                  </a:ext>
                </a:extLst>
              </a:tr>
            </a:tbl>
          </a:graphicData>
        </a:graphic>
      </p:graphicFrame>
      <p:graphicFrame>
        <p:nvGraphicFramePr>
          <p:cNvPr id="6" name="Object 152">
            <a:extLst>
              <a:ext uri="{FF2B5EF4-FFF2-40B4-BE49-F238E27FC236}">
                <a16:creationId xmlns:a16="http://schemas.microsoft.com/office/drawing/2014/main" id="{B3C2F34A-F559-4944-B2D4-E678CFCEF1D8}"/>
              </a:ext>
            </a:extLst>
          </p:cNvPr>
          <p:cNvGraphicFramePr>
            <a:graphicFrameLocks noChangeAspect="1"/>
          </p:cNvGraphicFramePr>
          <p:nvPr>
            <p:extLst>
              <p:ext uri="{D42A27DB-BD31-4B8C-83A1-F6EECF244321}">
                <p14:modId xmlns:p14="http://schemas.microsoft.com/office/powerpoint/2010/main" val="962858174"/>
              </p:ext>
            </p:extLst>
          </p:nvPr>
        </p:nvGraphicFramePr>
        <p:xfrm>
          <a:off x="5138876" y="1036320"/>
          <a:ext cx="2428874" cy="50977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152">
            <a:extLst>
              <a:ext uri="{FF2B5EF4-FFF2-40B4-BE49-F238E27FC236}">
                <a16:creationId xmlns:a16="http://schemas.microsoft.com/office/drawing/2014/main" id="{EB6529D9-01A3-4B43-BF15-DA2AA3D328AF}"/>
              </a:ext>
            </a:extLst>
          </p:cNvPr>
          <p:cNvGraphicFramePr>
            <a:graphicFrameLocks noChangeAspect="1"/>
          </p:cNvGraphicFramePr>
          <p:nvPr>
            <p:extLst>
              <p:ext uri="{D42A27DB-BD31-4B8C-83A1-F6EECF244321}">
                <p14:modId xmlns:p14="http://schemas.microsoft.com/office/powerpoint/2010/main" val="3809118524"/>
              </p:ext>
            </p:extLst>
          </p:nvPr>
        </p:nvGraphicFramePr>
        <p:xfrm>
          <a:off x="7227482" y="1036320"/>
          <a:ext cx="2428874" cy="50977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Object 152">
            <a:extLst>
              <a:ext uri="{FF2B5EF4-FFF2-40B4-BE49-F238E27FC236}">
                <a16:creationId xmlns:a16="http://schemas.microsoft.com/office/drawing/2014/main" id="{9303E0F2-18A4-4826-8E1A-83A6680AD5FC}"/>
              </a:ext>
            </a:extLst>
          </p:cNvPr>
          <p:cNvGraphicFramePr>
            <a:graphicFrameLocks noChangeAspect="1"/>
          </p:cNvGraphicFramePr>
          <p:nvPr>
            <p:extLst>
              <p:ext uri="{D42A27DB-BD31-4B8C-83A1-F6EECF244321}">
                <p14:modId xmlns:p14="http://schemas.microsoft.com/office/powerpoint/2010/main" val="135417393"/>
              </p:ext>
            </p:extLst>
          </p:nvPr>
        </p:nvGraphicFramePr>
        <p:xfrm>
          <a:off x="9316088" y="1036320"/>
          <a:ext cx="2428874" cy="50977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Object 152">
            <a:extLst>
              <a:ext uri="{FF2B5EF4-FFF2-40B4-BE49-F238E27FC236}">
                <a16:creationId xmlns:a16="http://schemas.microsoft.com/office/drawing/2014/main" id="{BB8BD7D3-5A10-445E-89B7-FD50FF06F7F7}"/>
              </a:ext>
            </a:extLst>
          </p:cNvPr>
          <p:cNvGraphicFramePr>
            <a:graphicFrameLocks noChangeAspect="1"/>
          </p:cNvGraphicFramePr>
          <p:nvPr>
            <p:extLst>
              <p:ext uri="{D42A27DB-BD31-4B8C-83A1-F6EECF244321}">
                <p14:modId xmlns:p14="http://schemas.microsoft.com/office/powerpoint/2010/main" val="4151636788"/>
              </p:ext>
            </p:extLst>
          </p:nvPr>
        </p:nvGraphicFramePr>
        <p:xfrm>
          <a:off x="3034305" y="1036320"/>
          <a:ext cx="2428874" cy="5097780"/>
        </p:xfrm>
        <a:graphic>
          <a:graphicData uri="http://schemas.openxmlformats.org/drawingml/2006/chart">
            <c:chart xmlns:c="http://schemas.openxmlformats.org/drawingml/2006/chart" xmlns:r="http://schemas.openxmlformats.org/officeDocument/2006/relationships" r:id="rId5"/>
          </a:graphicData>
        </a:graphic>
      </p:graphicFrame>
      <p:sp>
        <p:nvSpPr>
          <p:cNvPr id="5" name="Slide Number Placeholder 4">
            <a:extLst>
              <a:ext uri="{FF2B5EF4-FFF2-40B4-BE49-F238E27FC236}">
                <a16:creationId xmlns:a16="http://schemas.microsoft.com/office/drawing/2014/main" id="{0DA41E67-67A8-4603-9A93-C27305EA268C}"/>
              </a:ext>
            </a:extLst>
          </p:cNvPr>
          <p:cNvSpPr>
            <a:spLocks noGrp="1"/>
          </p:cNvSpPr>
          <p:nvPr>
            <p:ph type="sldNum" sz="quarter" idx="10"/>
          </p:nvPr>
        </p:nvSpPr>
        <p:spPr/>
        <p:txBody>
          <a:bodyPr/>
          <a:lstStyle/>
          <a:p>
            <a:fld id="{4034BEE3-566C-4068-A777-C3A4762E861B}" type="slidenum">
              <a:rPr lang="en-GB" smtClean="0"/>
              <a:pPr/>
              <a:t>33</a:t>
            </a:fld>
            <a:endParaRPr lang="en-GB" dirty="0"/>
          </a:p>
        </p:txBody>
      </p:sp>
      <p:sp>
        <p:nvSpPr>
          <p:cNvPr id="10" name="TextBox 9">
            <a:extLst>
              <a:ext uri="{FF2B5EF4-FFF2-40B4-BE49-F238E27FC236}">
                <a16:creationId xmlns:a16="http://schemas.microsoft.com/office/drawing/2014/main" id="{9A7E579E-4239-CFFD-4C0F-204F1BE05267}"/>
              </a:ext>
            </a:extLst>
          </p:cNvPr>
          <p:cNvSpPr txBox="1"/>
          <p:nvPr/>
        </p:nvSpPr>
        <p:spPr>
          <a:xfrm>
            <a:off x="1584960" y="6265699"/>
            <a:ext cx="6191795" cy="161583"/>
          </a:xfrm>
          <a:prstGeom prst="rect">
            <a:avLst/>
          </a:prstGeom>
          <a:noFill/>
        </p:spPr>
        <p:txBody>
          <a:bodyPr wrap="square" lIns="0" tIns="0" rIns="0" bIns="0" rtlCol="0">
            <a:spAutoFit/>
          </a:bodyPr>
          <a:lstStyle/>
          <a:p>
            <a:r>
              <a:rPr lang="et-EE" sz="1050" dirty="0"/>
              <a:t>*2021 oli skaala järgmine: kuni 500 eurot, 501-800 eurot, 801-1300 eurot, üle 1300 euro</a:t>
            </a:r>
            <a:endParaRPr lang="et-EE" sz="1600" dirty="0"/>
          </a:p>
        </p:txBody>
      </p:sp>
    </p:spTree>
    <p:extLst>
      <p:ext uri="{BB962C8B-B14F-4D97-AF65-F5344CB8AC3E}">
        <p14:creationId xmlns:p14="http://schemas.microsoft.com/office/powerpoint/2010/main" val="131520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B4D7-153A-4CC2-AB0F-FCAED9532E8B}"/>
              </a:ext>
            </a:extLst>
          </p:cNvPr>
          <p:cNvSpPr>
            <a:spLocks noGrp="1"/>
          </p:cNvSpPr>
          <p:nvPr>
            <p:ph type="title"/>
          </p:nvPr>
        </p:nvSpPr>
        <p:spPr/>
        <p:txBody>
          <a:bodyPr/>
          <a:lstStyle/>
          <a:p>
            <a:r>
              <a:rPr lang="et-EE" sz="2300" dirty="0"/>
              <a:t>3.3 Erinevate mängude mängimise ulatus mängijate rühmades (1)</a:t>
            </a:r>
            <a:br>
              <a:rPr lang="et-EE" sz="2300" dirty="0"/>
            </a:br>
            <a:r>
              <a:rPr lang="et-EE" sz="1400" b="0" dirty="0"/>
              <a:t>% viimase 2 aasta jooksul mänginutest</a:t>
            </a:r>
          </a:p>
        </p:txBody>
      </p:sp>
      <p:graphicFrame>
        <p:nvGraphicFramePr>
          <p:cNvPr id="4" name="Table 4">
            <a:extLst>
              <a:ext uri="{FF2B5EF4-FFF2-40B4-BE49-F238E27FC236}">
                <a16:creationId xmlns:a16="http://schemas.microsoft.com/office/drawing/2014/main" id="{645E5EA4-0B2E-4B42-A3C7-A3FE59D6FDB1}"/>
              </a:ext>
            </a:extLst>
          </p:cNvPr>
          <p:cNvGraphicFramePr>
            <a:graphicFrameLocks noGrp="1"/>
          </p:cNvGraphicFramePr>
          <p:nvPr>
            <p:extLst>
              <p:ext uri="{D42A27DB-BD31-4B8C-83A1-F6EECF244321}">
                <p14:modId xmlns:p14="http://schemas.microsoft.com/office/powerpoint/2010/main" val="2095194166"/>
              </p:ext>
            </p:extLst>
          </p:nvPr>
        </p:nvGraphicFramePr>
        <p:xfrm>
          <a:off x="357051" y="1660423"/>
          <a:ext cx="11474589" cy="3852105"/>
        </p:xfrm>
        <a:graphic>
          <a:graphicData uri="http://schemas.openxmlformats.org/drawingml/2006/table">
            <a:tbl>
              <a:tblPr firstRow="1" bandRow="1">
                <a:tableStyleId>{5C22544A-7EE6-4342-B048-85BDC9FD1C3A}</a:tableStyleId>
              </a:tblPr>
              <a:tblGrid>
                <a:gridCol w="2641157">
                  <a:extLst>
                    <a:ext uri="{9D8B030D-6E8A-4147-A177-3AD203B41FA5}">
                      <a16:colId xmlns:a16="http://schemas.microsoft.com/office/drawing/2014/main" val="4174201780"/>
                    </a:ext>
                  </a:extLst>
                </a:gridCol>
                <a:gridCol w="1104179">
                  <a:extLst>
                    <a:ext uri="{9D8B030D-6E8A-4147-A177-3AD203B41FA5}">
                      <a16:colId xmlns:a16="http://schemas.microsoft.com/office/drawing/2014/main" val="3728781442"/>
                    </a:ext>
                  </a:extLst>
                </a:gridCol>
                <a:gridCol w="1104179">
                  <a:extLst>
                    <a:ext uri="{9D8B030D-6E8A-4147-A177-3AD203B41FA5}">
                      <a16:colId xmlns:a16="http://schemas.microsoft.com/office/drawing/2014/main" val="958983575"/>
                    </a:ext>
                  </a:extLst>
                </a:gridCol>
                <a:gridCol w="1104179">
                  <a:extLst>
                    <a:ext uri="{9D8B030D-6E8A-4147-A177-3AD203B41FA5}">
                      <a16:colId xmlns:a16="http://schemas.microsoft.com/office/drawing/2014/main" val="3045116635"/>
                    </a:ext>
                  </a:extLst>
                </a:gridCol>
                <a:gridCol w="1104179">
                  <a:extLst>
                    <a:ext uri="{9D8B030D-6E8A-4147-A177-3AD203B41FA5}">
                      <a16:colId xmlns:a16="http://schemas.microsoft.com/office/drawing/2014/main" val="3816177511"/>
                    </a:ext>
                  </a:extLst>
                </a:gridCol>
                <a:gridCol w="1104179">
                  <a:extLst>
                    <a:ext uri="{9D8B030D-6E8A-4147-A177-3AD203B41FA5}">
                      <a16:colId xmlns:a16="http://schemas.microsoft.com/office/drawing/2014/main" val="2221964866"/>
                    </a:ext>
                  </a:extLst>
                </a:gridCol>
                <a:gridCol w="1104179">
                  <a:extLst>
                    <a:ext uri="{9D8B030D-6E8A-4147-A177-3AD203B41FA5}">
                      <a16:colId xmlns:a16="http://schemas.microsoft.com/office/drawing/2014/main" val="2870415053"/>
                    </a:ext>
                  </a:extLst>
                </a:gridCol>
                <a:gridCol w="1104179">
                  <a:extLst>
                    <a:ext uri="{9D8B030D-6E8A-4147-A177-3AD203B41FA5}">
                      <a16:colId xmlns:a16="http://schemas.microsoft.com/office/drawing/2014/main" val="507773377"/>
                    </a:ext>
                  </a:extLst>
                </a:gridCol>
                <a:gridCol w="1104179">
                  <a:extLst>
                    <a:ext uri="{9D8B030D-6E8A-4147-A177-3AD203B41FA5}">
                      <a16:colId xmlns:a16="http://schemas.microsoft.com/office/drawing/2014/main" val="971764163"/>
                    </a:ext>
                  </a:extLst>
                </a:gridCol>
              </a:tblGrid>
              <a:tr h="277571">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fontAlgn="b"/>
                      <a:r>
                        <a:rPr lang="et-EE" sz="1000" b="1" i="0" u="none" strike="noStrike" dirty="0">
                          <a:solidFill>
                            <a:schemeClr val="tx1"/>
                          </a:solidFill>
                          <a:effectLst/>
                          <a:latin typeface="+mn-lt"/>
                        </a:rPr>
                        <a:t>KÕIK MÄNGIJAD, </a:t>
                      </a:r>
                      <a:r>
                        <a:rPr lang="et-EE" sz="1000" b="0" dirty="0">
                          <a:solidFill>
                            <a:schemeClr val="tx1"/>
                          </a:solidFill>
                          <a:latin typeface="+mn-lt"/>
                          <a:cs typeface="Arial" panose="020B0604020202020204" pitchFamily="34" charset="0"/>
                        </a:rPr>
                        <a:t>n=1337</a:t>
                      </a:r>
                      <a:endParaRPr lang="et-EE" sz="1000" b="1" i="0" u="none" strike="noStrike" dirty="0">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t-EE" sz="1000" b="1" i="0" u="none" strike="noStrike" dirty="0">
                        <a:solidFill>
                          <a:srgbClr val="000000"/>
                        </a:solidFill>
                        <a:effectLst/>
                        <a:latin typeface="+mn-lt"/>
                      </a:endParaRPr>
                    </a:p>
                  </a:txBody>
                  <a:tcPr marL="36000" marR="72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t-EE" sz="1000" b="1" i="0" u="none" strike="noStrike" dirty="0">
                        <a:solidFill>
                          <a:srgbClr val="000000"/>
                        </a:solidFill>
                        <a:effectLst/>
                        <a:latin typeface="+mn-lt"/>
                      </a:endParaRPr>
                    </a:p>
                  </a:txBody>
                  <a:tcPr marL="36000" marR="72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t-EE" sz="1000" b="1" i="0" u="none" strike="noStrike" dirty="0">
                        <a:solidFill>
                          <a:srgbClr val="000000"/>
                        </a:solidFill>
                        <a:effectLst/>
                        <a:latin typeface="+mn-lt"/>
                      </a:endParaRPr>
                    </a:p>
                  </a:txBody>
                  <a:tcPr marL="36000" marR="72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t-EE" sz="1000" b="1" i="0" u="none" strike="noStrike" dirty="0">
                          <a:solidFill>
                            <a:schemeClr val="tx1"/>
                          </a:solidFill>
                          <a:effectLst/>
                          <a:latin typeface="+mn-lt"/>
                        </a:rPr>
                        <a:t>Probleemideta mängijad, </a:t>
                      </a:r>
                      <a:r>
                        <a:rPr lang="et-EE" sz="1000" b="0" dirty="0">
                          <a:solidFill>
                            <a:schemeClr val="tx1"/>
                          </a:solidFill>
                          <a:latin typeface="+mn-lt"/>
                          <a:cs typeface="Arial" panose="020B0604020202020204" pitchFamily="34" charset="0"/>
                        </a:rPr>
                        <a:t>n=1047</a:t>
                      </a:r>
                      <a:endParaRPr lang="et-EE" sz="1000" b="1" i="0" u="none" strike="noStrike" dirty="0">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t-EE" sz="1000" b="1" i="0" u="none" strike="noStrike" dirty="0">
                        <a:solidFill>
                          <a:srgbClr val="000000"/>
                        </a:solidFill>
                        <a:effectLst/>
                        <a:latin typeface="+mn-lt"/>
                      </a:endParaRPr>
                    </a:p>
                  </a:txBody>
                  <a:tcPr marL="36000" marR="72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t-EE" sz="1000" b="1" i="0" u="none" strike="noStrike" dirty="0">
                        <a:solidFill>
                          <a:srgbClr val="000000"/>
                        </a:solidFill>
                        <a:effectLst/>
                        <a:latin typeface="+mn-lt"/>
                      </a:endParaRPr>
                    </a:p>
                  </a:txBody>
                  <a:tcPr marL="36000" marR="72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t-EE" sz="1000" b="1" i="0" u="none" strike="noStrike" dirty="0">
                        <a:solidFill>
                          <a:srgbClr val="000000"/>
                        </a:solidFill>
                        <a:effectLst/>
                        <a:latin typeface="+mn-lt"/>
                      </a:endParaRPr>
                    </a:p>
                  </a:txBody>
                  <a:tcPr marL="36000" marR="72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1012229"/>
                  </a:ext>
                </a:extLst>
              </a:tr>
              <a:tr h="228889">
                <a:tc>
                  <a:txBody>
                    <a:bodyPr/>
                    <a:lstStyle/>
                    <a:p>
                      <a:pPr algn="r" fontAlgn="t">
                        <a:lnSpc>
                          <a:spcPts val="1000"/>
                        </a:lnSpc>
                      </a:pPr>
                      <a:endParaRPr lang="et-EE" sz="1000" b="0" i="0" u="none" strike="noStrike" dirty="0">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t-EE" sz="1000" b="1" i="0" u="none" strike="noStrike" dirty="0">
                          <a:solidFill>
                            <a:srgbClr val="000000"/>
                          </a:solidFill>
                          <a:effectLst/>
                          <a:latin typeface="Arial" panose="020B0604020202020204" pitchFamily="34" charset="0"/>
                        </a:rPr>
                        <a:t>2023</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fontAlgn="b"/>
                      <a:r>
                        <a:rPr lang="et-EE" sz="1000" b="1" i="0" u="none" strike="noStrike" dirty="0">
                          <a:solidFill>
                            <a:srgbClr val="000000"/>
                          </a:solidFill>
                          <a:effectLst/>
                          <a:latin typeface="Arial" panose="020B0604020202020204" pitchFamily="34" charset="0"/>
                        </a:rPr>
                        <a:t>2021</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t-EE" sz="1000" b="1" i="0" u="none" strike="noStrike" dirty="0">
                          <a:solidFill>
                            <a:srgbClr val="000000"/>
                          </a:solidFill>
                          <a:effectLst/>
                          <a:latin typeface="Arial" panose="020B0604020202020204" pitchFamily="34" charset="0"/>
                        </a:rPr>
                        <a:t>2019</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t-EE" sz="1000" b="1" i="0" u="none" strike="noStrike" dirty="0">
                          <a:solidFill>
                            <a:srgbClr val="000000"/>
                          </a:solidFill>
                          <a:effectLst/>
                          <a:latin typeface="Arial" panose="020B0604020202020204" pitchFamily="34" charset="0"/>
                        </a:rPr>
                        <a:t>2017</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t-EE" sz="1000" b="1" i="0" u="none" strike="noStrike" dirty="0">
                          <a:solidFill>
                            <a:srgbClr val="000000"/>
                          </a:solidFill>
                          <a:effectLst/>
                          <a:latin typeface="Arial" panose="020B0604020202020204" pitchFamily="34" charset="0"/>
                        </a:rPr>
                        <a:t>2023</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fontAlgn="b"/>
                      <a:r>
                        <a:rPr lang="et-EE" sz="1000" b="1" i="0" u="none" strike="noStrike" dirty="0">
                          <a:solidFill>
                            <a:srgbClr val="000000"/>
                          </a:solidFill>
                          <a:effectLst/>
                          <a:latin typeface="Arial" panose="020B0604020202020204" pitchFamily="34" charset="0"/>
                        </a:rPr>
                        <a:t>2021</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t-EE" sz="1000" b="1" i="0" u="none" strike="noStrike" dirty="0">
                          <a:solidFill>
                            <a:srgbClr val="000000"/>
                          </a:solidFill>
                          <a:effectLst/>
                          <a:latin typeface="Arial" panose="020B0604020202020204" pitchFamily="34" charset="0"/>
                        </a:rPr>
                        <a:t>2019</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t-EE" sz="1000" b="1" i="0" u="none" strike="noStrike" dirty="0">
                          <a:solidFill>
                            <a:srgbClr val="000000"/>
                          </a:solidFill>
                          <a:effectLst/>
                          <a:latin typeface="Arial" panose="020B0604020202020204" pitchFamily="34" charset="0"/>
                        </a:rPr>
                        <a:t>2017</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745557"/>
                  </a:ext>
                </a:extLst>
              </a:tr>
              <a:tr h="223043">
                <a:tc>
                  <a:txBody>
                    <a:bodyPr/>
                    <a:lstStyle/>
                    <a:p>
                      <a:pPr algn="r" rtl="0" fontAlgn="b"/>
                      <a:r>
                        <a:rPr lang="et-EE" sz="1000" b="0" i="0" u="none" strike="noStrike" dirty="0">
                          <a:solidFill>
                            <a:schemeClr val="tx1"/>
                          </a:solidFill>
                          <a:effectLst/>
                          <a:latin typeface="Arial" panose="020B0604020202020204" pitchFamily="34" charset="0"/>
                        </a:rPr>
                        <a:t>hasartmängud internetis kokku</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9281905"/>
                  </a:ext>
                </a:extLst>
              </a:tr>
              <a:tr h="223043">
                <a:tc>
                  <a:txBody>
                    <a:bodyPr/>
                    <a:lstStyle/>
                    <a:p>
                      <a:pPr algn="r" rtl="0" fontAlgn="b"/>
                      <a:r>
                        <a:rPr lang="et-EE" sz="1000" b="0" i="0" u="none" strike="noStrike" dirty="0">
                          <a:solidFill>
                            <a:schemeClr val="tx1"/>
                          </a:solidFill>
                          <a:effectLst/>
                          <a:latin typeface="Arial" panose="020B0604020202020204" pitchFamily="34" charset="0"/>
                        </a:rPr>
                        <a:t>mänginud arvloteriid</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449947"/>
                  </a:ext>
                </a:extLst>
              </a:tr>
              <a:tr h="223043">
                <a:tc>
                  <a:txBody>
                    <a:bodyPr/>
                    <a:lstStyle/>
                    <a:p>
                      <a:pPr algn="r" rtl="0" fontAlgn="b"/>
                      <a:r>
                        <a:rPr lang="et-EE" sz="1000" b="0" i="0" u="none" strike="noStrike">
                          <a:solidFill>
                            <a:schemeClr val="tx1"/>
                          </a:solidFill>
                          <a:effectLst/>
                          <a:latin typeface="Arial" panose="020B0604020202020204" pitchFamily="34" charset="0"/>
                        </a:rPr>
                        <a:t>mänginud kasiinomänge</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5732865"/>
                  </a:ext>
                </a:extLst>
              </a:tr>
              <a:tr h="223043">
                <a:tc>
                  <a:txBody>
                    <a:bodyPr/>
                    <a:lstStyle/>
                    <a:p>
                      <a:pPr algn="r" rtl="0" fontAlgn="b"/>
                      <a:r>
                        <a:rPr lang="et-EE" sz="1000" b="0" i="0" u="none" strike="noStrike" dirty="0">
                          <a:solidFill>
                            <a:schemeClr val="tx1"/>
                          </a:solidFill>
                          <a:effectLst/>
                          <a:latin typeface="Arial" panose="020B0604020202020204" pitchFamily="34" charset="0"/>
                        </a:rPr>
                        <a:t>osalenud kihlvedudes või spordiennustustes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907052"/>
                  </a:ext>
                </a:extLst>
              </a:tr>
              <a:tr h="223043">
                <a:tc>
                  <a:txBody>
                    <a:bodyPr/>
                    <a:lstStyle/>
                    <a:p>
                      <a:pPr algn="r" rtl="0" fontAlgn="b"/>
                      <a:r>
                        <a:rPr lang="et-EE" sz="1000" b="0" i="0" u="none" strike="noStrike">
                          <a:solidFill>
                            <a:schemeClr val="tx1"/>
                          </a:solidFill>
                          <a:effectLst/>
                          <a:latin typeface="Arial" panose="020B0604020202020204" pitchFamily="34" charset="0"/>
                        </a:rPr>
                        <a:t>mänginud pokkerit</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942213"/>
                  </a:ext>
                </a:extLst>
              </a:tr>
              <a:tr h="223043">
                <a:tc>
                  <a:txBody>
                    <a:bodyPr/>
                    <a:lstStyle/>
                    <a:p>
                      <a:pPr algn="r" rtl="0" fontAlgn="b"/>
                      <a:r>
                        <a:rPr lang="et-EE" sz="1000" b="0" i="0" u="none" strike="noStrike">
                          <a:solidFill>
                            <a:schemeClr val="tx1"/>
                          </a:solidFill>
                          <a:effectLst/>
                          <a:latin typeface="Arial" panose="020B0604020202020204" pitchFamily="34" charset="0"/>
                        </a:rPr>
                        <a:t>mänginud muid mänge raha peale</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1535082"/>
                  </a:ext>
                </a:extLst>
              </a:tr>
              <a:tr h="223043">
                <a:tc>
                  <a:txBody>
                    <a:bodyPr/>
                    <a:lstStyle/>
                    <a:p>
                      <a:pPr algn="r" fontAlgn="b"/>
                      <a:endParaRPr lang="et-EE" sz="1000" b="0" i="0" u="none" strike="noStrike">
                        <a:solidFill>
                          <a:schemeClr val="tx1"/>
                        </a:solidFill>
                        <a:effectLst/>
                        <a:latin typeface="Arial" panose="020B0604020202020204" pitchFamily="34" charset="0"/>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2774916"/>
                  </a:ext>
                </a:extLst>
              </a:tr>
              <a:tr h="223043">
                <a:tc>
                  <a:txBody>
                    <a:bodyPr/>
                    <a:lstStyle/>
                    <a:p>
                      <a:pPr algn="r" rtl="0" fontAlgn="b"/>
                      <a:r>
                        <a:rPr lang="et-EE" sz="1000" b="0" i="0" u="none" strike="noStrike">
                          <a:solidFill>
                            <a:schemeClr val="tx1"/>
                          </a:solidFill>
                          <a:effectLst/>
                          <a:latin typeface="Arial" panose="020B0604020202020204" pitchFamily="34" charset="0"/>
                        </a:rPr>
                        <a:t>hasartmängud väljaspool internetti kokku</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1359185"/>
                  </a:ext>
                </a:extLst>
              </a:tr>
              <a:tr h="223043">
                <a:tc>
                  <a:txBody>
                    <a:bodyPr/>
                    <a:lstStyle/>
                    <a:p>
                      <a:pPr algn="r" rtl="0" fontAlgn="b"/>
                      <a:r>
                        <a:rPr lang="et-EE" sz="1000" b="0" i="0" u="none" strike="noStrike" dirty="0">
                          <a:solidFill>
                            <a:schemeClr val="tx1"/>
                          </a:solidFill>
                          <a:effectLst/>
                          <a:latin typeface="Arial" panose="020B0604020202020204" pitchFamily="34" charset="0"/>
                        </a:rPr>
                        <a:t>arv- või kiirloteriid</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3765808"/>
                  </a:ext>
                </a:extLst>
              </a:tr>
              <a:tr h="223043">
                <a:tc>
                  <a:txBody>
                    <a:bodyPr/>
                    <a:lstStyle/>
                    <a:p>
                      <a:pPr algn="r" rtl="0" fontAlgn="b"/>
                      <a:r>
                        <a:rPr lang="et-EE" sz="1000" b="0" i="0" u="none" strike="noStrike">
                          <a:solidFill>
                            <a:schemeClr val="tx1"/>
                          </a:solidFill>
                          <a:effectLst/>
                          <a:latin typeface="Arial" panose="020B0604020202020204" pitchFamily="34" charset="0"/>
                        </a:rPr>
                        <a:t>mänguautomaatidel väljaspool kasiinot </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9029324"/>
                  </a:ext>
                </a:extLst>
              </a:tr>
              <a:tr h="223043">
                <a:tc>
                  <a:txBody>
                    <a:bodyPr/>
                    <a:lstStyle/>
                    <a:p>
                      <a:pPr algn="r" rtl="0" fontAlgn="b"/>
                      <a:r>
                        <a:rPr lang="et-EE" sz="1000" b="0" i="0" u="none" strike="noStrike">
                          <a:solidFill>
                            <a:schemeClr val="tx1"/>
                          </a:solidFill>
                          <a:effectLst/>
                          <a:latin typeface="Arial" panose="020B0604020202020204" pitchFamily="34" charset="0"/>
                        </a:rPr>
                        <a:t>kasiinos mänguautomaatidel</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1246760"/>
                  </a:ext>
                </a:extLst>
              </a:tr>
              <a:tr h="223043">
                <a:tc>
                  <a:txBody>
                    <a:bodyPr/>
                    <a:lstStyle/>
                    <a:p>
                      <a:pPr algn="r" rtl="0" fontAlgn="b"/>
                      <a:r>
                        <a:rPr lang="et-EE" sz="1000" b="0" i="0" u="none" strike="noStrike">
                          <a:solidFill>
                            <a:schemeClr val="tx1"/>
                          </a:solidFill>
                          <a:effectLst/>
                          <a:latin typeface="Arial" panose="020B0604020202020204" pitchFamily="34" charset="0"/>
                        </a:rPr>
                        <a:t>muid mänge</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2665871"/>
                  </a:ext>
                </a:extLst>
              </a:tr>
              <a:tr h="223043">
                <a:tc>
                  <a:txBody>
                    <a:bodyPr/>
                    <a:lstStyle/>
                    <a:p>
                      <a:pPr algn="r" rtl="0" fontAlgn="b"/>
                      <a:r>
                        <a:rPr lang="et-EE" sz="1000" b="0" i="0" u="none" strike="noStrike">
                          <a:solidFill>
                            <a:schemeClr val="tx1"/>
                          </a:solidFill>
                          <a:effectLst/>
                          <a:latin typeface="Arial" panose="020B0604020202020204" pitchFamily="34" charset="0"/>
                        </a:rPr>
                        <a:t>kasiinos mängulaudadel</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9185353"/>
                  </a:ext>
                </a:extLst>
              </a:tr>
              <a:tr h="223043">
                <a:tc>
                  <a:txBody>
                    <a:bodyPr/>
                    <a:lstStyle/>
                    <a:p>
                      <a:pPr algn="r" rtl="0" fontAlgn="b"/>
                      <a:r>
                        <a:rPr lang="et-EE" sz="1000" b="0" i="0" u="none" strike="noStrike">
                          <a:solidFill>
                            <a:schemeClr val="tx1"/>
                          </a:solidFill>
                          <a:effectLst/>
                          <a:latin typeface="Arial" panose="020B0604020202020204" pitchFamily="34" charset="0"/>
                        </a:rPr>
                        <a:t>osalenud kihlvedudes või spordiennustuses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2362891"/>
                  </a:ext>
                </a:extLst>
              </a:tr>
              <a:tr h="223043">
                <a:tc>
                  <a:txBody>
                    <a:bodyPr/>
                    <a:lstStyle/>
                    <a:p>
                      <a:pPr algn="r" rtl="0" fontAlgn="b"/>
                      <a:r>
                        <a:rPr lang="et-EE" sz="1000" b="0" i="0" u="none" strike="noStrike" dirty="0">
                          <a:solidFill>
                            <a:schemeClr val="tx1"/>
                          </a:solidFill>
                          <a:effectLst/>
                          <a:latin typeface="Arial" panose="020B0604020202020204" pitchFamily="34" charset="0"/>
                        </a:rPr>
                        <a:t>kasiinos pokkerit </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618102"/>
                  </a:ext>
                </a:extLst>
              </a:tr>
            </a:tbl>
          </a:graphicData>
        </a:graphic>
      </p:graphicFrame>
      <p:graphicFrame>
        <p:nvGraphicFramePr>
          <p:cNvPr id="20" name="Content Placeholder 10">
            <a:extLst>
              <a:ext uri="{FF2B5EF4-FFF2-40B4-BE49-F238E27FC236}">
                <a16:creationId xmlns:a16="http://schemas.microsoft.com/office/drawing/2014/main" id="{9C1D1F03-C6F2-4460-9FF3-68C6B1B10581}"/>
              </a:ext>
            </a:extLst>
          </p:cNvPr>
          <p:cNvGraphicFramePr>
            <a:graphicFrameLocks/>
          </p:cNvGraphicFramePr>
          <p:nvPr>
            <p:extLst>
              <p:ext uri="{D42A27DB-BD31-4B8C-83A1-F6EECF244321}">
                <p14:modId xmlns:p14="http://schemas.microsoft.com/office/powerpoint/2010/main" val="193376480"/>
              </p:ext>
            </p:extLst>
          </p:nvPr>
        </p:nvGraphicFramePr>
        <p:xfrm>
          <a:off x="3979821" y="2077086"/>
          <a:ext cx="1837509" cy="35269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ontent Placeholder 10">
            <a:extLst>
              <a:ext uri="{FF2B5EF4-FFF2-40B4-BE49-F238E27FC236}">
                <a16:creationId xmlns:a16="http://schemas.microsoft.com/office/drawing/2014/main" id="{3AD50A98-AEE6-46AE-A92B-A5C937071C45}"/>
              </a:ext>
            </a:extLst>
          </p:cNvPr>
          <p:cNvGraphicFramePr>
            <a:graphicFrameLocks/>
          </p:cNvGraphicFramePr>
          <p:nvPr>
            <p:extLst>
              <p:ext uri="{D42A27DB-BD31-4B8C-83A1-F6EECF244321}">
                <p14:modId xmlns:p14="http://schemas.microsoft.com/office/powerpoint/2010/main" val="169908516"/>
              </p:ext>
            </p:extLst>
          </p:nvPr>
        </p:nvGraphicFramePr>
        <p:xfrm>
          <a:off x="5087054" y="2077086"/>
          <a:ext cx="1837509" cy="35269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ontent Placeholder 10">
            <a:extLst>
              <a:ext uri="{FF2B5EF4-FFF2-40B4-BE49-F238E27FC236}">
                <a16:creationId xmlns:a16="http://schemas.microsoft.com/office/drawing/2014/main" id="{DD3D43D0-9A9D-41B1-93BA-1F6EC6ADC654}"/>
              </a:ext>
            </a:extLst>
          </p:cNvPr>
          <p:cNvGraphicFramePr>
            <a:graphicFrameLocks/>
          </p:cNvGraphicFramePr>
          <p:nvPr>
            <p:extLst>
              <p:ext uri="{D42A27DB-BD31-4B8C-83A1-F6EECF244321}">
                <p14:modId xmlns:p14="http://schemas.microsoft.com/office/powerpoint/2010/main" val="3407063512"/>
              </p:ext>
            </p:extLst>
          </p:nvPr>
        </p:nvGraphicFramePr>
        <p:xfrm>
          <a:off x="6194287" y="2077086"/>
          <a:ext cx="1837509" cy="35269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ontent Placeholder 10">
            <a:extLst>
              <a:ext uri="{FF2B5EF4-FFF2-40B4-BE49-F238E27FC236}">
                <a16:creationId xmlns:a16="http://schemas.microsoft.com/office/drawing/2014/main" id="{F54597B2-C8F8-4529-B56C-1BFA4E584F38}"/>
              </a:ext>
            </a:extLst>
          </p:cNvPr>
          <p:cNvGraphicFramePr>
            <a:graphicFrameLocks/>
          </p:cNvGraphicFramePr>
          <p:nvPr>
            <p:extLst>
              <p:ext uri="{D42A27DB-BD31-4B8C-83A1-F6EECF244321}">
                <p14:modId xmlns:p14="http://schemas.microsoft.com/office/powerpoint/2010/main" val="1467381583"/>
              </p:ext>
            </p:extLst>
          </p:nvPr>
        </p:nvGraphicFramePr>
        <p:xfrm>
          <a:off x="2882539" y="2077086"/>
          <a:ext cx="1837509" cy="35269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ontent Placeholder 10">
            <a:extLst>
              <a:ext uri="{FF2B5EF4-FFF2-40B4-BE49-F238E27FC236}">
                <a16:creationId xmlns:a16="http://schemas.microsoft.com/office/drawing/2014/main" id="{474C96C3-3496-4E82-A7D9-639F9D6DEF13}"/>
              </a:ext>
            </a:extLst>
          </p:cNvPr>
          <p:cNvGraphicFramePr>
            <a:graphicFrameLocks/>
          </p:cNvGraphicFramePr>
          <p:nvPr>
            <p:extLst>
              <p:ext uri="{D42A27DB-BD31-4B8C-83A1-F6EECF244321}">
                <p14:modId xmlns:p14="http://schemas.microsoft.com/office/powerpoint/2010/main" val="3677787785"/>
              </p:ext>
            </p:extLst>
          </p:nvPr>
        </p:nvGraphicFramePr>
        <p:xfrm>
          <a:off x="8408753" y="2077086"/>
          <a:ext cx="1837509" cy="352697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Content Placeholder 10">
            <a:extLst>
              <a:ext uri="{FF2B5EF4-FFF2-40B4-BE49-F238E27FC236}">
                <a16:creationId xmlns:a16="http://schemas.microsoft.com/office/drawing/2014/main" id="{6FDCF782-03A8-4F48-994A-687AE3049BED}"/>
              </a:ext>
            </a:extLst>
          </p:cNvPr>
          <p:cNvGraphicFramePr>
            <a:graphicFrameLocks/>
          </p:cNvGraphicFramePr>
          <p:nvPr>
            <p:extLst>
              <p:ext uri="{D42A27DB-BD31-4B8C-83A1-F6EECF244321}">
                <p14:modId xmlns:p14="http://schemas.microsoft.com/office/powerpoint/2010/main" val="921621110"/>
              </p:ext>
            </p:extLst>
          </p:nvPr>
        </p:nvGraphicFramePr>
        <p:xfrm>
          <a:off x="9515986" y="2077086"/>
          <a:ext cx="1837509" cy="352697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Content Placeholder 10">
            <a:extLst>
              <a:ext uri="{FF2B5EF4-FFF2-40B4-BE49-F238E27FC236}">
                <a16:creationId xmlns:a16="http://schemas.microsoft.com/office/drawing/2014/main" id="{32279636-8F69-40EC-88B3-367445A88811}"/>
              </a:ext>
            </a:extLst>
          </p:cNvPr>
          <p:cNvGraphicFramePr>
            <a:graphicFrameLocks/>
          </p:cNvGraphicFramePr>
          <p:nvPr>
            <p:extLst>
              <p:ext uri="{D42A27DB-BD31-4B8C-83A1-F6EECF244321}">
                <p14:modId xmlns:p14="http://schemas.microsoft.com/office/powerpoint/2010/main" val="22312505"/>
              </p:ext>
            </p:extLst>
          </p:nvPr>
        </p:nvGraphicFramePr>
        <p:xfrm>
          <a:off x="10623219" y="2077086"/>
          <a:ext cx="1837509" cy="352697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7" name="Content Placeholder 10">
            <a:extLst>
              <a:ext uri="{FF2B5EF4-FFF2-40B4-BE49-F238E27FC236}">
                <a16:creationId xmlns:a16="http://schemas.microsoft.com/office/drawing/2014/main" id="{F3306B3A-B3B2-40BD-93CB-9B35AF6EDB51}"/>
              </a:ext>
            </a:extLst>
          </p:cNvPr>
          <p:cNvGraphicFramePr>
            <a:graphicFrameLocks/>
          </p:cNvGraphicFramePr>
          <p:nvPr>
            <p:extLst>
              <p:ext uri="{D42A27DB-BD31-4B8C-83A1-F6EECF244321}">
                <p14:modId xmlns:p14="http://schemas.microsoft.com/office/powerpoint/2010/main" val="697210288"/>
              </p:ext>
            </p:extLst>
          </p:nvPr>
        </p:nvGraphicFramePr>
        <p:xfrm>
          <a:off x="7311468" y="2077086"/>
          <a:ext cx="1837509" cy="3526971"/>
        </p:xfrm>
        <a:graphic>
          <a:graphicData uri="http://schemas.openxmlformats.org/drawingml/2006/chart">
            <c:chart xmlns:c="http://schemas.openxmlformats.org/drawingml/2006/chart" xmlns:r="http://schemas.openxmlformats.org/officeDocument/2006/relationships" r:id="rId9"/>
          </a:graphicData>
        </a:graphic>
      </p:graphicFrame>
      <p:sp>
        <p:nvSpPr>
          <p:cNvPr id="5" name="Slide Number Placeholder 4">
            <a:extLst>
              <a:ext uri="{FF2B5EF4-FFF2-40B4-BE49-F238E27FC236}">
                <a16:creationId xmlns:a16="http://schemas.microsoft.com/office/drawing/2014/main" id="{A994D748-0817-4F53-BF15-55E7BCCAF991}"/>
              </a:ext>
            </a:extLst>
          </p:cNvPr>
          <p:cNvSpPr>
            <a:spLocks noGrp="1"/>
          </p:cNvSpPr>
          <p:nvPr>
            <p:ph type="sldNum" sz="quarter" idx="10"/>
          </p:nvPr>
        </p:nvSpPr>
        <p:spPr/>
        <p:txBody>
          <a:bodyPr/>
          <a:lstStyle/>
          <a:p>
            <a:fld id="{4034BEE3-566C-4068-A777-C3A4762E861B}" type="slidenum">
              <a:rPr lang="en-GB" smtClean="0"/>
              <a:pPr/>
              <a:t>34</a:t>
            </a:fld>
            <a:endParaRPr lang="en-GB" dirty="0"/>
          </a:p>
        </p:txBody>
      </p:sp>
    </p:spTree>
    <p:extLst>
      <p:ext uri="{BB962C8B-B14F-4D97-AF65-F5344CB8AC3E}">
        <p14:creationId xmlns:p14="http://schemas.microsoft.com/office/powerpoint/2010/main" val="329523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B4D7-153A-4CC2-AB0F-FCAED9532E8B}"/>
              </a:ext>
            </a:extLst>
          </p:cNvPr>
          <p:cNvSpPr>
            <a:spLocks noGrp="1"/>
          </p:cNvSpPr>
          <p:nvPr>
            <p:ph type="title"/>
          </p:nvPr>
        </p:nvSpPr>
        <p:spPr/>
        <p:txBody>
          <a:bodyPr/>
          <a:lstStyle/>
          <a:p>
            <a:r>
              <a:rPr lang="et-EE" sz="2300" dirty="0"/>
              <a:t>3.3 Erinevate mängude mängimise ulatus mängijate rühmades (2)</a:t>
            </a:r>
            <a:br>
              <a:rPr lang="et-EE" sz="2300" dirty="0"/>
            </a:br>
            <a:r>
              <a:rPr lang="et-EE" sz="1400" b="0" dirty="0"/>
              <a:t>% viimase 2 aasta jooksul mänginutest</a:t>
            </a:r>
          </a:p>
        </p:txBody>
      </p:sp>
      <p:sp>
        <p:nvSpPr>
          <p:cNvPr id="5" name="Slide Number Placeholder 4">
            <a:extLst>
              <a:ext uri="{FF2B5EF4-FFF2-40B4-BE49-F238E27FC236}">
                <a16:creationId xmlns:a16="http://schemas.microsoft.com/office/drawing/2014/main" id="{93A72003-52A8-425E-81E0-C6C01C332E3D}"/>
              </a:ext>
            </a:extLst>
          </p:cNvPr>
          <p:cNvSpPr>
            <a:spLocks noGrp="1"/>
          </p:cNvSpPr>
          <p:nvPr>
            <p:ph type="sldNum" sz="quarter" idx="10"/>
          </p:nvPr>
        </p:nvSpPr>
        <p:spPr/>
        <p:txBody>
          <a:bodyPr/>
          <a:lstStyle/>
          <a:p>
            <a:fld id="{4034BEE3-566C-4068-A777-C3A4762E861B}" type="slidenum">
              <a:rPr lang="en-GB" smtClean="0"/>
              <a:pPr/>
              <a:t>35</a:t>
            </a:fld>
            <a:endParaRPr lang="en-GB" dirty="0"/>
          </a:p>
        </p:txBody>
      </p:sp>
      <p:graphicFrame>
        <p:nvGraphicFramePr>
          <p:cNvPr id="3" name="Table 4">
            <a:extLst>
              <a:ext uri="{FF2B5EF4-FFF2-40B4-BE49-F238E27FC236}">
                <a16:creationId xmlns:a16="http://schemas.microsoft.com/office/drawing/2014/main" id="{5962DE30-68E2-809F-72EF-EF2D4EE0131D}"/>
              </a:ext>
            </a:extLst>
          </p:cNvPr>
          <p:cNvGraphicFramePr>
            <a:graphicFrameLocks noGrp="1"/>
          </p:cNvGraphicFramePr>
          <p:nvPr>
            <p:extLst>
              <p:ext uri="{D42A27DB-BD31-4B8C-83A1-F6EECF244321}">
                <p14:modId xmlns:p14="http://schemas.microsoft.com/office/powerpoint/2010/main" val="3399795168"/>
              </p:ext>
            </p:extLst>
          </p:nvPr>
        </p:nvGraphicFramePr>
        <p:xfrm>
          <a:off x="357051" y="1660423"/>
          <a:ext cx="11474589" cy="3852105"/>
        </p:xfrm>
        <a:graphic>
          <a:graphicData uri="http://schemas.openxmlformats.org/drawingml/2006/table">
            <a:tbl>
              <a:tblPr firstRow="1" bandRow="1">
                <a:tableStyleId>{5C22544A-7EE6-4342-B048-85BDC9FD1C3A}</a:tableStyleId>
              </a:tblPr>
              <a:tblGrid>
                <a:gridCol w="2641157">
                  <a:extLst>
                    <a:ext uri="{9D8B030D-6E8A-4147-A177-3AD203B41FA5}">
                      <a16:colId xmlns:a16="http://schemas.microsoft.com/office/drawing/2014/main" val="4174201780"/>
                    </a:ext>
                  </a:extLst>
                </a:gridCol>
                <a:gridCol w="1104179">
                  <a:extLst>
                    <a:ext uri="{9D8B030D-6E8A-4147-A177-3AD203B41FA5}">
                      <a16:colId xmlns:a16="http://schemas.microsoft.com/office/drawing/2014/main" val="3728781442"/>
                    </a:ext>
                  </a:extLst>
                </a:gridCol>
                <a:gridCol w="1104179">
                  <a:extLst>
                    <a:ext uri="{9D8B030D-6E8A-4147-A177-3AD203B41FA5}">
                      <a16:colId xmlns:a16="http://schemas.microsoft.com/office/drawing/2014/main" val="958983575"/>
                    </a:ext>
                  </a:extLst>
                </a:gridCol>
                <a:gridCol w="1104179">
                  <a:extLst>
                    <a:ext uri="{9D8B030D-6E8A-4147-A177-3AD203B41FA5}">
                      <a16:colId xmlns:a16="http://schemas.microsoft.com/office/drawing/2014/main" val="3045116635"/>
                    </a:ext>
                  </a:extLst>
                </a:gridCol>
                <a:gridCol w="1104179">
                  <a:extLst>
                    <a:ext uri="{9D8B030D-6E8A-4147-A177-3AD203B41FA5}">
                      <a16:colId xmlns:a16="http://schemas.microsoft.com/office/drawing/2014/main" val="3816177511"/>
                    </a:ext>
                  </a:extLst>
                </a:gridCol>
                <a:gridCol w="1104179">
                  <a:extLst>
                    <a:ext uri="{9D8B030D-6E8A-4147-A177-3AD203B41FA5}">
                      <a16:colId xmlns:a16="http://schemas.microsoft.com/office/drawing/2014/main" val="2221964866"/>
                    </a:ext>
                  </a:extLst>
                </a:gridCol>
                <a:gridCol w="1104179">
                  <a:extLst>
                    <a:ext uri="{9D8B030D-6E8A-4147-A177-3AD203B41FA5}">
                      <a16:colId xmlns:a16="http://schemas.microsoft.com/office/drawing/2014/main" val="2870415053"/>
                    </a:ext>
                  </a:extLst>
                </a:gridCol>
                <a:gridCol w="1104179">
                  <a:extLst>
                    <a:ext uri="{9D8B030D-6E8A-4147-A177-3AD203B41FA5}">
                      <a16:colId xmlns:a16="http://schemas.microsoft.com/office/drawing/2014/main" val="507773377"/>
                    </a:ext>
                  </a:extLst>
                </a:gridCol>
                <a:gridCol w="1104179">
                  <a:extLst>
                    <a:ext uri="{9D8B030D-6E8A-4147-A177-3AD203B41FA5}">
                      <a16:colId xmlns:a16="http://schemas.microsoft.com/office/drawing/2014/main" val="971764163"/>
                    </a:ext>
                  </a:extLst>
                </a:gridCol>
              </a:tblGrid>
              <a:tr h="277571">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fontAlgn="b"/>
                      <a:r>
                        <a:rPr lang="et-EE" sz="1000" b="1" i="0" u="none" strike="noStrike" dirty="0">
                          <a:solidFill>
                            <a:schemeClr val="tx1"/>
                          </a:solidFill>
                          <a:effectLst/>
                          <a:latin typeface="+mn-lt"/>
                        </a:rPr>
                        <a:t>Mõningate probleemidega mängijad, </a:t>
                      </a:r>
                      <a:r>
                        <a:rPr lang="et-EE" sz="1000" b="0" dirty="0">
                          <a:solidFill>
                            <a:schemeClr val="tx1"/>
                          </a:solidFill>
                          <a:latin typeface="+mn-lt"/>
                          <a:cs typeface="Arial" panose="020B0604020202020204" pitchFamily="34" charset="0"/>
                        </a:rPr>
                        <a:t>n=263</a:t>
                      </a:r>
                      <a:endParaRPr lang="et-EE" sz="1000" b="1" i="0" u="none" strike="noStrike" dirty="0">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t-EE" sz="1000" b="1" i="0" u="none" strike="noStrike" dirty="0">
                        <a:solidFill>
                          <a:srgbClr val="000000"/>
                        </a:solidFill>
                        <a:effectLst/>
                        <a:latin typeface="+mn-lt"/>
                      </a:endParaRPr>
                    </a:p>
                  </a:txBody>
                  <a:tcPr marL="36000" marR="72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t-EE" sz="1000" b="1" i="0" u="none" strike="noStrike" dirty="0">
                        <a:solidFill>
                          <a:srgbClr val="000000"/>
                        </a:solidFill>
                        <a:effectLst/>
                        <a:latin typeface="+mn-lt"/>
                      </a:endParaRPr>
                    </a:p>
                  </a:txBody>
                  <a:tcPr marL="36000" marR="72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t-EE" sz="1000" b="1" i="0" u="none" strike="noStrike" dirty="0">
                        <a:solidFill>
                          <a:srgbClr val="000000"/>
                        </a:solidFill>
                        <a:effectLst/>
                        <a:latin typeface="+mn-lt"/>
                      </a:endParaRPr>
                    </a:p>
                  </a:txBody>
                  <a:tcPr marL="36000" marR="72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t-EE" sz="1000" b="1" i="0" u="none" strike="noStrike" dirty="0">
                          <a:solidFill>
                            <a:schemeClr val="tx1"/>
                          </a:solidFill>
                          <a:effectLst/>
                          <a:latin typeface="+mn-lt"/>
                        </a:rPr>
                        <a:t>Tõenäolised patoloogilised/mõningate probleemidega mängijad, </a:t>
                      </a:r>
                      <a:r>
                        <a:rPr lang="et-EE" sz="1000" b="0" dirty="0">
                          <a:solidFill>
                            <a:schemeClr val="tx1"/>
                          </a:solidFill>
                          <a:latin typeface="+mn-lt"/>
                          <a:cs typeface="Arial" panose="020B0604020202020204" pitchFamily="34" charset="0"/>
                        </a:rPr>
                        <a:t>n=290</a:t>
                      </a:r>
                      <a:endParaRPr lang="et-EE" sz="1000" b="1" i="0" u="none" strike="noStrike" dirty="0">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t-EE" sz="1000" b="1" i="0" u="none" strike="noStrike" dirty="0">
                        <a:solidFill>
                          <a:srgbClr val="000000"/>
                        </a:solidFill>
                        <a:effectLst/>
                        <a:latin typeface="+mn-lt"/>
                      </a:endParaRPr>
                    </a:p>
                  </a:txBody>
                  <a:tcPr marL="36000" marR="72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t-EE" sz="1000" b="1" i="0" u="none" strike="noStrike" dirty="0">
                        <a:solidFill>
                          <a:srgbClr val="000000"/>
                        </a:solidFill>
                        <a:effectLst/>
                        <a:latin typeface="+mn-lt"/>
                      </a:endParaRPr>
                    </a:p>
                  </a:txBody>
                  <a:tcPr marL="36000" marR="72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t-EE" sz="1000" b="1" i="0" u="none" strike="noStrike" dirty="0">
                        <a:solidFill>
                          <a:srgbClr val="000000"/>
                        </a:solidFill>
                        <a:effectLst/>
                        <a:latin typeface="+mn-lt"/>
                      </a:endParaRPr>
                    </a:p>
                  </a:txBody>
                  <a:tcPr marL="36000" marR="72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1012229"/>
                  </a:ext>
                </a:extLst>
              </a:tr>
              <a:tr h="228889">
                <a:tc>
                  <a:txBody>
                    <a:bodyPr/>
                    <a:lstStyle/>
                    <a:p>
                      <a:pPr algn="r" fontAlgn="t">
                        <a:lnSpc>
                          <a:spcPts val="1000"/>
                        </a:lnSpc>
                      </a:pPr>
                      <a:endParaRPr lang="et-EE" sz="1000" b="0" i="0" u="none" strike="noStrike" dirty="0">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t-EE" sz="1000" b="1" i="0" u="none" strike="noStrike" dirty="0">
                          <a:solidFill>
                            <a:srgbClr val="000000"/>
                          </a:solidFill>
                          <a:effectLst/>
                          <a:latin typeface="Arial" panose="020B0604020202020204" pitchFamily="34" charset="0"/>
                        </a:rPr>
                        <a:t>2023</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fontAlgn="b"/>
                      <a:r>
                        <a:rPr lang="et-EE" sz="1000" b="1" i="0" u="none" strike="noStrike" dirty="0">
                          <a:solidFill>
                            <a:srgbClr val="000000"/>
                          </a:solidFill>
                          <a:effectLst/>
                          <a:latin typeface="Arial" panose="020B0604020202020204" pitchFamily="34" charset="0"/>
                        </a:rPr>
                        <a:t>2021</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t-EE" sz="1000" b="1" i="0" u="none" strike="noStrike" dirty="0">
                          <a:solidFill>
                            <a:srgbClr val="000000"/>
                          </a:solidFill>
                          <a:effectLst/>
                          <a:latin typeface="Arial" panose="020B0604020202020204" pitchFamily="34" charset="0"/>
                        </a:rPr>
                        <a:t>2019</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t-EE" sz="1000" b="1" i="0" u="none" strike="noStrike" dirty="0">
                          <a:solidFill>
                            <a:srgbClr val="000000"/>
                          </a:solidFill>
                          <a:effectLst/>
                          <a:latin typeface="Arial" panose="020B0604020202020204" pitchFamily="34" charset="0"/>
                        </a:rPr>
                        <a:t>2017</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t-EE" sz="1000" b="1" i="0" u="none" strike="noStrike" dirty="0">
                          <a:solidFill>
                            <a:srgbClr val="000000"/>
                          </a:solidFill>
                          <a:effectLst/>
                          <a:latin typeface="Arial" panose="020B0604020202020204" pitchFamily="34" charset="0"/>
                        </a:rPr>
                        <a:t>2023</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fontAlgn="b"/>
                      <a:r>
                        <a:rPr lang="et-EE" sz="1000" b="1" i="0" u="none" strike="noStrike" dirty="0">
                          <a:solidFill>
                            <a:srgbClr val="000000"/>
                          </a:solidFill>
                          <a:effectLst/>
                          <a:latin typeface="Arial" panose="020B0604020202020204" pitchFamily="34" charset="0"/>
                        </a:rPr>
                        <a:t>2021</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t-EE" sz="1000" b="1" i="0" u="none" strike="noStrike" dirty="0">
                          <a:solidFill>
                            <a:srgbClr val="000000"/>
                          </a:solidFill>
                          <a:effectLst/>
                          <a:latin typeface="Arial" panose="020B0604020202020204" pitchFamily="34" charset="0"/>
                        </a:rPr>
                        <a:t>2019</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t-EE" sz="1000" b="1" i="0" u="none" strike="noStrike" dirty="0">
                          <a:solidFill>
                            <a:srgbClr val="000000"/>
                          </a:solidFill>
                          <a:effectLst/>
                          <a:latin typeface="Arial" panose="020B0604020202020204" pitchFamily="34" charset="0"/>
                        </a:rPr>
                        <a:t>2017</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745557"/>
                  </a:ext>
                </a:extLst>
              </a:tr>
              <a:tr h="223043">
                <a:tc>
                  <a:txBody>
                    <a:bodyPr/>
                    <a:lstStyle/>
                    <a:p>
                      <a:pPr algn="r" rtl="0" fontAlgn="b"/>
                      <a:r>
                        <a:rPr lang="et-EE" sz="1000" b="0" i="0" u="none" strike="noStrike" dirty="0">
                          <a:solidFill>
                            <a:schemeClr val="tx1"/>
                          </a:solidFill>
                          <a:effectLst/>
                          <a:latin typeface="Arial" panose="020B0604020202020204" pitchFamily="34" charset="0"/>
                        </a:rPr>
                        <a:t>hasartmängud internetis kokku</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9281905"/>
                  </a:ext>
                </a:extLst>
              </a:tr>
              <a:tr h="223043">
                <a:tc>
                  <a:txBody>
                    <a:bodyPr/>
                    <a:lstStyle/>
                    <a:p>
                      <a:pPr algn="r" rtl="0" fontAlgn="b"/>
                      <a:r>
                        <a:rPr lang="et-EE" sz="1000" b="0" i="0" u="none" strike="noStrike" dirty="0">
                          <a:solidFill>
                            <a:schemeClr val="tx1"/>
                          </a:solidFill>
                          <a:effectLst/>
                          <a:latin typeface="Arial" panose="020B0604020202020204" pitchFamily="34" charset="0"/>
                        </a:rPr>
                        <a:t>mänginud arvloteriid</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449947"/>
                  </a:ext>
                </a:extLst>
              </a:tr>
              <a:tr h="223043">
                <a:tc>
                  <a:txBody>
                    <a:bodyPr/>
                    <a:lstStyle/>
                    <a:p>
                      <a:pPr algn="r" rtl="0" fontAlgn="b"/>
                      <a:r>
                        <a:rPr lang="et-EE" sz="1000" b="0" i="0" u="none" strike="noStrike">
                          <a:solidFill>
                            <a:schemeClr val="tx1"/>
                          </a:solidFill>
                          <a:effectLst/>
                          <a:latin typeface="Arial" panose="020B0604020202020204" pitchFamily="34" charset="0"/>
                        </a:rPr>
                        <a:t>mänginud kasiinomänge</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5732865"/>
                  </a:ext>
                </a:extLst>
              </a:tr>
              <a:tr h="223043">
                <a:tc>
                  <a:txBody>
                    <a:bodyPr/>
                    <a:lstStyle/>
                    <a:p>
                      <a:pPr algn="r" rtl="0" fontAlgn="b"/>
                      <a:r>
                        <a:rPr lang="et-EE" sz="1000" b="0" i="0" u="none" strike="noStrike" dirty="0">
                          <a:solidFill>
                            <a:schemeClr val="tx1"/>
                          </a:solidFill>
                          <a:effectLst/>
                          <a:latin typeface="Arial" panose="020B0604020202020204" pitchFamily="34" charset="0"/>
                        </a:rPr>
                        <a:t>osalenud kihlvedudes või spordiennustustes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907052"/>
                  </a:ext>
                </a:extLst>
              </a:tr>
              <a:tr h="223043">
                <a:tc>
                  <a:txBody>
                    <a:bodyPr/>
                    <a:lstStyle/>
                    <a:p>
                      <a:pPr algn="r" rtl="0" fontAlgn="b"/>
                      <a:r>
                        <a:rPr lang="et-EE" sz="1000" b="0" i="0" u="none" strike="noStrike">
                          <a:solidFill>
                            <a:schemeClr val="tx1"/>
                          </a:solidFill>
                          <a:effectLst/>
                          <a:latin typeface="Arial" panose="020B0604020202020204" pitchFamily="34" charset="0"/>
                        </a:rPr>
                        <a:t>mänginud pokkerit</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942213"/>
                  </a:ext>
                </a:extLst>
              </a:tr>
              <a:tr h="223043">
                <a:tc>
                  <a:txBody>
                    <a:bodyPr/>
                    <a:lstStyle/>
                    <a:p>
                      <a:pPr algn="r" rtl="0" fontAlgn="b"/>
                      <a:r>
                        <a:rPr lang="et-EE" sz="1000" b="0" i="0" u="none" strike="noStrike">
                          <a:solidFill>
                            <a:schemeClr val="tx1"/>
                          </a:solidFill>
                          <a:effectLst/>
                          <a:latin typeface="Arial" panose="020B0604020202020204" pitchFamily="34" charset="0"/>
                        </a:rPr>
                        <a:t>mänginud muid mänge raha peale</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1535082"/>
                  </a:ext>
                </a:extLst>
              </a:tr>
              <a:tr h="223043">
                <a:tc>
                  <a:txBody>
                    <a:bodyPr/>
                    <a:lstStyle/>
                    <a:p>
                      <a:pPr algn="r" fontAlgn="b"/>
                      <a:endParaRPr lang="et-EE" sz="1000" b="0" i="0" u="none" strike="noStrike">
                        <a:solidFill>
                          <a:schemeClr val="tx1"/>
                        </a:solidFill>
                        <a:effectLst/>
                        <a:latin typeface="Arial" panose="020B0604020202020204" pitchFamily="34" charset="0"/>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2774916"/>
                  </a:ext>
                </a:extLst>
              </a:tr>
              <a:tr h="223043">
                <a:tc>
                  <a:txBody>
                    <a:bodyPr/>
                    <a:lstStyle/>
                    <a:p>
                      <a:pPr algn="r" rtl="0" fontAlgn="b"/>
                      <a:r>
                        <a:rPr lang="et-EE" sz="1000" b="0" i="0" u="none" strike="noStrike">
                          <a:solidFill>
                            <a:schemeClr val="tx1"/>
                          </a:solidFill>
                          <a:effectLst/>
                          <a:latin typeface="Arial" panose="020B0604020202020204" pitchFamily="34" charset="0"/>
                        </a:rPr>
                        <a:t>hasartmängud väljaspool internetti kokku</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1359185"/>
                  </a:ext>
                </a:extLst>
              </a:tr>
              <a:tr h="223043">
                <a:tc>
                  <a:txBody>
                    <a:bodyPr/>
                    <a:lstStyle/>
                    <a:p>
                      <a:pPr algn="r" rtl="0" fontAlgn="b"/>
                      <a:r>
                        <a:rPr lang="et-EE" sz="1000" b="0" i="0" u="none" strike="noStrike" dirty="0">
                          <a:solidFill>
                            <a:schemeClr val="tx1"/>
                          </a:solidFill>
                          <a:effectLst/>
                          <a:latin typeface="Arial" panose="020B0604020202020204" pitchFamily="34" charset="0"/>
                        </a:rPr>
                        <a:t>arv- või kiirloteriid</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3765808"/>
                  </a:ext>
                </a:extLst>
              </a:tr>
              <a:tr h="223043">
                <a:tc>
                  <a:txBody>
                    <a:bodyPr/>
                    <a:lstStyle/>
                    <a:p>
                      <a:pPr algn="r" rtl="0" fontAlgn="b"/>
                      <a:r>
                        <a:rPr lang="et-EE" sz="1000" b="0" i="0" u="none" strike="noStrike">
                          <a:solidFill>
                            <a:schemeClr val="tx1"/>
                          </a:solidFill>
                          <a:effectLst/>
                          <a:latin typeface="Arial" panose="020B0604020202020204" pitchFamily="34" charset="0"/>
                        </a:rPr>
                        <a:t>mänguautomaatidel väljaspool kasiinot </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9029324"/>
                  </a:ext>
                </a:extLst>
              </a:tr>
              <a:tr h="223043">
                <a:tc>
                  <a:txBody>
                    <a:bodyPr/>
                    <a:lstStyle/>
                    <a:p>
                      <a:pPr algn="r" rtl="0" fontAlgn="b"/>
                      <a:r>
                        <a:rPr lang="et-EE" sz="1000" b="0" i="0" u="none" strike="noStrike">
                          <a:solidFill>
                            <a:schemeClr val="tx1"/>
                          </a:solidFill>
                          <a:effectLst/>
                          <a:latin typeface="Arial" panose="020B0604020202020204" pitchFamily="34" charset="0"/>
                        </a:rPr>
                        <a:t>kasiinos mänguautomaatidel</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1246760"/>
                  </a:ext>
                </a:extLst>
              </a:tr>
              <a:tr h="223043">
                <a:tc>
                  <a:txBody>
                    <a:bodyPr/>
                    <a:lstStyle/>
                    <a:p>
                      <a:pPr algn="r" rtl="0" fontAlgn="b"/>
                      <a:r>
                        <a:rPr lang="et-EE" sz="1000" b="0" i="0" u="none" strike="noStrike">
                          <a:solidFill>
                            <a:schemeClr val="tx1"/>
                          </a:solidFill>
                          <a:effectLst/>
                          <a:latin typeface="Arial" panose="020B0604020202020204" pitchFamily="34" charset="0"/>
                        </a:rPr>
                        <a:t>muid mänge</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2665871"/>
                  </a:ext>
                </a:extLst>
              </a:tr>
              <a:tr h="223043">
                <a:tc>
                  <a:txBody>
                    <a:bodyPr/>
                    <a:lstStyle/>
                    <a:p>
                      <a:pPr algn="r" rtl="0" fontAlgn="b"/>
                      <a:r>
                        <a:rPr lang="et-EE" sz="1000" b="0" i="0" u="none" strike="noStrike">
                          <a:solidFill>
                            <a:schemeClr val="tx1"/>
                          </a:solidFill>
                          <a:effectLst/>
                          <a:latin typeface="Arial" panose="020B0604020202020204" pitchFamily="34" charset="0"/>
                        </a:rPr>
                        <a:t>kasiinos mängulaudadel</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9185353"/>
                  </a:ext>
                </a:extLst>
              </a:tr>
              <a:tr h="223043">
                <a:tc>
                  <a:txBody>
                    <a:bodyPr/>
                    <a:lstStyle/>
                    <a:p>
                      <a:pPr algn="r" rtl="0" fontAlgn="b"/>
                      <a:r>
                        <a:rPr lang="et-EE" sz="1000" b="0" i="0" u="none" strike="noStrike">
                          <a:solidFill>
                            <a:schemeClr val="tx1"/>
                          </a:solidFill>
                          <a:effectLst/>
                          <a:latin typeface="Arial" panose="020B0604020202020204" pitchFamily="34" charset="0"/>
                        </a:rPr>
                        <a:t>osalenud kihlvedudes või spordiennustuses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2362891"/>
                  </a:ext>
                </a:extLst>
              </a:tr>
              <a:tr h="223043">
                <a:tc>
                  <a:txBody>
                    <a:bodyPr/>
                    <a:lstStyle/>
                    <a:p>
                      <a:pPr algn="r" rtl="0" fontAlgn="b"/>
                      <a:r>
                        <a:rPr lang="et-EE" sz="1000" b="0" i="0" u="none" strike="noStrike" dirty="0">
                          <a:solidFill>
                            <a:schemeClr val="tx1"/>
                          </a:solidFill>
                          <a:effectLst/>
                          <a:latin typeface="Arial" panose="020B0604020202020204" pitchFamily="34" charset="0"/>
                        </a:rPr>
                        <a:t>kasiinos pokkerit </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pPr>
                      <a:endParaRPr lang="et-EE" sz="1000" dirty="0">
                        <a:solidFill>
                          <a:schemeClr val="tx1"/>
                        </a:solidFill>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618102"/>
                  </a:ext>
                </a:extLst>
              </a:tr>
            </a:tbl>
          </a:graphicData>
        </a:graphic>
      </p:graphicFrame>
      <p:graphicFrame>
        <p:nvGraphicFramePr>
          <p:cNvPr id="6" name="Content Placeholder 10">
            <a:extLst>
              <a:ext uri="{FF2B5EF4-FFF2-40B4-BE49-F238E27FC236}">
                <a16:creationId xmlns:a16="http://schemas.microsoft.com/office/drawing/2014/main" id="{F7B94354-FDC5-F6B3-9F5E-DC9622089600}"/>
              </a:ext>
            </a:extLst>
          </p:cNvPr>
          <p:cNvGraphicFramePr>
            <a:graphicFrameLocks/>
          </p:cNvGraphicFramePr>
          <p:nvPr>
            <p:extLst>
              <p:ext uri="{D42A27DB-BD31-4B8C-83A1-F6EECF244321}">
                <p14:modId xmlns:p14="http://schemas.microsoft.com/office/powerpoint/2010/main" val="200881075"/>
              </p:ext>
            </p:extLst>
          </p:nvPr>
        </p:nvGraphicFramePr>
        <p:xfrm>
          <a:off x="3979821" y="2077086"/>
          <a:ext cx="1837509" cy="35269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10">
            <a:extLst>
              <a:ext uri="{FF2B5EF4-FFF2-40B4-BE49-F238E27FC236}">
                <a16:creationId xmlns:a16="http://schemas.microsoft.com/office/drawing/2014/main" id="{C0BB34AF-54DD-38C1-9845-9A049922AB48}"/>
              </a:ext>
            </a:extLst>
          </p:cNvPr>
          <p:cNvGraphicFramePr>
            <a:graphicFrameLocks/>
          </p:cNvGraphicFramePr>
          <p:nvPr>
            <p:extLst>
              <p:ext uri="{D42A27DB-BD31-4B8C-83A1-F6EECF244321}">
                <p14:modId xmlns:p14="http://schemas.microsoft.com/office/powerpoint/2010/main" val="3787261190"/>
              </p:ext>
            </p:extLst>
          </p:nvPr>
        </p:nvGraphicFramePr>
        <p:xfrm>
          <a:off x="5087054" y="2077086"/>
          <a:ext cx="1837509" cy="35269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10">
            <a:extLst>
              <a:ext uri="{FF2B5EF4-FFF2-40B4-BE49-F238E27FC236}">
                <a16:creationId xmlns:a16="http://schemas.microsoft.com/office/drawing/2014/main" id="{7E651DC2-A74C-D0A6-FFE3-E60FC02683EA}"/>
              </a:ext>
            </a:extLst>
          </p:cNvPr>
          <p:cNvGraphicFramePr>
            <a:graphicFrameLocks/>
          </p:cNvGraphicFramePr>
          <p:nvPr>
            <p:extLst>
              <p:ext uri="{D42A27DB-BD31-4B8C-83A1-F6EECF244321}">
                <p14:modId xmlns:p14="http://schemas.microsoft.com/office/powerpoint/2010/main" val="11767702"/>
              </p:ext>
            </p:extLst>
          </p:nvPr>
        </p:nvGraphicFramePr>
        <p:xfrm>
          <a:off x="6194287" y="2077086"/>
          <a:ext cx="1837509" cy="35269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10">
            <a:extLst>
              <a:ext uri="{FF2B5EF4-FFF2-40B4-BE49-F238E27FC236}">
                <a16:creationId xmlns:a16="http://schemas.microsoft.com/office/drawing/2014/main" id="{455C4335-B772-2F68-C9C8-90ED9F4B6F7C}"/>
              </a:ext>
            </a:extLst>
          </p:cNvPr>
          <p:cNvGraphicFramePr>
            <a:graphicFrameLocks/>
          </p:cNvGraphicFramePr>
          <p:nvPr>
            <p:extLst>
              <p:ext uri="{D42A27DB-BD31-4B8C-83A1-F6EECF244321}">
                <p14:modId xmlns:p14="http://schemas.microsoft.com/office/powerpoint/2010/main" val="3715319063"/>
              </p:ext>
            </p:extLst>
          </p:nvPr>
        </p:nvGraphicFramePr>
        <p:xfrm>
          <a:off x="2882539" y="2077086"/>
          <a:ext cx="1837509" cy="35269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ontent Placeholder 10">
            <a:extLst>
              <a:ext uri="{FF2B5EF4-FFF2-40B4-BE49-F238E27FC236}">
                <a16:creationId xmlns:a16="http://schemas.microsoft.com/office/drawing/2014/main" id="{2FC659A0-8CFA-5E92-A363-A4882F1CDE6F}"/>
              </a:ext>
            </a:extLst>
          </p:cNvPr>
          <p:cNvGraphicFramePr>
            <a:graphicFrameLocks/>
          </p:cNvGraphicFramePr>
          <p:nvPr>
            <p:extLst>
              <p:ext uri="{D42A27DB-BD31-4B8C-83A1-F6EECF244321}">
                <p14:modId xmlns:p14="http://schemas.microsoft.com/office/powerpoint/2010/main" val="945926815"/>
              </p:ext>
            </p:extLst>
          </p:nvPr>
        </p:nvGraphicFramePr>
        <p:xfrm>
          <a:off x="8408753" y="2077086"/>
          <a:ext cx="1837509" cy="352697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ontent Placeholder 10">
            <a:extLst>
              <a:ext uri="{FF2B5EF4-FFF2-40B4-BE49-F238E27FC236}">
                <a16:creationId xmlns:a16="http://schemas.microsoft.com/office/drawing/2014/main" id="{759CDD06-EE43-675E-1878-0C4A1487FEF8}"/>
              </a:ext>
            </a:extLst>
          </p:cNvPr>
          <p:cNvGraphicFramePr>
            <a:graphicFrameLocks/>
          </p:cNvGraphicFramePr>
          <p:nvPr>
            <p:extLst>
              <p:ext uri="{D42A27DB-BD31-4B8C-83A1-F6EECF244321}">
                <p14:modId xmlns:p14="http://schemas.microsoft.com/office/powerpoint/2010/main" val="3426757039"/>
              </p:ext>
            </p:extLst>
          </p:nvPr>
        </p:nvGraphicFramePr>
        <p:xfrm>
          <a:off x="9515986" y="2077086"/>
          <a:ext cx="1837509" cy="352697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ontent Placeholder 10">
            <a:extLst>
              <a:ext uri="{FF2B5EF4-FFF2-40B4-BE49-F238E27FC236}">
                <a16:creationId xmlns:a16="http://schemas.microsoft.com/office/drawing/2014/main" id="{35CBA50C-7633-D88B-8A10-F71484BFFF95}"/>
              </a:ext>
            </a:extLst>
          </p:cNvPr>
          <p:cNvGraphicFramePr>
            <a:graphicFrameLocks/>
          </p:cNvGraphicFramePr>
          <p:nvPr>
            <p:extLst>
              <p:ext uri="{D42A27DB-BD31-4B8C-83A1-F6EECF244321}">
                <p14:modId xmlns:p14="http://schemas.microsoft.com/office/powerpoint/2010/main" val="186014490"/>
              </p:ext>
            </p:extLst>
          </p:nvPr>
        </p:nvGraphicFramePr>
        <p:xfrm>
          <a:off x="7311468" y="2077086"/>
          <a:ext cx="1837509" cy="352697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Content Placeholder 10">
            <a:extLst>
              <a:ext uri="{FF2B5EF4-FFF2-40B4-BE49-F238E27FC236}">
                <a16:creationId xmlns:a16="http://schemas.microsoft.com/office/drawing/2014/main" id="{438F9F49-DBE3-9A65-04FB-ADC219E12C16}"/>
              </a:ext>
            </a:extLst>
          </p:cNvPr>
          <p:cNvGraphicFramePr>
            <a:graphicFrameLocks/>
          </p:cNvGraphicFramePr>
          <p:nvPr>
            <p:extLst>
              <p:ext uri="{D42A27DB-BD31-4B8C-83A1-F6EECF244321}">
                <p14:modId xmlns:p14="http://schemas.microsoft.com/office/powerpoint/2010/main" val="2095204403"/>
              </p:ext>
            </p:extLst>
          </p:nvPr>
        </p:nvGraphicFramePr>
        <p:xfrm>
          <a:off x="10623219" y="2077086"/>
          <a:ext cx="1837509" cy="3526971"/>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51151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69075-E137-4703-8B39-60AA11079A87}"/>
              </a:ext>
            </a:extLst>
          </p:cNvPr>
          <p:cNvSpPr>
            <a:spLocks noGrp="1"/>
          </p:cNvSpPr>
          <p:nvPr>
            <p:ph type="title"/>
          </p:nvPr>
        </p:nvSpPr>
        <p:spPr>
          <a:noFill/>
        </p:spPr>
        <p:txBody>
          <a:bodyPr/>
          <a:lstStyle/>
          <a:p>
            <a:r>
              <a:rPr lang="et-EE" dirty="0"/>
              <a:t>3.4 Mängimise sagedus internetis </a:t>
            </a:r>
            <a:r>
              <a:rPr lang="et-EE" sz="2400" dirty="0"/>
              <a:t>mängijate rühmade lõikes</a:t>
            </a:r>
            <a:br>
              <a:rPr lang="en-US" dirty="0"/>
            </a:br>
            <a:r>
              <a:rPr lang="et-EE" sz="1400" b="0" dirty="0"/>
              <a:t>% viimase 2 aasta jooksul mänginutest</a:t>
            </a:r>
          </a:p>
        </p:txBody>
      </p:sp>
      <p:sp>
        <p:nvSpPr>
          <p:cNvPr id="9" name="TextBox 8">
            <a:extLst>
              <a:ext uri="{FF2B5EF4-FFF2-40B4-BE49-F238E27FC236}">
                <a16:creationId xmlns:a16="http://schemas.microsoft.com/office/drawing/2014/main" id="{4A0ACF1E-01C6-4D72-8713-C0501B247043}"/>
              </a:ext>
            </a:extLst>
          </p:cNvPr>
          <p:cNvSpPr txBox="1"/>
          <p:nvPr/>
        </p:nvSpPr>
        <p:spPr>
          <a:xfrm>
            <a:off x="359999" y="1098025"/>
            <a:ext cx="3405052" cy="184666"/>
          </a:xfrm>
          <a:prstGeom prst="rect">
            <a:avLst/>
          </a:prstGeom>
          <a:noFill/>
        </p:spPr>
        <p:txBody>
          <a:bodyPr wrap="square" lIns="0" tIns="0" rIns="0" bIns="0" rtlCol="0">
            <a:spAutoFit/>
          </a:bodyPr>
          <a:lstStyle/>
          <a:p>
            <a:r>
              <a:rPr lang="et-EE" sz="1200" b="1" dirty="0"/>
              <a:t>Probleemideta mängijad</a:t>
            </a:r>
            <a:r>
              <a:rPr lang="et-EE" sz="1200" b="0" dirty="0"/>
              <a:t>, n=1</a:t>
            </a:r>
            <a:r>
              <a:rPr lang="et-EE" sz="1200" dirty="0"/>
              <a:t>047</a:t>
            </a:r>
            <a:endParaRPr lang="et-EE" sz="1200" b="0" dirty="0"/>
          </a:p>
        </p:txBody>
      </p:sp>
      <p:sp>
        <p:nvSpPr>
          <p:cNvPr id="12" name="TextBox 11">
            <a:extLst>
              <a:ext uri="{FF2B5EF4-FFF2-40B4-BE49-F238E27FC236}">
                <a16:creationId xmlns:a16="http://schemas.microsoft.com/office/drawing/2014/main" id="{0931F729-618C-4882-A3BF-59E5885E6A3C}"/>
              </a:ext>
            </a:extLst>
          </p:cNvPr>
          <p:cNvSpPr txBox="1"/>
          <p:nvPr/>
        </p:nvSpPr>
        <p:spPr>
          <a:xfrm>
            <a:off x="361950" y="3578884"/>
            <a:ext cx="5142405" cy="184666"/>
          </a:xfrm>
          <a:prstGeom prst="rect">
            <a:avLst/>
          </a:prstGeom>
          <a:noFill/>
        </p:spPr>
        <p:txBody>
          <a:bodyPr wrap="square" lIns="0" tIns="0" rIns="0" bIns="0" rtlCol="0">
            <a:spAutoFit/>
          </a:bodyPr>
          <a:lstStyle/>
          <a:p>
            <a:r>
              <a:rPr lang="et-EE" sz="1200" b="1" i="0" u="none" strike="noStrike" dirty="0">
                <a:solidFill>
                  <a:schemeClr val="tx1"/>
                </a:solidFill>
                <a:effectLst/>
                <a:latin typeface="+mn-lt"/>
              </a:rPr>
              <a:t>Tõenäolised patoloogilised/mõningate probleemidega mängijad</a:t>
            </a:r>
            <a:r>
              <a:rPr lang="et-EE" sz="1200" b="0" dirty="0"/>
              <a:t>, n=</a:t>
            </a:r>
            <a:r>
              <a:rPr lang="en-US" sz="1200" b="0" dirty="0"/>
              <a:t>2</a:t>
            </a:r>
            <a:r>
              <a:rPr lang="et-EE" sz="1200" b="0" dirty="0"/>
              <a:t>90</a:t>
            </a:r>
          </a:p>
        </p:txBody>
      </p:sp>
      <p:sp>
        <p:nvSpPr>
          <p:cNvPr id="4" name="Slide Number Placeholder 3">
            <a:extLst>
              <a:ext uri="{FF2B5EF4-FFF2-40B4-BE49-F238E27FC236}">
                <a16:creationId xmlns:a16="http://schemas.microsoft.com/office/drawing/2014/main" id="{6554B3C3-9622-49C6-A7A9-7B7DC54C14F1}"/>
              </a:ext>
            </a:extLst>
          </p:cNvPr>
          <p:cNvSpPr>
            <a:spLocks noGrp="1"/>
          </p:cNvSpPr>
          <p:nvPr>
            <p:ph type="sldNum" sz="quarter" idx="10"/>
          </p:nvPr>
        </p:nvSpPr>
        <p:spPr/>
        <p:txBody>
          <a:bodyPr/>
          <a:lstStyle/>
          <a:p>
            <a:fld id="{4034BEE3-566C-4068-A777-C3A4762E861B}" type="slidenum">
              <a:rPr lang="en-GB" smtClean="0"/>
              <a:pPr/>
              <a:t>36</a:t>
            </a:fld>
            <a:endParaRPr lang="en-GB" dirty="0"/>
          </a:p>
        </p:txBody>
      </p:sp>
      <p:graphicFrame>
        <p:nvGraphicFramePr>
          <p:cNvPr id="3" name="Chart 2">
            <a:extLst>
              <a:ext uri="{FF2B5EF4-FFF2-40B4-BE49-F238E27FC236}">
                <a16:creationId xmlns:a16="http://schemas.microsoft.com/office/drawing/2014/main" id="{7783350A-AB88-A09A-DB7E-9F9F4696BEEE}"/>
              </a:ext>
            </a:extLst>
          </p:cNvPr>
          <p:cNvGraphicFramePr/>
          <p:nvPr/>
        </p:nvGraphicFramePr>
        <p:xfrm>
          <a:off x="562321" y="1214994"/>
          <a:ext cx="8128833" cy="18150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8">
            <a:extLst>
              <a:ext uri="{FF2B5EF4-FFF2-40B4-BE49-F238E27FC236}">
                <a16:creationId xmlns:a16="http://schemas.microsoft.com/office/drawing/2014/main" id="{A1280F6D-D06F-2AA1-968E-78D751EE7716}"/>
              </a:ext>
            </a:extLst>
          </p:cNvPr>
          <p:cNvGraphicFramePr>
            <a:graphicFrameLocks noGrp="1"/>
          </p:cNvGraphicFramePr>
          <p:nvPr/>
        </p:nvGraphicFramePr>
        <p:xfrm>
          <a:off x="862149" y="3032217"/>
          <a:ext cx="7898675" cy="370840"/>
        </p:xfrm>
        <a:graphic>
          <a:graphicData uri="http://schemas.openxmlformats.org/drawingml/2006/table">
            <a:tbl>
              <a:tblPr firstRow="1" bandRow="1">
                <a:tableStyleId>{5C22544A-7EE6-4342-B048-85BDC9FD1C3A}</a:tableStyleId>
              </a:tblPr>
              <a:tblGrid>
                <a:gridCol w="1579735">
                  <a:extLst>
                    <a:ext uri="{9D8B030D-6E8A-4147-A177-3AD203B41FA5}">
                      <a16:colId xmlns:a16="http://schemas.microsoft.com/office/drawing/2014/main" val="2747461137"/>
                    </a:ext>
                  </a:extLst>
                </a:gridCol>
                <a:gridCol w="1579735">
                  <a:extLst>
                    <a:ext uri="{9D8B030D-6E8A-4147-A177-3AD203B41FA5}">
                      <a16:colId xmlns:a16="http://schemas.microsoft.com/office/drawing/2014/main" val="1675964156"/>
                    </a:ext>
                  </a:extLst>
                </a:gridCol>
                <a:gridCol w="1579735">
                  <a:extLst>
                    <a:ext uri="{9D8B030D-6E8A-4147-A177-3AD203B41FA5}">
                      <a16:colId xmlns:a16="http://schemas.microsoft.com/office/drawing/2014/main" val="1365159418"/>
                    </a:ext>
                  </a:extLst>
                </a:gridCol>
                <a:gridCol w="1579735">
                  <a:extLst>
                    <a:ext uri="{9D8B030D-6E8A-4147-A177-3AD203B41FA5}">
                      <a16:colId xmlns:a16="http://schemas.microsoft.com/office/drawing/2014/main" val="3905798492"/>
                    </a:ext>
                  </a:extLst>
                </a:gridCol>
                <a:gridCol w="1579735">
                  <a:extLst>
                    <a:ext uri="{9D8B030D-6E8A-4147-A177-3AD203B41FA5}">
                      <a16:colId xmlns:a16="http://schemas.microsoft.com/office/drawing/2014/main" val="3222779827"/>
                    </a:ext>
                  </a:extLst>
                </a:gridCol>
              </a:tblGrid>
              <a:tr h="370840">
                <a:tc>
                  <a:txBody>
                    <a:bodyPr/>
                    <a:lstStyle/>
                    <a:p>
                      <a:pPr algn="ctr" fontAlgn="b"/>
                      <a:r>
                        <a:rPr lang="et-EE" sz="1000" b="0" i="0" u="none" strike="noStrike" dirty="0">
                          <a:solidFill>
                            <a:srgbClr val="000000"/>
                          </a:solidFill>
                          <a:effectLst/>
                          <a:latin typeface="Arial" panose="020B0604020202020204" pitchFamily="34" charset="0"/>
                        </a:rPr>
                        <a:t>mänginud arvloteriid, n=564</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t-EE" sz="1000" b="0" i="0" u="none" strike="noStrike" dirty="0">
                          <a:solidFill>
                            <a:srgbClr val="000000"/>
                          </a:solidFill>
                          <a:effectLst/>
                          <a:latin typeface="Arial" panose="020B0604020202020204" pitchFamily="34" charset="0"/>
                        </a:rPr>
                        <a:t>osalenud kihlvedudes või spordiennustustes, n=85</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t-EE" sz="1000" b="0" i="0" u="none" strike="noStrike" dirty="0">
                          <a:solidFill>
                            <a:srgbClr val="000000"/>
                          </a:solidFill>
                          <a:effectLst/>
                          <a:latin typeface="Arial" panose="020B0604020202020204" pitchFamily="34" charset="0"/>
                        </a:rPr>
                        <a:t>mänginud pokkerit, </a:t>
                      </a:r>
                    </a:p>
                    <a:p>
                      <a:pPr algn="ctr" fontAlgn="b"/>
                      <a:r>
                        <a:rPr lang="et-EE" sz="1000" b="0" i="0" u="none" strike="noStrike" dirty="0">
                          <a:solidFill>
                            <a:srgbClr val="000000"/>
                          </a:solidFill>
                          <a:effectLst/>
                          <a:latin typeface="Arial" panose="020B0604020202020204" pitchFamily="34" charset="0"/>
                        </a:rPr>
                        <a:t>n=45*</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t-EE" sz="1000" b="0" i="0" u="none" strike="noStrike" dirty="0">
                          <a:solidFill>
                            <a:srgbClr val="000000"/>
                          </a:solidFill>
                          <a:effectLst/>
                          <a:latin typeface="Arial" panose="020B0604020202020204" pitchFamily="34" charset="0"/>
                        </a:rPr>
                        <a:t>mänginud muid mänge raha peale, n=45*</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t-EE" sz="1000" b="0" i="0" u="none" strike="noStrike" dirty="0">
                          <a:solidFill>
                            <a:srgbClr val="000000"/>
                          </a:solidFill>
                          <a:effectLst/>
                          <a:latin typeface="Arial" panose="020B0604020202020204" pitchFamily="34" charset="0"/>
                        </a:rPr>
                        <a:t>mänginud kasiinomänge (va pokker), n=76</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2683897"/>
                  </a:ext>
                </a:extLst>
              </a:tr>
            </a:tbl>
          </a:graphicData>
        </a:graphic>
      </p:graphicFrame>
      <p:graphicFrame>
        <p:nvGraphicFramePr>
          <p:cNvPr id="14" name="Table 8">
            <a:extLst>
              <a:ext uri="{FF2B5EF4-FFF2-40B4-BE49-F238E27FC236}">
                <a16:creationId xmlns:a16="http://schemas.microsoft.com/office/drawing/2014/main" id="{CAC49E2F-CE08-6526-E74A-F07F5BD18E6C}"/>
              </a:ext>
            </a:extLst>
          </p:cNvPr>
          <p:cNvGraphicFramePr>
            <a:graphicFrameLocks noGrp="1"/>
          </p:cNvGraphicFramePr>
          <p:nvPr/>
        </p:nvGraphicFramePr>
        <p:xfrm>
          <a:off x="862149" y="5601356"/>
          <a:ext cx="7898675" cy="370840"/>
        </p:xfrm>
        <a:graphic>
          <a:graphicData uri="http://schemas.openxmlformats.org/drawingml/2006/table">
            <a:tbl>
              <a:tblPr firstRow="1" bandRow="1">
                <a:tableStyleId>{5C22544A-7EE6-4342-B048-85BDC9FD1C3A}</a:tableStyleId>
              </a:tblPr>
              <a:tblGrid>
                <a:gridCol w="1579735">
                  <a:extLst>
                    <a:ext uri="{9D8B030D-6E8A-4147-A177-3AD203B41FA5}">
                      <a16:colId xmlns:a16="http://schemas.microsoft.com/office/drawing/2014/main" val="2747461137"/>
                    </a:ext>
                  </a:extLst>
                </a:gridCol>
                <a:gridCol w="1579735">
                  <a:extLst>
                    <a:ext uri="{9D8B030D-6E8A-4147-A177-3AD203B41FA5}">
                      <a16:colId xmlns:a16="http://schemas.microsoft.com/office/drawing/2014/main" val="1675964156"/>
                    </a:ext>
                  </a:extLst>
                </a:gridCol>
                <a:gridCol w="1579735">
                  <a:extLst>
                    <a:ext uri="{9D8B030D-6E8A-4147-A177-3AD203B41FA5}">
                      <a16:colId xmlns:a16="http://schemas.microsoft.com/office/drawing/2014/main" val="1365159418"/>
                    </a:ext>
                  </a:extLst>
                </a:gridCol>
                <a:gridCol w="1579735">
                  <a:extLst>
                    <a:ext uri="{9D8B030D-6E8A-4147-A177-3AD203B41FA5}">
                      <a16:colId xmlns:a16="http://schemas.microsoft.com/office/drawing/2014/main" val="3905798492"/>
                    </a:ext>
                  </a:extLst>
                </a:gridCol>
                <a:gridCol w="1579735">
                  <a:extLst>
                    <a:ext uri="{9D8B030D-6E8A-4147-A177-3AD203B41FA5}">
                      <a16:colId xmlns:a16="http://schemas.microsoft.com/office/drawing/2014/main" val="3222779827"/>
                    </a:ext>
                  </a:extLst>
                </a:gridCol>
              </a:tblGrid>
              <a:tr h="370840">
                <a:tc>
                  <a:txBody>
                    <a:bodyPr/>
                    <a:lstStyle/>
                    <a:p>
                      <a:pPr algn="ctr" fontAlgn="b"/>
                      <a:r>
                        <a:rPr lang="et-EE" sz="1000" b="0" i="0" u="none" strike="noStrike">
                          <a:solidFill>
                            <a:srgbClr val="000000"/>
                          </a:solidFill>
                          <a:effectLst/>
                          <a:latin typeface="Arial" panose="020B0604020202020204" pitchFamily="34" charset="0"/>
                        </a:rPr>
                        <a:t> mänginud arvloteriid, n=166</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t-EE" sz="1000" b="0" i="0" u="none" strike="noStrike">
                          <a:solidFill>
                            <a:srgbClr val="000000"/>
                          </a:solidFill>
                          <a:effectLst/>
                          <a:latin typeface="Arial" panose="020B0604020202020204" pitchFamily="34" charset="0"/>
                        </a:rPr>
                        <a:t> osalenud kihlvedudes või spordiennustustes, n=64</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t-EE" sz="1000" b="0" i="0" u="none" strike="noStrike" dirty="0">
                          <a:solidFill>
                            <a:srgbClr val="000000"/>
                          </a:solidFill>
                          <a:effectLst/>
                          <a:latin typeface="Arial" panose="020B0604020202020204" pitchFamily="34" charset="0"/>
                        </a:rPr>
                        <a:t> mänginud pokkerit, </a:t>
                      </a:r>
                    </a:p>
                    <a:p>
                      <a:pPr algn="ctr" fontAlgn="b"/>
                      <a:r>
                        <a:rPr lang="et-EE" sz="1000" b="0" i="0" u="none" strike="noStrike" dirty="0">
                          <a:solidFill>
                            <a:srgbClr val="000000"/>
                          </a:solidFill>
                          <a:effectLst/>
                          <a:latin typeface="Arial" panose="020B0604020202020204" pitchFamily="34" charset="0"/>
                        </a:rPr>
                        <a:t>n=45*</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t-EE" sz="1000" b="0" i="0" u="none" strike="noStrike" dirty="0">
                          <a:solidFill>
                            <a:srgbClr val="000000"/>
                          </a:solidFill>
                          <a:effectLst/>
                          <a:latin typeface="Arial" panose="020B0604020202020204" pitchFamily="34" charset="0"/>
                        </a:rPr>
                        <a:t> mänginud muid mänge raha peale, n=46*</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t-EE" sz="1000" b="0" i="0" u="none" strike="noStrike" dirty="0">
                          <a:solidFill>
                            <a:srgbClr val="000000"/>
                          </a:solidFill>
                          <a:effectLst/>
                          <a:latin typeface="Arial" panose="020B0604020202020204" pitchFamily="34" charset="0"/>
                        </a:rPr>
                        <a:t> mänginud kasiinomänge (va pokker), n=83</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2683897"/>
                  </a:ext>
                </a:extLst>
              </a:tr>
            </a:tbl>
          </a:graphicData>
        </a:graphic>
      </p:graphicFrame>
      <p:graphicFrame>
        <p:nvGraphicFramePr>
          <p:cNvPr id="6" name="Chart 5">
            <a:extLst>
              <a:ext uri="{FF2B5EF4-FFF2-40B4-BE49-F238E27FC236}">
                <a16:creationId xmlns:a16="http://schemas.microsoft.com/office/drawing/2014/main" id="{DA495CD2-ED8C-8396-AF3C-7C317ADAEA36}"/>
              </a:ext>
            </a:extLst>
          </p:cNvPr>
          <p:cNvGraphicFramePr/>
          <p:nvPr/>
        </p:nvGraphicFramePr>
        <p:xfrm>
          <a:off x="562320" y="3763550"/>
          <a:ext cx="8128833" cy="181501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2A067A8-C3D4-A018-30C9-AC82A26FAD94}"/>
              </a:ext>
            </a:extLst>
          </p:cNvPr>
          <p:cNvSpPr txBox="1"/>
          <p:nvPr/>
        </p:nvSpPr>
        <p:spPr>
          <a:xfrm>
            <a:off x="9840685" y="5787530"/>
            <a:ext cx="1774525" cy="184666"/>
          </a:xfrm>
          <a:prstGeom prst="rect">
            <a:avLst/>
          </a:prstGeom>
          <a:noFill/>
        </p:spPr>
        <p:txBody>
          <a:bodyPr wrap="none" lIns="0" tIns="0" rIns="0" bIns="0" rtlCol="0">
            <a:spAutoFit/>
          </a:bodyPr>
          <a:lstStyle/>
          <a:p>
            <a:r>
              <a:rPr lang="et-EE" sz="1200" dirty="0"/>
              <a:t>* Väga väike vastajate arv</a:t>
            </a:r>
            <a:endParaRPr lang="et-EE" sz="1600" dirty="0"/>
          </a:p>
        </p:txBody>
      </p:sp>
    </p:spTree>
    <p:extLst>
      <p:ext uri="{BB962C8B-B14F-4D97-AF65-F5344CB8AC3E}">
        <p14:creationId xmlns:p14="http://schemas.microsoft.com/office/powerpoint/2010/main" val="134812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61685-BCB6-44B0-927C-D19C67CF9146}"/>
              </a:ext>
            </a:extLst>
          </p:cNvPr>
          <p:cNvSpPr>
            <a:spLocks noGrp="1"/>
          </p:cNvSpPr>
          <p:nvPr>
            <p:ph type="title"/>
          </p:nvPr>
        </p:nvSpPr>
        <p:spPr>
          <a:noFill/>
        </p:spPr>
        <p:txBody>
          <a:bodyPr/>
          <a:lstStyle/>
          <a:p>
            <a:r>
              <a:rPr lang="et-EE" dirty="0"/>
              <a:t>3.5 Mängimise sagedus väljaspool internetti </a:t>
            </a:r>
            <a:r>
              <a:rPr lang="et-EE" sz="2400" dirty="0"/>
              <a:t>mängijate rühmade lõikes</a:t>
            </a:r>
            <a:br>
              <a:rPr lang="et-EE" dirty="0"/>
            </a:br>
            <a:r>
              <a:rPr lang="et-EE" sz="1400" b="0" dirty="0"/>
              <a:t>% viimase 2 aasta jooksul mänginutest</a:t>
            </a:r>
          </a:p>
        </p:txBody>
      </p:sp>
      <p:sp>
        <p:nvSpPr>
          <p:cNvPr id="10" name="Slide Number Placeholder 9">
            <a:extLst>
              <a:ext uri="{FF2B5EF4-FFF2-40B4-BE49-F238E27FC236}">
                <a16:creationId xmlns:a16="http://schemas.microsoft.com/office/drawing/2014/main" id="{4F848F9A-7F79-4DB6-B1F9-3C7280A2534F}"/>
              </a:ext>
            </a:extLst>
          </p:cNvPr>
          <p:cNvSpPr>
            <a:spLocks noGrp="1"/>
          </p:cNvSpPr>
          <p:nvPr>
            <p:ph type="sldNum" sz="quarter" idx="10"/>
          </p:nvPr>
        </p:nvSpPr>
        <p:spPr/>
        <p:txBody>
          <a:bodyPr/>
          <a:lstStyle/>
          <a:p>
            <a:fld id="{4034BEE3-566C-4068-A777-C3A4762E861B}" type="slidenum">
              <a:rPr lang="en-GB" smtClean="0"/>
              <a:pPr/>
              <a:t>37</a:t>
            </a:fld>
            <a:endParaRPr lang="en-GB" dirty="0"/>
          </a:p>
        </p:txBody>
      </p:sp>
      <p:sp>
        <p:nvSpPr>
          <p:cNvPr id="3" name="TextBox 2">
            <a:extLst>
              <a:ext uri="{FF2B5EF4-FFF2-40B4-BE49-F238E27FC236}">
                <a16:creationId xmlns:a16="http://schemas.microsoft.com/office/drawing/2014/main" id="{35FC2974-006E-F8D9-13C5-81C013FB83F4}"/>
              </a:ext>
            </a:extLst>
          </p:cNvPr>
          <p:cNvSpPr txBox="1"/>
          <p:nvPr/>
        </p:nvSpPr>
        <p:spPr>
          <a:xfrm>
            <a:off x="359999" y="1098025"/>
            <a:ext cx="3405052" cy="184666"/>
          </a:xfrm>
          <a:prstGeom prst="rect">
            <a:avLst/>
          </a:prstGeom>
          <a:noFill/>
        </p:spPr>
        <p:txBody>
          <a:bodyPr wrap="square" lIns="0" tIns="0" rIns="0" bIns="0" rtlCol="0">
            <a:spAutoFit/>
          </a:bodyPr>
          <a:lstStyle/>
          <a:p>
            <a:r>
              <a:rPr lang="et-EE" sz="1200" b="1" dirty="0"/>
              <a:t>Probleemideta mängijad</a:t>
            </a:r>
            <a:r>
              <a:rPr lang="et-EE" sz="1200" b="0" dirty="0"/>
              <a:t>, n=1</a:t>
            </a:r>
            <a:r>
              <a:rPr lang="et-EE" sz="1200" dirty="0"/>
              <a:t>047</a:t>
            </a:r>
            <a:endParaRPr lang="et-EE" sz="1200" b="0" dirty="0"/>
          </a:p>
        </p:txBody>
      </p:sp>
      <p:sp>
        <p:nvSpPr>
          <p:cNvPr id="11" name="TextBox 10">
            <a:extLst>
              <a:ext uri="{FF2B5EF4-FFF2-40B4-BE49-F238E27FC236}">
                <a16:creationId xmlns:a16="http://schemas.microsoft.com/office/drawing/2014/main" id="{EAE647CA-0D91-1908-D7B9-993295992F44}"/>
              </a:ext>
            </a:extLst>
          </p:cNvPr>
          <p:cNvSpPr txBox="1"/>
          <p:nvPr/>
        </p:nvSpPr>
        <p:spPr>
          <a:xfrm>
            <a:off x="361950" y="3578884"/>
            <a:ext cx="5142405" cy="184666"/>
          </a:xfrm>
          <a:prstGeom prst="rect">
            <a:avLst/>
          </a:prstGeom>
          <a:noFill/>
        </p:spPr>
        <p:txBody>
          <a:bodyPr wrap="square" lIns="0" tIns="0" rIns="0" bIns="0" rtlCol="0">
            <a:spAutoFit/>
          </a:bodyPr>
          <a:lstStyle/>
          <a:p>
            <a:r>
              <a:rPr lang="et-EE" sz="1200" b="1" i="0" u="none" strike="noStrike" dirty="0">
                <a:solidFill>
                  <a:schemeClr val="tx1"/>
                </a:solidFill>
                <a:effectLst/>
                <a:latin typeface="+mn-lt"/>
              </a:rPr>
              <a:t>Tõenäolised patoloogilised/mõningate probleemidega mängijad</a:t>
            </a:r>
            <a:r>
              <a:rPr lang="et-EE" sz="1200" b="0" dirty="0"/>
              <a:t>, n=</a:t>
            </a:r>
            <a:r>
              <a:rPr lang="en-US" sz="1200" b="0" dirty="0"/>
              <a:t>2</a:t>
            </a:r>
            <a:r>
              <a:rPr lang="et-EE" sz="1200" b="0" dirty="0"/>
              <a:t>90</a:t>
            </a:r>
          </a:p>
        </p:txBody>
      </p:sp>
      <p:graphicFrame>
        <p:nvGraphicFramePr>
          <p:cNvPr id="12" name="Chart 11">
            <a:extLst>
              <a:ext uri="{FF2B5EF4-FFF2-40B4-BE49-F238E27FC236}">
                <a16:creationId xmlns:a16="http://schemas.microsoft.com/office/drawing/2014/main" id="{EE114C2E-2370-DBFF-8A5C-6E2037CEF5CA}"/>
              </a:ext>
            </a:extLst>
          </p:cNvPr>
          <p:cNvGraphicFramePr/>
          <p:nvPr/>
        </p:nvGraphicFramePr>
        <p:xfrm>
          <a:off x="562321" y="1214994"/>
          <a:ext cx="11264553" cy="18150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ble 8">
            <a:extLst>
              <a:ext uri="{FF2B5EF4-FFF2-40B4-BE49-F238E27FC236}">
                <a16:creationId xmlns:a16="http://schemas.microsoft.com/office/drawing/2014/main" id="{9CD7926D-001C-BBE3-B1BE-A0503FEDFBA8}"/>
              </a:ext>
            </a:extLst>
          </p:cNvPr>
          <p:cNvGraphicFramePr>
            <a:graphicFrameLocks noGrp="1"/>
          </p:cNvGraphicFramePr>
          <p:nvPr/>
        </p:nvGraphicFramePr>
        <p:xfrm>
          <a:off x="931816" y="3032217"/>
          <a:ext cx="10998925" cy="466725"/>
        </p:xfrm>
        <a:graphic>
          <a:graphicData uri="http://schemas.openxmlformats.org/drawingml/2006/table">
            <a:tbl>
              <a:tblPr firstRow="1" bandRow="1">
                <a:tableStyleId>{5C22544A-7EE6-4342-B048-85BDC9FD1C3A}</a:tableStyleId>
              </a:tblPr>
              <a:tblGrid>
                <a:gridCol w="1571275">
                  <a:extLst>
                    <a:ext uri="{9D8B030D-6E8A-4147-A177-3AD203B41FA5}">
                      <a16:colId xmlns:a16="http://schemas.microsoft.com/office/drawing/2014/main" val="2747461137"/>
                    </a:ext>
                  </a:extLst>
                </a:gridCol>
                <a:gridCol w="1571275">
                  <a:extLst>
                    <a:ext uri="{9D8B030D-6E8A-4147-A177-3AD203B41FA5}">
                      <a16:colId xmlns:a16="http://schemas.microsoft.com/office/drawing/2014/main" val="1675964156"/>
                    </a:ext>
                  </a:extLst>
                </a:gridCol>
                <a:gridCol w="1571275">
                  <a:extLst>
                    <a:ext uri="{9D8B030D-6E8A-4147-A177-3AD203B41FA5}">
                      <a16:colId xmlns:a16="http://schemas.microsoft.com/office/drawing/2014/main" val="1365159418"/>
                    </a:ext>
                  </a:extLst>
                </a:gridCol>
                <a:gridCol w="1571275">
                  <a:extLst>
                    <a:ext uri="{9D8B030D-6E8A-4147-A177-3AD203B41FA5}">
                      <a16:colId xmlns:a16="http://schemas.microsoft.com/office/drawing/2014/main" val="3905798492"/>
                    </a:ext>
                  </a:extLst>
                </a:gridCol>
                <a:gridCol w="1571275">
                  <a:extLst>
                    <a:ext uri="{9D8B030D-6E8A-4147-A177-3AD203B41FA5}">
                      <a16:colId xmlns:a16="http://schemas.microsoft.com/office/drawing/2014/main" val="3222779827"/>
                    </a:ext>
                  </a:extLst>
                </a:gridCol>
                <a:gridCol w="1571275">
                  <a:extLst>
                    <a:ext uri="{9D8B030D-6E8A-4147-A177-3AD203B41FA5}">
                      <a16:colId xmlns:a16="http://schemas.microsoft.com/office/drawing/2014/main" val="906599004"/>
                    </a:ext>
                  </a:extLst>
                </a:gridCol>
                <a:gridCol w="1571275">
                  <a:extLst>
                    <a:ext uri="{9D8B030D-6E8A-4147-A177-3AD203B41FA5}">
                      <a16:colId xmlns:a16="http://schemas.microsoft.com/office/drawing/2014/main" val="679348827"/>
                    </a:ext>
                  </a:extLst>
                </a:gridCol>
              </a:tblGrid>
              <a:tr h="370840">
                <a:tc>
                  <a:txBody>
                    <a:bodyPr/>
                    <a:lstStyle/>
                    <a:p>
                      <a:pPr algn="ctr" fontAlgn="b"/>
                      <a:r>
                        <a:rPr lang="et-EE" sz="1000" b="0" i="0" u="none" strike="noStrike" dirty="0">
                          <a:solidFill>
                            <a:srgbClr val="000000"/>
                          </a:solidFill>
                          <a:effectLst/>
                          <a:latin typeface="Arial" panose="020B0604020202020204" pitchFamily="34" charset="0"/>
                        </a:rPr>
                        <a:t>mänginud kasiinos mängulaudadel (va pokker), n=21*</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t-EE" sz="1000" b="0" i="0" u="none" strike="noStrike" dirty="0">
                          <a:solidFill>
                            <a:srgbClr val="000000"/>
                          </a:solidFill>
                          <a:effectLst/>
                          <a:latin typeface="Arial" panose="020B0604020202020204" pitchFamily="34" charset="0"/>
                        </a:rPr>
                        <a:t>mänginud kasiinos mänguautomaatidel, n=41*</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t-EE" sz="1000" b="0" i="0" u="none" strike="noStrike" dirty="0">
                          <a:solidFill>
                            <a:srgbClr val="000000"/>
                          </a:solidFill>
                          <a:effectLst/>
                          <a:latin typeface="Arial" panose="020B0604020202020204" pitchFamily="34" charset="0"/>
                        </a:rPr>
                        <a:t>mänginud mänguautomaatidel väljaspool kasiinot, n=76</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t-EE" sz="1000" b="0" i="0" u="none" strike="noStrike" dirty="0">
                          <a:solidFill>
                            <a:srgbClr val="000000"/>
                          </a:solidFill>
                          <a:effectLst/>
                          <a:latin typeface="Arial" panose="020B0604020202020204" pitchFamily="34" charset="0"/>
                        </a:rPr>
                        <a:t>mänginud kasiinos pokkerit (</a:t>
                      </a:r>
                      <a:r>
                        <a:rPr lang="et-EE" sz="1000" b="0" i="0" u="none" strike="noStrike" dirty="0" err="1">
                          <a:solidFill>
                            <a:srgbClr val="000000"/>
                          </a:solidFill>
                          <a:effectLst/>
                          <a:latin typeface="Arial" panose="020B0604020202020204" pitchFamily="34" charset="0"/>
                        </a:rPr>
                        <a:t>tournament</a:t>
                      </a:r>
                      <a:r>
                        <a:rPr lang="et-EE" sz="1000" b="0" i="0" u="none" strike="noStrike" dirty="0">
                          <a:solidFill>
                            <a:srgbClr val="000000"/>
                          </a:solidFill>
                          <a:effectLst/>
                          <a:latin typeface="Arial" panose="020B0604020202020204" pitchFamily="34" charset="0"/>
                        </a:rPr>
                        <a:t> või </a:t>
                      </a:r>
                      <a:r>
                        <a:rPr lang="et-EE" sz="1000" b="0" i="0" u="none" strike="noStrike" dirty="0" err="1">
                          <a:solidFill>
                            <a:srgbClr val="000000"/>
                          </a:solidFill>
                          <a:effectLst/>
                          <a:latin typeface="Arial" panose="020B0604020202020204" pitchFamily="34" charset="0"/>
                        </a:rPr>
                        <a:t>cash</a:t>
                      </a:r>
                      <a:r>
                        <a:rPr lang="et-EE" sz="1000" b="0" i="0" u="none" strike="noStrike" dirty="0">
                          <a:solidFill>
                            <a:srgbClr val="000000"/>
                          </a:solidFill>
                          <a:effectLst/>
                          <a:latin typeface="Arial" panose="020B0604020202020204" pitchFamily="34" charset="0"/>
                        </a:rPr>
                        <a:t> </a:t>
                      </a:r>
                      <a:r>
                        <a:rPr lang="et-EE" sz="1000" b="0" i="0" u="none" strike="noStrike" dirty="0" err="1">
                          <a:solidFill>
                            <a:srgbClr val="000000"/>
                          </a:solidFill>
                          <a:effectLst/>
                          <a:latin typeface="Arial" panose="020B0604020202020204" pitchFamily="34" charset="0"/>
                        </a:rPr>
                        <a:t>game</a:t>
                      </a:r>
                      <a:r>
                        <a:rPr lang="et-EE" sz="1000" b="0" i="0" u="none" strike="noStrike" dirty="0">
                          <a:solidFill>
                            <a:srgbClr val="000000"/>
                          </a:solidFill>
                          <a:effectLst/>
                          <a:latin typeface="Arial" panose="020B0604020202020204" pitchFamily="34" charset="0"/>
                        </a:rPr>
                        <a:t>), n=9*</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t-EE" sz="1000" b="0" i="0" u="none" strike="noStrike" dirty="0">
                          <a:solidFill>
                            <a:srgbClr val="000000"/>
                          </a:solidFill>
                          <a:effectLst/>
                          <a:latin typeface="Arial" panose="020B0604020202020204" pitchFamily="34" charset="0"/>
                        </a:rPr>
                        <a:t>mänginud arv- või kiirloteriid, n=686</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t-EE" sz="1000" b="0" i="0" u="none" strike="noStrike" dirty="0">
                          <a:solidFill>
                            <a:srgbClr val="000000"/>
                          </a:solidFill>
                          <a:effectLst/>
                          <a:latin typeface="Arial" panose="020B0604020202020204" pitchFamily="34" charset="0"/>
                        </a:rPr>
                        <a:t>osalenud kihlvedudes või spordiennustuses (nt nn spordibaaris), n=30*</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mänginud muid mänge, n=119</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2683897"/>
                  </a:ext>
                </a:extLst>
              </a:tr>
            </a:tbl>
          </a:graphicData>
        </a:graphic>
      </p:graphicFrame>
      <p:graphicFrame>
        <p:nvGraphicFramePr>
          <p:cNvPr id="15" name="Table 8">
            <a:extLst>
              <a:ext uri="{FF2B5EF4-FFF2-40B4-BE49-F238E27FC236}">
                <a16:creationId xmlns:a16="http://schemas.microsoft.com/office/drawing/2014/main" id="{2DA0974A-5896-E153-D5F1-10F16B3A14AE}"/>
              </a:ext>
            </a:extLst>
          </p:cNvPr>
          <p:cNvGraphicFramePr>
            <a:graphicFrameLocks noGrp="1"/>
          </p:cNvGraphicFramePr>
          <p:nvPr/>
        </p:nvGraphicFramePr>
        <p:xfrm>
          <a:off x="931816" y="5561772"/>
          <a:ext cx="10998925" cy="466725"/>
        </p:xfrm>
        <a:graphic>
          <a:graphicData uri="http://schemas.openxmlformats.org/drawingml/2006/table">
            <a:tbl>
              <a:tblPr firstRow="1" bandRow="1">
                <a:tableStyleId>{5C22544A-7EE6-4342-B048-85BDC9FD1C3A}</a:tableStyleId>
              </a:tblPr>
              <a:tblGrid>
                <a:gridCol w="1571275">
                  <a:extLst>
                    <a:ext uri="{9D8B030D-6E8A-4147-A177-3AD203B41FA5}">
                      <a16:colId xmlns:a16="http://schemas.microsoft.com/office/drawing/2014/main" val="2747461137"/>
                    </a:ext>
                  </a:extLst>
                </a:gridCol>
                <a:gridCol w="1571275">
                  <a:extLst>
                    <a:ext uri="{9D8B030D-6E8A-4147-A177-3AD203B41FA5}">
                      <a16:colId xmlns:a16="http://schemas.microsoft.com/office/drawing/2014/main" val="1675964156"/>
                    </a:ext>
                  </a:extLst>
                </a:gridCol>
                <a:gridCol w="1571275">
                  <a:extLst>
                    <a:ext uri="{9D8B030D-6E8A-4147-A177-3AD203B41FA5}">
                      <a16:colId xmlns:a16="http://schemas.microsoft.com/office/drawing/2014/main" val="1365159418"/>
                    </a:ext>
                  </a:extLst>
                </a:gridCol>
                <a:gridCol w="1571275">
                  <a:extLst>
                    <a:ext uri="{9D8B030D-6E8A-4147-A177-3AD203B41FA5}">
                      <a16:colId xmlns:a16="http://schemas.microsoft.com/office/drawing/2014/main" val="3905798492"/>
                    </a:ext>
                  </a:extLst>
                </a:gridCol>
                <a:gridCol w="1571275">
                  <a:extLst>
                    <a:ext uri="{9D8B030D-6E8A-4147-A177-3AD203B41FA5}">
                      <a16:colId xmlns:a16="http://schemas.microsoft.com/office/drawing/2014/main" val="3222779827"/>
                    </a:ext>
                  </a:extLst>
                </a:gridCol>
                <a:gridCol w="1571275">
                  <a:extLst>
                    <a:ext uri="{9D8B030D-6E8A-4147-A177-3AD203B41FA5}">
                      <a16:colId xmlns:a16="http://schemas.microsoft.com/office/drawing/2014/main" val="906599004"/>
                    </a:ext>
                  </a:extLst>
                </a:gridCol>
                <a:gridCol w="1571275">
                  <a:extLst>
                    <a:ext uri="{9D8B030D-6E8A-4147-A177-3AD203B41FA5}">
                      <a16:colId xmlns:a16="http://schemas.microsoft.com/office/drawing/2014/main" val="679348827"/>
                    </a:ext>
                  </a:extLst>
                </a:gridCol>
              </a:tblGrid>
              <a:tr h="370840">
                <a:tc>
                  <a:txBody>
                    <a:bodyPr/>
                    <a:lstStyle/>
                    <a:p>
                      <a:pPr algn="ctr" fontAlgn="b"/>
                      <a:r>
                        <a:rPr lang="et-EE" sz="1000" b="0" i="0" u="none" strike="noStrike" dirty="0">
                          <a:solidFill>
                            <a:srgbClr val="000000"/>
                          </a:solidFill>
                          <a:effectLst/>
                          <a:latin typeface="Arial" panose="020B0604020202020204" pitchFamily="34" charset="0"/>
                        </a:rPr>
                        <a:t>mänginud kasiinos mängulaudadel (va pokker), n=22*</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t-EE" sz="1000" b="0" i="0" u="none" strike="noStrike" dirty="0">
                          <a:solidFill>
                            <a:srgbClr val="000000"/>
                          </a:solidFill>
                          <a:effectLst/>
                          <a:latin typeface="Arial" panose="020B0604020202020204" pitchFamily="34" charset="0"/>
                        </a:rPr>
                        <a:t>mänginud kasiinos mänguautomaatidel, n=39*</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t-EE" sz="1000" b="0" i="0" u="none" strike="noStrike" dirty="0">
                          <a:solidFill>
                            <a:srgbClr val="000000"/>
                          </a:solidFill>
                          <a:effectLst/>
                          <a:latin typeface="Arial" panose="020B0604020202020204" pitchFamily="34" charset="0"/>
                        </a:rPr>
                        <a:t>mänginud mänguautomaatidel väljaspool kasiinot, n=42</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t-EE" sz="1000" b="0" i="0" u="none" strike="noStrike" dirty="0">
                          <a:solidFill>
                            <a:srgbClr val="000000"/>
                          </a:solidFill>
                          <a:effectLst/>
                          <a:latin typeface="Arial" panose="020B0604020202020204" pitchFamily="34" charset="0"/>
                        </a:rPr>
                        <a:t>mänginud kasiinos pokkerit (</a:t>
                      </a:r>
                      <a:r>
                        <a:rPr lang="et-EE" sz="1000" b="0" i="0" u="none" strike="noStrike" dirty="0" err="1">
                          <a:solidFill>
                            <a:srgbClr val="000000"/>
                          </a:solidFill>
                          <a:effectLst/>
                          <a:latin typeface="Arial" panose="020B0604020202020204" pitchFamily="34" charset="0"/>
                        </a:rPr>
                        <a:t>tournament</a:t>
                      </a:r>
                      <a:r>
                        <a:rPr lang="et-EE" sz="1000" b="0" i="0" u="none" strike="noStrike" dirty="0">
                          <a:solidFill>
                            <a:srgbClr val="000000"/>
                          </a:solidFill>
                          <a:effectLst/>
                          <a:latin typeface="Arial" panose="020B0604020202020204" pitchFamily="34" charset="0"/>
                        </a:rPr>
                        <a:t> või </a:t>
                      </a:r>
                      <a:r>
                        <a:rPr lang="et-EE" sz="1000" b="0" i="0" u="none" strike="noStrike" dirty="0" err="1">
                          <a:solidFill>
                            <a:srgbClr val="000000"/>
                          </a:solidFill>
                          <a:effectLst/>
                          <a:latin typeface="Arial" panose="020B0604020202020204" pitchFamily="34" charset="0"/>
                        </a:rPr>
                        <a:t>cash</a:t>
                      </a:r>
                      <a:r>
                        <a:rPr lang="et-EE" sz="1000" b="0" i="0" u="none" strike="noStrike" dirty="0">
                          <a:solidFill>
                            <a:srgbClr val="000000"/>
                          </a:solidFill>
                          <a:effectLst/>
                          <a:latin typeface="Arial" panose="020B0604020202020204" pitchFamily="34" charset="0"/>
                        </a:rPr>
                        <a:t> </a:t>
                      </a:r>
                      <a:r>
                        <a:rPr lang="et-EE" sz="1000" b="0" i="0" u="none" strike="noStrike" dirty="0" err="1">
                          <a:solidFill>
                            <a:srgbClr val="000000"/>
                          </a:solidFill>
                          <a:effectLst/>
                          <a:latin typeface="Arial" panose="020B0604020202020204" pitchFamily="34" charset="0"/>
                        </a:rPr>
                        <a:t>game</a:t>
                      </a:r>
                      <a:r>
                        <a:rPr lang="et-EE" sz="1000" b="0" i="0" u="none" strike="noStrike" dirty="0">
                          <a:solidFill>
                            <a:srgbClr val="000000"/>
                          </a:solidFill>
                          <a:effectLst/>
                          <a:latin typeface="Arial" panose="020B0604020202020204" pitchFamily="34" charset="0"/>
                        </a:rPr>
                        <a:t>), n=14*</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t-EE" sz="1000" b="0" i="0" u="none" strike="noStrike">
                          <a:solidFill>
                            <a:srgbClr val="000000"/>
                          </a:solidFill>
                          <a:effectLst/>
                          <a:latin typeface="Arial" panose="020B0604020202020204" pitchFamily="34" charset="0"/>
                        </a:rPr>
                        <a:t>mänginud arv- või kiirloteriid, n=172</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t-EE" sz="1000" b="0" i="0" u="none" strike="noStrike" dirty="0">
                          <a:solidFill>
                            <a:srgbClr val="000000"/>
                          </a:solidFill>
                          <a:effectLst/>
                          <a:latin typeface="Arial" panose="020B0604020202020204" pitchFamily="34" charset="0"/>
                        </a:rPr>
                        <a:t>osalenud kihlvedudes või spordiennustuses (nt nn spordibaaris), n=28*</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mänginud muid mänge, n=66</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2683897"/>
                  </a:ext>
                </a:extLst>
              </a:tr>
            </a:tbl>
          </a:graphicData>
        </a:graphic>
      </p:graphicFrame>
      <p:graphicFrame>
        <p:nvGraphicFramePr>
          <p:cNvPr id="4" name="Chart 3">
            <a:extLst>
              <a:ext uri="{FF2B5EF4-FFF2-40B4-BE49-F238E27FC236}">
                <a16:creationId xmlns:a16="http://schemas.microsoft.com/office/drawing/2014/main" id="{2498DEA7-033D-5C49-61BE-349F697AE338}"/>
              </a:ext>
            </a:extLst>
          </p:cNvPr>
          <p:cNvGraphicFramePr/>
          <p:nvPr/>
        </p:nvGraphicFramePr>
        <p:xfrm>
          <a:off x="640060" y="3746758"/>
          <a:ext cx="11264553" cy="181501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BFB0F6A-325A-1455-17B1-2CCDE2CF7794}"/>
              </a:ext>
            </a:extLst>
          </p:cNvPr>
          <p:cNvSpPr txBox="1"/>
          <p:nvPr/>
        </p:nvSpPr>
        <p:spPr>
          <a:xfrm>
            <a:off x="9969650" y="1042719"/>
            <a:ext cx="1774525" cy="184666"/>
          </a:xfrm>
          <a:prstGeom prst="rect">
            <a:avLst/>
          </a:prstGeom>
          <a:noFill/>
        </p:spPr>
        <p:txBody>
          <a:bodyPr wrap="none" lIns="0" tIns="0" rIns="0" bIns="0" rtlCol="0">
            <a:spAutoFit/>
          </a:bodyPr>
          <a:lstStyle/>
          <a:p>
            <a:r>
              <a:rPr lang="et-EE" sz="1200" dirty="0"/>
              <a:t>* Väga väike vastajate arv</a:t>
            </a:r>
            <a:endParaRPr lang="et-EE" sz="1600" dirty="0"/>
          </a:p>
        </p:txBody>
      </p:sp>
    </p:spTree>
    <p:extLst>
      <p:ext uri="{BB962C8B-B14F-4D97-AF65-F5344CB8AC3E}">
        <p14:creationId xmlns:p14="http://schemas.microsoft.com/office/powerpoint/2010/main" val="350656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3E6748-E93A-43B4-A19C-831D498010D4}"/>
              </a:ext>
            </a:extLst>
          </p:cNvPr>
          <p:cNvSpPr>
            <a:spLocks noGrp="1"/>
          </p:cNvSpPr>
          <p:nvPr>
            <p:ph type="body" sz="quarter" idx="15"/>
          </p:nvPr>
        </p:nvSpPr>
        <p:spPr>
          <a:xfrm>
            <a:off x="359999" y="2258559"/>
            <a:ext cx="6412276" cy="1980000"/>
          </a:xfrm>
        </p:spPr>
        <p:txBody>
          <a:bodyPr/>
          <a:lstStyle/>
          <a:p>
            <a:r>
              <a:rPr lang="et-EE" dirty="0"/>
              <a:t>Probleemide kogemine seoses hasartmängimisega</a:t>
            </a:r>
            <a:endParaRPr lang="en-GB" dirty="0"/>
          </a:p>
        </p:txBody>
      </p:sp>
      <p:sp>
        <p:nvSpPr>
          <p:cNvPr id="3" name="Text Placeholder 2">
            <a:extLst>
              <a:ext uri="{FF2B5EF4-FFF2-40B4-BE49-F238E27FC236}">
                <a16:creationId xmlns:a16="http://schemas.microsoft.com/office/drawing/2014/main" id="{DA731C22-2246-466D-A2AC-E0265A4A915C}"/>
              </a:ext>
            </a:extLst>
          </p:cNvPr>
          <p:cNvSpPr>
            <a:spLocks noGrp="1"/>
          </p:cNvSpPr>
          <p:nvPr>
            <p:ph type="body" sz="quarter" idx="16"/>
          </p:nvPr>
        </p:nvSpPr>
        <p:spPr/>
        <p:txBody>
          <a:bodyPr/>
          <a:lstStyle/>
          <a:p>
            <a:r>
              <a:rPr lang="et-EE" dirty="0"/>
              <a:t>4</a:t>
            </a:r>
          </a:p>
        </p:txBody>
      </p:sp>
    </p:spTree>
    <p:extLst>
      <p:ext uri="{BB962C8B-B14F-4D97-AF65-F5344CB8AC3E}">
        <p14:creationId xmlns:p14="http://schemas.microsoft.com/office/powerpoint/2010/main" val="84552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D9018-B7CD-40E8-8C79-3581B8578822}"/>
              </a:ext>
            </a:extLst>
          </p:cNvPr>
          <p:cNvSpPr>
            <a:spLocks noGrp="1"/>
          </p:cNvSpPr>
          <p:nvPr>
            <p:ph type="title"/>
          </p:nvPr>
        </p:nvSpPr>
        <p:spPr/>
        <p:txBody>
          <a:bodyPr/>
          <a:lstStyle/>
          <a:p>
            <a:r>
              <a:rPr lang="et-EE" dirty="0"/>
              <a:t>Probleemide kogemine seoses hasartmängimisega</a:t>
            </a:r>
          </a:p>
        </p:txBody>
      </p:sp>
      <p:sp>
        <p:nvSpPr>
          <p:cNvPr id="4" name="Content Placeholder 3">
            <a:extLst>
              <a:ext uri="{FF2B5EF4-FFF2-40B4-BE49-F238E27FC236}">
                <a16:creationId xmlns:a16="http://schemas.microsoft.com/office/drawing/2014/main" id="{E0B6D501-A82D-42DC-9A67-329885206850}"/>
              </a:ext>
            </a:extLst>
          </p:cNvPr>
          <p:cNvSpPr>
            <a:spLocks noGrp="1"/>
          </p:cNvSpPr>
          <p:nvPr>
            <p:ph sz="quarter" idx="14"/>
          </p:nvPr>
        </p:nvSpPr>
        <p:spPr/>
        <p:txBody>
          <a:bodyPr/>
          <a:lstStyle/>
          <a:p>
            <a:pPr>
              <a:spcBef>
                <a:spcPts val="800"/>
              </a:spcBef>
            </a:pPr>
            <a:r>
              <a:rPr lang="et-EE" sz="1200" b="1" dirty="0"/>
              <a:t>HASARMÄNGUSÕLTUVUSE RISKILE VIITAVATE VÄIDETEGA NÕUSTUMINE</a:t>
            </a:r>
          </a:p>
          <a:p>
            <a:pPr algn="just">
              <a:spcBef>
                <a:spcPts val="600"/>
              </a:spcBef>
            </a:pPr>
            <a:r>
              <a:rPr lang="et-EE" sz="1200" dirty="0"/>
              <a:t>Kõigi kahe aasta jooksul hasartmänge mänginute hulgas jääb </a:t>
            </a:r>
            <a:r>
              <a:rPr lang="et-EE" sz="1200" b="1" dirty="0"/>
              <a:t>enamiku väidetega nõustumise määr üsna madalaks: </a:t>
            </a:r>
            <a:r>
              <a:rPr lang="et-EE" sz="1200" dirty="0"/>
              <a:t>neid, kes on vähemalt mõnikord mõne probleemiga kokku puutunud, on sõltuvalt probleemist kõige rohkem 2–8% (slaid 4.1). Siiski, on probleeme, millega kokkupuude on mõnevõrra suurem: 13% on viimase kahe aasta jooksul panustanud mängu rohkem raha kui see, mille kaotamist ta saab endale lubada ning 10% on kokku puutunud sellega, et püüab järgneval päeval kaotatud raha tagasi võita või tunneb mängimise tõttu süütunnet. </a:t>
            </a:r>
          </a:p>
          <a:p>
            <a:pPr>
              <a:spcBef>
                <a:spcPts val="600"/>
              </a:spcBef>
            </a:pPr>
            <a:r>
              <a:rPr lang="et-EE" sz="1200" b="1" dirty="0"/>
              <a:t>Hasartmängusõltuvuse riskirühmas </a:t>
            </a:r>
            <a:r>
              <a:rPr lang="et-EE" sz="1200" dirty="0"/>
              <a:t>on kõikide probleemide puhul nendega kokku puutunud mängijate osakaal suurem kui probleemidega mängijate puhul. Kõige enam on kogetud järgnevat:</a:t>
            </a:r>
          </a:p>
          <a:p>
            <a:pPr lvl="2" fontAlgn="ctr"/>
            <a:r>
              <a:rPr lang="et-EE" sz="1200" dirty="0"/>
              <a:t>mängu on panustatud rohkem raha kui see, mille kaotamist endale lubada saab (56%)</a:t>
            </a:r>
          </a:p>
          <a:p>
            <a:pPr lvl="2" fontAlgn="ctr"/>
            <a:r>
              <a:rPr lang="et-EE" sz="1200" dirty="0"/>
              <a:t>pöördumine mõnel järgneval päeval tagasi, et proovida kaotatud raha tagasi võita (43%);</a:t>
            </a:r>
          </a:p>
          <a:p>
            <a:pPr lvl="2" fontAlgn="ctr"/>
            <a:r>
              <a:rPr lang="et-EE" sz="1200" dirty="0"/>
              <a:t>süütunne selle tõttu, kuidas hasartmänge mängitakse või selle tõttu, mis juhtub, kui mängitakse (40%);</a:t>
            </a:r>
          </a:p>
          <a:p>
            <a:pPr lvl="2" fontAlgn="ctr"/>
            <a:r>
              <a:rPr lang="et-EE" sz="1200" dirty="0"/>
              <a:t>tunne</a:t>
            </a:r>
            <a:r>
              <a:rPr lang="nb-NO" sz="1200" dirty="0"/>
              <a:t>, et </a:t>
            </a:r>
            <a:r>
              <a:rPr lang="et-EE" sz="1200" dirty="0"/>
              <a:t>on </a:t>
            </a:r>
            <a:r>
              <a:rPr lang="nb-NO" sz="1200" dirty="0"/>
              <a:t>probleeme hasartmängimisega</a:t>
            </a:r>
            <a:r>
              <a:rPr lang="et-EE" sz="1200" dirty="0"/>
              <a:t> (37%);</a:t>
            </a:r>
          </a:p>
          <a:p>
            <a:pPr lvl="2" fontAlgn="ctr"/>
            <a:r>
              <a:rPr lang="et-EE" sz="1200" dirty="0"/>
              <a:t>Vajadus samasuguse erutustaseme saavutamiseks mängida üha suuremate summadega (35%)</a:t>
            </a:r>
          </a:p>
          <a:p>
            <a:pPr fontAlgn="ctr"/>
            <a:r>
              <a:rPr lang="et-EE" sz="1200" dirty="0"/>
              <a:t>Riskirühmast nõustub 10- 21% ka kõigi teiste väidetega. Kõigi väidete puhul on kõige sagedamini valitud vastusevariant „mõnikord“; probleemide kogemine tasemel „sageli“ või „peaaegu alati“ jääb riskirühmas vahemikku 1–10%. </a:t>
            </a:r>
            <a:endParaRPr lang="et-EE" sz="1400" b="1" dirty="0"/>
          </a:p>
        </p:txBody>
      </p:sp>
      <p:sp>
        <p:nvSpPr>
          <p:cNvPr id="5" name="Slide Number Placeholder 4">
            <a:extLst>
              <a:ext uri="{FF2B5EF4-FFF2-40B4-BE49-F238E27FC236}">
                <a16:creationId xmlns:a16="http://schemas.microsoft.com/office/drawing/2014/main" id="{F752894E-4010-463F-B559-A56BF0EC4C30}"/>
              </a:ext>
            </a:extLst>
          </p:cNvPr>
          <p:cNvSpPr>
            <a:spLocks noGrp="1"/>
          </p:cNvSpPr>
          <p:nvPr>
            <p:ph type="sldNum" sz="quarter" idx="10"/>
          </p:nvPr>
        </p:nvSpPr>
        <p:spPr/>
        <p:txBody>
          <a:bodyPr/>
          <a:lstStyle/>
          <a:p>
            <a:fld id="{4034BEE3-566C-4068-A777-C3A4762E861B}" type="slidenum">
              <a:rPr lang="en-GB" smtClean="0"/>
              <a:pPr/>
              <a:t>39</a:t>
            </a:fld>
            <a:endParaRPr lang="en-GB" dirty="0"/>
          </a:p>
        </p:txBody>
      </p:sp>
    </p:spTree>
    <p:extLst>
      <p:ext uri="{BB962C8B-B14F-4D97-AF65-F5344CB8AC3E}">
        <p14:creationId xmlns:p14="http://schemas.microsoft.com/office/powerpoint/2010/main" val="408997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D9018-B7CD-40E8-8C79-3581B8578822}"/>
              </a:ext>
            </a:extLst>
          </p:cNvPr>
          <p:cNvSpPr>
            <a:spLocks noGrp="1"/>
          </p:cNvSpPr>
          <p:nvPr>
            <p:ph type="title"/>
          </p:nvPr>
        </p:nvSpPr>
        <p:spPr/>
        <p:txBody>
          <a:bodyPr/>
          <a:lstStyle/>
          <a:p>
            <a:r>
              <a:rPr lang="et-EE" dirty="0"/>
              <a:t>Uuringu eesmärk ja metoodika</a:t>
            </a:r>
          </a:p>
        </p:txBody>
      </p:sp>
      <p:sp>
        <p:nvSpPr>
          <p:cNvPr id="4" name="Content Placeholder 3">
            <a:extLst>
              <a:ext uri="{FF2B5EF4-FFF2-40B4-BE49-F238E27FC236}">
                <a16:creationId xmlns:a16="http://schemas.microsoft.com/office/drawing/2014/main" id="{E0B6D501-A82D-42DC-9A67-329885206850}"/>
              </a:ext>
            </a:extLst>
          </p:cNvPr>
          <p:cNvSpPr>
            <a:spLocks noGrp="1"/>
          </p:cNvSpPr>
          <p:nvPr>
            <p:ph sz="quarter" idx="14"/>
          </p:nvPr>
        </p:nvSpPr>
        <p:spPr>
          <a:xfrm>
            <a:off x="359999" y="1396543"/>
            <a:ext cx="11466000" cy="5190307"/>
          </a:xfrm>
        </p:spPr>
        <p:txBody>
          <a:bodyPr/>
          <a:lstStyle/>
          <a:p>
            <a:pPr marL="0" lvl="1" indent="0" algn="just">
              <a:buNone/>
            </a:pPr>
            <a:r>
              <a:rPr lang="et-EE" sz="1200" dirty="0"/>
              <a:t>Uuringu eesmärk on saada ülevaade Eesti elanike mängukäitumisest, kaardistades üldist kokkupuudet hasartmängudega ning hasartmängusõltuvuse riskirühmi. Kaardistatakse nii hetkeseis kui võimaluse korral ka muutused mängukäitumises võrdlevalt 2021., 2019. ja 2017 aastatega.</a:t>
            </a:r>
          </a:p>
          <a:p>
            <a:pPr marL="0" lvl="1" indent="0" algn="just">
              <a:buNone/>
            </a:pPr>
            <a:r>
              <a:rPr lang="et-EE" sz="1200" dirty="0"/>
              <a:t>Uuring analüüsib:</a:t>
            </a:r>
          </a:p>
          <a:p>
            <a:pPr lvl="2" algn="just"/>
            <a:r>
              <a:rPr lang="et-EE" sz="1200" dirty="0"/>
              <a:t>elanikkonna jagunemist hasartmängudega kokkupuute ulatuse põhjal, sh internetis ja väljaspool internetti mängimist ning erinevat tüüpi hasartmängude mängimise ulatust puudutavalt;</a:t>
            </a:r>
          </a:p>
          <a:p>
            <a:pPr lvl="2" algn="just"/>
            <a:r>
              <a:rPr lang="et-EE" sz="1200" dirty="0"/>
              <a:t>hasartmängusõltuvuse riskirühmade osakaalu, riskirühmade tausta ja hasartmängimisega seotud probleemide tajumist riskirühmades;</a:t>
            </a:r>
          </a:p>
          <a:p>
            <a:pPr lvl="2" algn="just"/>
            <a:r>
              <a:rPr lang="et-EE" sz="1200" dirty="0"/>
              <a:t>nõustumist probleemsele käitumisele viitavate väidetega;</a:t>
            </a:r>
          </a:p>
          <a:p>
            <a:pPr lvl="2" algn="just"/>
            <a:r>
              <a:rPr lang="et-EE" sz="1200" dirty="0"/>
              <a:t>mängimise põhjuseid ja teadlikkust blokeeringutest;</a:t>
            </a:r>
          </a:p>
          <a:p>
            <a:pPr lvl="2" algn="just"/>
            <a:r>
              <a:rPr lang="et-EE" sz="1200" dirty="0"/>
              <a:t>hasartmängu reklaami märkamist ja selle tajutud mõju.</a:t>
            </a:r>
          </a:p>
          <a:p>
            <a:pPr marL="0" lvl="1" indent="0" algn="just">
              <a:buNone/>
            </a:pPr>
            <a:r>
              <a:rPr lang="et-EE" sz="1200" dirty="0"/>
              <a:t>Hasartmängusõltuvuse riskirühmade suuruse arvutamiseks kasutatakse alates 2021. aasta uuringust PGSI metoodikat (vt peatükk 3 ja 7). Varasemalt kasutati selleks SOGS metoodikat.</a:t>
            </a:r>
          </a:p>
          <a:p>
            <a:pPr marL="0" lvl="1" indent="0" algn="just">
              <a:buNone/>
            </a:pPr>
            <a:r>
              <a:rPr lang="et-EE" sz="1200" dirty="0"/>
              <a:t>Aruandes toodud võrdlused ja muutused ajas on toodud usaldusnivool vähemalt 95% ning üksikute sihtrühmade puhul väljatoodud erisused keskmisest baseeruvad </a:t>
            </a:r>
            <a:r>
              <a:rPr lang="et-EE" sz="1200" dirty="0" err="1"/>
              <a:t>hii-ruut</a:t>
            </a:r>
            <a:r>
              <a:rPr lang="et-EE" sz="1200" dirty="0"/>
              <a:t> statistikul. </a:t>
            </a:r>
          </a:p>
          <a:p>
            <a:pPr marL="0" lvl="1" indent="0" algn="just">
              <a:buNone/>
            </a:pPr>
            <a:r>
              <a:rPr lang="et-EE" sz="1200" b="1" dirty="0"/>
              <a:t>Uuringu sihtrühm</a:t>
            </a:r>
            <a:r>
              <a:rPr lang="et-EE" sz="1200" dirty="0"/>
              <a:t>: Eesti Vabariigi alalised elanikud vanuses 15–74 (1 015 410 elanikku, Statistikaameti andmed seisuga 01.01.2023). </a:t>
            </a:r>
          </a:p>
          <a:p>
            <a:pPr marL="0" lvl="1" indent="0" algn="just">
              <a:buNone/>
            </a:pPr>
            <a:r>
              <a:rPr lang="et-EE" sz="1200" b="1" dirty="0"/>
              <a:t>Meetod: </a:t>
            </a:r>
            <a:r>
              <a:rPr lang="et-EE" sz="1200" dirty="0"/>
              <a:t>uuring viidi läbi kombineerides veebi- ja telefoniküsitlust. Uuringu valimi lõplikuks suuruseks kujunes </a:t>
            </a:r>
            <a:r>
              <a:rPr lang="et-EE" sz="1200" b="1" dirty="0"/>
              <a:t>2925 vastajat</a:t>
            </a:r>
            <a:r>
              <a:rPr lang="et-EE" sz="1200" dirty="0"/>
              <a:t>, sh 2425 vastajat veebis ja 500 vastajat telefoni teel. </a:t>
            </a:r>
          </a:p>
          <a:p>
            <a:pPr marL="0" lvl="1" indent="0" algn="just">
              <a:buNone/>
            </a:pPr>
            <a:r>
              <a:rPr lang="et-EE" sz="1200" b="1" dirty="0"/>
              <a:t>Küsitlusperiood</a:t>
            </a:r>
            <a:r>
              <a:rPr lang="et-EE" sz="1200" dirty="0"/>
              <a:t>:  13.07 – 18.08.2023</a:t>
            </a:r>
          </a:p>
          <a:p>
            <a:pPr marL="0" lvl="1" indent="0" algn="just">
              <a:buNone/>
            </a:pPr>
            <a:r>
              <a:rPr lang="et-EE" sz="1200" dirty="0"/>
              <a:t>Uuringu tellija on Hasartmängusõltuvuse Nõustamiskeskus. Uuringu tulemuste omandiõigus kuulub uuringu tellijale.</a:t>
            </a:r>
          </a:p>
          <a:p>
            <a:pPr marL="0" lvl="1" indent="0">
              <a:buNone/>
            </a:pPr>
            <a:endParaRPr lang="et-EE" sz="1400" dirty="0"/>
          </a:p>
        </p:txBody>
      </p:sp>
      <p:sp>
        <p:nvSpPr>
          <p:cNvPr id="5" name="Slide Number Placeholder 4">
            <a:extLst>
              <a:ext uri="{FF2B5EF4-FFF2-40B4-BE49-F238E27FC236}">
                <a16:creationId xmlns:a16="http://schemas.microsoft.com/office/drawing/2014/main" id="{EEB43CA5-A428-4D89-8BA1-6EB9381D7A23}"/>
              </a:ext>
            </a:extLst>
          </p:cNvPr>
          <p:cNvSpPr>
            <a:spLocks noGrp="1"/>
          </p:cNvSpPr>
          <p:nvPr>
            <p:ph type="sldNum" sz="quarter" idx="10"/>
          </p:nvPr>
        </p:nvSpPr>
        <p:spPr/>
        <p:txBody>
          <a:bodyPr/>
          <a:lstStyle/>
          <a:p>
            <a:fld id="{4034BEE3-566C-4068-A777-C3A4762E861B}" type="slidenum">
              <a:rPr lang="en-GB" smtClean="0"/>
              <a:pPr/>
              <a:t>4</a:t>
            </a:fld>
            <a:endParaRPr lang="en-GB" dirty="0"/>
          </a:p>
        </p:txBody>
      </p:sp>
    </p:spTree>
    <p:extLst>
      <p:ext uri="{BB962C8B-B14F-4D97-AF65-F5344CB8AC3E}">
        <p14:creationId xmlns:p14="http://schemas.microsoft.com/office/powerpoint/2010/main" val="35833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D9018-B7CD-40E8-8C79-3581B8578822}"/>
              </a:ext>
            </a:extLst>
          </p:cNvPr>
          <p:cNvSpPr>
            <a:spLocks noGrp="1"/>
          </p:cNvSpPr>
          <p:nvPr>
            <p:ph type="title"/>
          </p:nvPr>
        </p:nvSpPr>
        <p:spPr/>
        <p:txBody>
          <a:bodyPr/>
          <a:lstStyle/>
          <a:p>
            <a:r>
              <a:rPr lang="et-EE" dirty="0"/>
              <a:t>Abivõimaluste kasutamine ja mängukeeld</a:t>
            </a:r>
          </a:p>
        </p:txBody>
      </p:sp>
      <p:sp>
        <p:nvSpPr>
          <p:cNvPr id="4" name="Content Placeholder 3">
            <a:extLst>
              <a:ext uri="{FF2B5EF4-FFF2-40B4-BE49-F238E27FC236}">
                <a16:creationId xmlns:a16="http://schemas.microsoft.com/office/drawing/2014/main" id="{E0B6D501-A82D-42DC-9A67-329885206850}"/>
              </a:ext>
            </a:extLst>
          </p:cNvPr>
          <p:cNvSpPr>
            <a:spLocks noGrp="1"/>
          </p:cNvSpPr>
          <p:nvPr>
            <p:ph sz="quarter" idx="14"/>
          </p:nvPr>
        </p:nvSpPr>
        <p:spPr>
          <a:xfrm>
            <a:off x="359999" y="1318115"/>
            <a:ext cx="11466000" cy="3999600"/>
          </a:xfrm>
        </p:spPr>
        <p:txBody>
          <a:bodyPr/>
          <a:lstStyle/>
          <a:p>
            <a:pPr marL="0" lvl="1" indent="0">
              <a:buNone/>
            </a:pPr>
            <a:endParaRPr lang="et-EE" sz="1400" b="1" dirty="0"/>
          </a:p>
          <a:p>
            <a:pPr marL="0" lvl="1" indent="0" algn="just">
              <a:buNone/>
            </a:pPr>
            <a:r>
              <a:rPr lang="et-EE" sz="1200" b="1" dirty="0"/>
              <a:t>ABIVÕIMALUSTE KASUTAMINE</a:t>
            </a:r>
          </a:p>
          <a:p>
            <a:pPr marL="0" lvl="1" indent="0" algn="just">
              <a:buNone/>
            </a:pPr>
            <a:r>
              <a:rPr lang="et-EE" sz="1200" b="1" dirty="0"/>
              <a:t>84% </a:t>
            </a:r>
            <a:r>
              <a:rPr lang="et-EE" sz="1200" dirty="0"/>
              <a:t>viimase 2 aasta jooksul hasartmänge mänginutest ütlevad, et neil </a:t>
            </a:r>
            <a:r>
              <a:rPr lang="et-EE" sz="1200" b="1" dirty="0"/>
              <a:t>pole probleeme raha peale mängimise ja panuste tegemisega</a:t>
            </a:r>
            <a:r>
              <a:rPr lang="et-EE" sz="1200" dirty="0"/>
              <a:t>. Ülejäänutest </a:t>
            </a:r>
            <a:r>
              <a:rPr lang="et-EE" sz="1200" b="1" dirty="0"/>
              <a:t>3% on kasutanud mingeid abivõimalusi </a:t>
            </a:r>
            <a:r>
              <a:rPr lang="et-EE" sz="1200" dirty="0"/>
              <a:t>ning </a:t>
            </a:r>
            <a:r>
              <a:rPr lang="et-EE" sz="1200" b="1" dirty="0"/>
              <a:t>12% mitte. </a:t>
            </a:r>
          </a:p>
          <a:p>
            <a:pPr marL="0" lvl="1" indent="0" algn="just">
              <a:buNone/>
            </a:pPr>
            <a:r>
              <a:rPr lang="et-EE" sz="1200" dirty="0"/>
              <a:t>Neist, kes on raha peale mängimise või panuste tegemisega </a:t>
            </a:r>
            <a:r>
              <a:rPr lang="et-EE" sz="1200" b="1" dirty="0"/>
              <a:t>probleeme kogenud</a:t>
            </a:r>
            <a:r>
              <a:rPr lang="et-EE" sz="1200" dirty="0"/>
              <a:t>, </a:t>
            </a:r>
            <a:r>
              <a:rPr lang="et-EE" sz="1200" b="1" dirty="0"/>
              <a:t>19% on mingeid abivõimalusi kasutanud </a:t>
            </a:r>
            <a:r>
              <a:rPr lang="et-EE" sz="1200" dirty="0"/>
              <a:t>ja 81% mitte. Kõige sagedamini on lastud endale kehtestada mängukeeld (10%). Psühholoogi/psühhiaatri või võlanõustaja abi on kasutanud 2-3% ning pere, sõprade, tuttavatega on rääkinud 3% (slaid 4.2). </a:t>
            </a:r>
          </a:p>
          <a:p>
            <a:pPr marL="0" lvl="1" indent="0" algn="just">
              <a:buNone/>
            </a:pPr>
            <a:r>
              <a:rPr lang="et-EE" sz="1200" dirty="0"/>
              <a:t>Riskirühm on võrreldes keskmise mängijaga kasutanud enam mängukeelu võimalust (20%) või pöördunud abi saamiseks psühholoogi või nõustaja poole. Nende seas on vähem neid, kes pole mingeid abivõimalusi kasutanud (66%).</a:t>
            </a:r>
          </a:p>
          <a:p>
            <a:pPr marL="0" lvl="1" indent="0" algn="just">
              <a:buNone/>
            </a:pPr>
            <a:r>
              <a:rPr lang="et-EE" sz="1200" dirty="0"/>
              <a:t>Võrreldes 2021. aastaga ei ole eeltoodud näitajad muutunud. </a:t>
            </a:r>
          </a:p>
          <a:p>
            <a:pPr marL="0" lvl="1" indent="0" algn="just">
              <a:buNone/>
            </a:pPr>
            <a:r>
              <a:rPr lang="et-EE" sz="1200" b="1" dirty="0"/>
              <a:t>MÄNGUKEELD</a:t>
            </a:r>
          </a:p>
          <a:p>
            <a:pPr marL="0" lvl="1" indent="0" algn="just">
              <a:buNone/>
            </a:pPr>
            <a:r>
              <a:rPr lang="et-EE" sz="1200" dirty="0"/>
              <a:t>Uuringus oli vaid 16 vastajat, kes on lasknud endale kehtestada mängukeelu, mistõttu nende kogemuste analüüsimisel tuleb silmas pidada, et need ei ole kergesti laiendatavad kogu sihtrühmale. Pooled neist ütlesid, et mängukeelul on olnud positiivne ja mängimist peatav mõju ja pooled, et see ei ole nende hasartmängude mängimist mõjutanud (slaid 4.4).  Samuti pooled peavad vajalikuks seada mängukeeld ka mõnes teises (naaber)riigis, kui selleks oleks võimalus. </a:t>
            </a:r>
          </a:p>
          <a:p>
            <a:pPr marL="0" lvl="1" indent="0" algn="just">
              <a:buNone/>
            </a:pPr>
            <a:r>
              <a:rPr lang="et-EE" sz="1200" dirty="0"/>
              <a:t>Seitsmest vastajast, kes hoolimata mängukeelu kehtestamisest edasi mängisid, 5 kasutasid internetis erinevaid hasartmängimise võimalusi, 1 tegi seda naaberriigis ning 1 kasutas muid võimalusi.  </a:t>
            </a:r>
          </a:p>
        </p:txBody>
      </p:sp>
      <p:sp>
        <p:nvSpPr>
          <p:cNvPr id="5" name="Slide Number Placeholder 4">
            <a:extLst>
              <a:ext uri="{FF2B5EF4-FFF2-40B4-BE49-F238E27FC236}">
                <a16:creationId xmlns:a16="http://schemas.microsoft.com/office/drawing/2014/main" id="{A246E922-586B-4077-8187-B995E5220D3F}"/>
              </a:ext>
            </a:extLst>
          </p:cNvPr>
          <p:cNvSpPr>
            <a:spLocks noGrp="1"/>
          </p:cNvSpPr>
          <p:nvPr>
            <p:ph type="sldNum" sz="quarter" idx="10"/>
          </p:nvPr>
        </p:nvSpPr>
        <p:spPr/>
        <p:txBody>
          <a:bodyPr/>
          <a:lstStyle/>
          <a:p>
            <a:fld id="{4034BEE3-566C-4068-A777-C3A4762E861B}" type="slidenum">
              <a:rPr lang="en-GB" smtClean="0"/>
              <a:pPr/>
              <a:t>40</a:t>
            </a:fld>
            <a:endParaRPr lang="en-GB" dirty="0"/>
          </a:p>
        </p:txBody>
      </p:sp>
    </p:spTree>
    <p:extLst>
      <p:ext uri="{BB962C8B-B14F-4D97-AF65-F5344CB8AC3E}">
        <p14:creationId xmlns:p14="http://schemas.microsoft.com/office/powerpoint/2010/main" val="407553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ACD96-156B-4BEB-8BD1-EFF4DC121BC5}"/>
              </a:ext>
            </a:extLst>
          </p:cNvPr>
          <p:cNvSpPr>
            <a:spLocks noGrp="1"/>
          </p:cNvSpPr>
          <p:nvPr>
            <p:ph type="title"/>
          </p:nvPr>
        </p:nvSpPr>
        <p:spPr>
          <a:noFill/>
        </p:spPr>
        <p:txBody>
          <a:bodyPr/>
          <a:lstStyle/>
          <a:p>
            <a:r>
              <a:rPr lang="et-EE" dirty="0"/>
              <a:t>4.1 Probleemsele mängimisele viitavate väidetega nõustumine</a:t>
            </a:r>
            <a:br>
              <a:rPr lang="et-EE" dirty="0"/>
            </a:br>
            <a:r>
              <a:rPr lang="et-EE" sz="1400" b="0" dirty="0"/>
              <a:t>% viimase 2 aasta jooksul mänginutest</a:t>
            </a:r>
            <a:br>
              <a:rPr lang="et-EE" sz="1400" b="0" dirty="0"/>
            </a:br>
            <a:endParaRPr lang="et-EE" sz="1400" b="0" dirty="0"/>
          </a:p>
        </p:txBody>
      </p:sp>
      <p:graphicFrame>
        <p:nvGraphicFramePr>
          <p:cNvPr id="4" name="Table 3">
            <a:extLst>
              <a:ext uri="{FF2B5EF4-FFF2-40B4-BE49-F238E27FC236}">
                <a16:creationId xmlns:a16="http://schemas.microsoft.com/office/drawing/2014/main" id="{C4269DE2-5D05-434D-990D-2131F8E775BB}"/>
              </a:ext>
            </a:extLst>
          </p:cNvPr>
          <p:cNvGraphicFramePr>
            <a:graphicFrameLocks noGrp="1"/>
          </p:cNvGraphicFramePr>
          <p:nvPr>
            <p:extLst>
              <p:ext uri="{D42A27DB-BD31-4B8C-83A1-F6EECF244321}">
                <p14:modId xmlns:p14="http://schemas.microsoft.com/office/powerpoint/2010/main" val="1682026726"/>
              </p:ext>
            </p:extLst>
          </p:nvPr>
        </p:nvGraphicFramePr>
        <p:xfrm>
          <a:off x="372862" y="1001807"/>
          <a:ext cx="11454010" cy="4867770"/>
        </p:xfrm>
        <a:graphic>
          <a:graphicData uri="http://schemas.openxmlformats.org/drawingml/2006/table">
            <a:tbl>
              <a:tblPr firstRow="1" bandRow="1">
                <a:tableStyleId>{5C22544A-7EE6-4342-B048-85BDC9FD1C3A}</a:tableStyleId>
              </a:tblPr>
              <a:tblGrid>
                <a:gridCol w="4793942">
                  <a:extLst>
                    <a:ext uri="{9D8B030D-6E8A-4147-A177-3AD203B41FA5}">
                      <a16:colId xmlns:a16="http://schemas.microsoft.com/office/drawing/2014/main" val="2402561505"/>
                    </a:ext>
                  </a:extLst>
                </a:gridCol>
                <a:gridCol w="503932">
                  <a:extLst>
                    <a:ext uri="{9D8B030D-6E8A-4147-A177-3AD203B41FA5}">
                      <a16:colId xmlns:a16="http://schemas.microsoft.com/office/drawing/2014/main" val="2014147775"/>
                    </a:ext>
                  </a:extLst>
                </a:gridCol>
                <a:gridCol w="1539034">
                  <a:extLst>
                    <a:ext uri="{9D8B030D-6E8A-4147-A177-3AD203B41FA5}">
                      <a16:colId xmlns:a16="http://schemas.microsoft.com/office/drawing/2014/main" val="2472880801"/>
                    </a:ext>
                  </a:extLst>
                </a:gridCol>
                <a:gridCol w="1539034">
                  <a:extLst>
                    <a:ext uri="{9D8B030D-6E8A-4147-A177-3AD203B41FA5}">
                      <a16:colId xmlns:a16="http://schemas.microsoft.com/office/drawing/2014/main" val="2606526403"/>
                    </a:ext>
                  </a:extLst>
                </a:gridCol>
                <a:gridCol w="1539034">
                  <a:extLst>
                    <a:ext uri="{9D8B030D-6E8A-4147-A177-3AD203B41FA5}">
                      <a16:colId xmlns:a16="http://schemas.microsoft.com/office/drawing/2014/main" val="2906074455"/>
                    </a:ext>
                  </a:extLst>
                </a:gridCol>
                <a:gridCol w="1539034">
                  <a:extLst>
                    <a:ext uri="{9D8B030D-6E8A-4147-A177-3AD203B41FA5}">
                      <a16:colId xmlns:a16="http://schemas.microsoft.com/office/drawing/2014/main" val="828351794"/>
                    </a:ext>
                  </a:extLst>
                </a:gridCol>
              </a:tblGrid>
              <a:tr h="461553">
                <a:tc>
                  <a:txBody>
                    <a:bodyPr/>
                    <a:lstStyle/>
                    <a:p>
                      <a:pPr algn="l" fontAlgn="t">
                        <a:lnSpc>
                          <a:spcPts val="1000"/>
                        </a:lnSpc>
                      </a:pPr>
                      <a:endParaRPr lang="et-EE" sz="1000" b="0" i="0" u="none" strike="noStrike" dirty="0">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lnSpc>
                          <a:spcPts val="1000"/>
                        </a:lnSpc>
                      </a:pPr>
                      <a:endParaRPr lang="et-EE" sz="1000" b="0" i="0" u="none" strike="noStrike" dirty="0">
                        <a:solidFill>
                          <a:schemeClr val="tx1"/>
                        </a:solidFill>
                        <a:effectLst/>
                        <a:latin typeface="+mn-lt"/>
                      </a:endParaRPr>
                    </a:p>
                  </a:txBody>
                  <a:tcPr marL="36000" marR="36000" marT="36000" marB="3600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lnSpc>
                          <a:spcPts val="1000"/>
                        </a:lnSpc>
                      </a:pPr>
                      <a:r>
                        <a:rPr lang="et-EE" sz="1000" b="0" dirty="0">
                          <a:solidFill>
                            <a:schemeClr val="tx1"/>
                          </a:solidFill>
                          <a:latin typeface="+mn-lt"/>
                        </a:rPr>
                        <a:t>Kõik</a:t>
                      </a:r>
                      <a:r>
                        <a:rPr lang="en-US" sz="1000" b="0" dirty="0">
                          <a:solidFill>
                            <a:schemeClr val="tx1"/>
                          </a:solidFill>
                          <a:latin typeface="+mn-lt"/>
                        </a:rPr>
                        <a:t>, n=1</a:t>
                      </a:r>
                      <a:r>
                        <a:rPr lang="et-EE" sz="1000" b="0" dirty="0">
                          <a:solidFill>
                            <a:schemeClr val="tx1"/>
                          </a:solidFill>
                          <a:latin typeface="+mn-lt"/>
                        </a:rPr>
                        <a:t>337</a:t>
                      </a:r>
                      <a:endParaRPr lang="et-EE" sz="1000" b="0" i="0" u="none" strike="noStrike" dirty="0">
                        <a:solidFill>
                          <a:schemeClr val="tx1"/>
                        </a:solidFill>
                        <a:effectLst/>
                        <a:latin typeface="+mn-lt"/>
                      </a:endParaRPr>
                    </a:p>
                  </a:txBody>
                  <a:tcPr marL="36000" marR="36000" marT="36000" marB="3600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lnSpc>
                          <a:spcPts val="1000"/>
                        </a:lnSpc>
                      </a:pPr>
                      <a:r>
                        <a:rPr lang="et-EE" sz="1000" b="0" dirty="0">
                          <a:solidFill>
                            <a:schemeClr val="tx1"/>
                          </a:solidFill>
                          <a:latin typeface="+mn-lt"/>
                        </a:rPr>
                        <a:t>probleemideta mängija</a:t>
                      </a:r>
                      <a:r>
                        <a:rPr lang="en-US" sz="1000" b="0" dirty="0">
                          <a:solidFill>
                            <a:schemeClr val="tx1"/>
                          </a:solidFill>
                          <a:latin typeface="+mn-lt"/>
                        </a:rPr>
                        <a:t>, n=1</a:t>
                      </a:r>
                      <a:r>
                        <a:rPr lang="et-EE" sz="1000" b="0" dirty="0">
                          <a:solidFill>
                            <a:schemeClr val="tx1"/>
                          </a:solidFill>
                          <a:latin typeface="+mn-lt"/>
                        </a:rPr>
                        <a:t>047</a:t>
                      </a:r>
                      <a:endParaRPr lang="et-EE" sz="1000" b="0" i="0" u="none" strike="noStrike" dirty="0">
                        <a:solidFill>
                          <a:schemeClr val="tx1"/>
                        </a:solidFill>
                        <a:effectLst/>
                        <a:latin typeface="+mn-lt"/>
                      </a:endParaRPr>
                    </a:p>
                  </a:txBody>
                  <a:tcPr marL="36000" marR="36000" marT="36000" marB="3600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lnSpc>
                          <a:spcPts val="1000"/>
                        </a:lnSpc>
                      </a:pPr>
                      <a:r>
                        <a:rPr lang="et-EE" sz="1000" b="0" dirty="0">
                          <a:solidFill>
                            <a:schemeClr val="tx1"/>
                          </a:solidFill>
                          <a:latin typeface="+mn-lt"/>
                        </a:rPr>
                        <a:t>mõningate probleemidega mängija</a:t>
                      </a:r>
                      <a:r>
                        <a:rPr lang="en-US" sz="1000" b="0" dirty="0">
                          <a:solidFill>
                            <a:schemeClr val="tx1"/>
                          </a:solidFill>
                          <a:latin typeface="+mn-lt"/>
                        </a:rPr>
                        <a:t>, n=2</a:t>
                      </a:r>
                      <a:r>
                        <a:rPr lang="et-EE" sz="1000" b="0" dirty="0">
                          <a:solidFill>
                            <a:schemeClr val="tx1"/>
                          </a:solidFill>
                          <a:latin typeface="+mn-lt"/>
                        </a:rPr>
                        <a:t>63</a:t>
                      </a:r>
                      <a:endParaRPr lang="et-EE" sz="1000" b="0" i="0" u="none" strike="noStrike" dirty="0">
                        <a:solidFill>
                          <a:schemeClr val="tx1"/>
                        </a:solidFill>
                        <a:effectLst/>
                        <a:latin typeface="+mn-lt"/>
                      </a:endParaRPr>
                    </a:p>
                  </a:txBody>
                  <a:tcPr marL="36000" marR="36000" marT="36000" marB="3600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lnSpc>
                          <a:spcPts val="1000"/>
                        </a:lnSpc>
                      </a:pPr>
                      <a:r>
                        <a:rPr lang="et-EE" sz="1000" b="0" dirty="0">
                          <a:solidFill>
                            <a:schemeClr val="tx1"/>
                          </a:solidFill>
                          <a:latin typeface="+mn-lt"/>
                        </a:rPr>
                        <a:t>mõningate probleemidega/tõenäoline patoloogiline mängija</a:t>
                      </a:r>
                      <a:r>
                        <a:rPr lang="en-US" sz="1000" b="0" dirty="0">
                          <a:solidFill>
                            <a:schemeClr val="tx1"/>
                          </a:solidFill>
                          <a:latin typeface="+mn-lt"/>
                        </a:rPr>
                        <a:t>, n=2</a:t>
                      </a:r>
                      <a:r>
                        <a:rPr lang="et-EE" sz="1000" b="0" dirty="0">
                          <a:solidFill>
                            <a:schemeClr val="tx1"/>
                          </a:solidFill>
                          <a:latin typeface="+mn-lt"/>
                        </a:rPr>
                        <a:t>90</a:t>
                      </a:r>
                      <a:endParaRPr lang="et-EE" sz="1000" b="0" i="0" u="none" strike="noStrike" dirty="0">
                        <a:solidFill>
                          <a:schemeClr val="tx1"/>
                        </a:solidFill>
                        <a:effectLst/>
                        <a:latin typeface="+mn-lt"/>
                      </a:endParaRPr>
                    </a:p>
                  </a:txBody>
                  <a:tcPr marL="36000" marR="36000" marT="36000" marB="3600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3065614"/>
                  </a:ext>
                </a:extLst>
              </a:tr>
              <a:tr h="428142">
                <a:tc>
                  <a:txBody>
                    <a:bodyPr/>
                    <a:lstStyle/>
                    <a:p>
                      <a:pPr algn="r" fontAlgn="b">
                        <a:lnSpc>
                          <a:spcPts val="900"/>
                        </a:lnSpc>
                      </a:pPr>
                      <a:r>
                        <a:rPr lang="et-EE" sz="1000" b="0" i="0" u="none" strike="noStrike" dirty="0">
                          <a:solidFill>
                            <a:schemeClr val="tx1"/>
                          </a:solidFill>
                          <a:effectLst/>
                          <a:latin typeface="+mn-lt"/>
                        </a:rPr>
                        <a:t>Kui Te mõtlete tagasi viimase kahe aasta peale, siis kas olete mängu panustanud rohkem raha kui see, mille kaotamist saaksite endale tegelikult lubada?</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dirty="0">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dirty="0">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dirty="0">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dirty="0">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dirty="0">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0951025"/>
                  </a:ext>
                </a:extLst>
              </a:tr>
              <a:tr h="428142">
                <a:tc>
                  <a:txBody>
                    <a:bodyPr/>
                    <a:lstStyle/>
                    <a:p>
                      <a:pPr algn="r" fontAlgn="b">
                        <a:lnSpc>
                          <a:spcPts val="900"/>
                        </a:lnSpc>
                      </a:pPr>
                      <a:r>
                        <a:rPr lang="et-EE" sz="1000" b="0" i="0" u="none" strike="noStrike" dirty="0">
                          <a:solidFill>
                            <a:schemeClr val="tx1"/>
                          </a:solidFill>
                          <a:effectLst/>
                          <a:latin typeface="+mn-lt"/>
                        </a:rPr>
                        <a:t>Pidades jätkuvalt silmas viimast kahte aastat, siis kas olete tundnud samasuguse erutustaseme saavutamiseks vajadust mängida üha suuremate summadega?</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dirty="0">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dirty="0">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dirty="0">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dirty="0">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dirty="0">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5034058"/>
                  </a:ext>
                </a:extLst>
              </a:tr>
              <a:tr h="428142">
                <a:tc>
                  <a:txBody>
                    <a:bodyPr/>
                    <a:lstStyle/>
                    <a:p>
                      <a:pPr algn="r" fontAlgn="b">
                        <a:lnSpc>
                          <a:spcPts val="900"/>
                        </a:lnSpc>
                      </a:pPr>
                      <a:r>
                        <a:rPr lang="et-EE" sz="1000" b="0" i="0" u="none" strike="noStrike" dirty="0">
                          <a:solidFill>
                            <a:schemeClr val="tx1"/>
                          </a:solidFill>
                          <a:effectLst/>
                          <a:latin typeface="+mn-lt"/>
                        </a:rPr>
                        <a:t>Kui Te mängisite hasartmänge, siis kas pöördusite mõnel järgneval päeval tagasi,</a:t>
                      </a:r>
                      <a:br>
                        <a:rPr lang="en-US" sz="1000" b="0" i="0" u="none" strike="noStrike" dirty="0">
                          <a:solidFill>
                            <a:schemeClr val="tx1"/>
                          </a:solidFill>
                          <a:effectLst/>
                          <a:latin typeface="+mn-lt"/>
                        </a:rPr>
                      </a:br>
                      <a:r>
                        <a:rPr lang="et-EE" sz="1000" b="0" i="0" u="none" strike="noStrike" dirty="0">
                          <a:solidFill>
                            <a:schemeClr val="tx1"/>
                          </a:solidFill>
                          <a:effectLst/>
                          <a:latin typeface="+mn-lt"/>
                        </a:rPr>
                        <a:t> et proovida kaotatud raha tagasi võita?</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814804"/>
                  </a:ext>
                </a:extLst>
              </a:tr>
              <a:tr h="428142">
                <a:tc>
                  <a:txBody>
                    <a:bodyPr/>
                    <a:lstStyle/>
                    <a:p>
                      <a:pPr algn="r" fontAlgn="b">
                        <a:lnSpc>
                          <a:spcPts val="900"/>
                        </a:lnSpc>
                      </a:pPr>
                      <a:r>
                        <a:rPr lang="et-EE" sz="1000" b="0" i="0" u="none" strike="noStrike" dirty="0">
                          <a:solidFill>
                            <a:schemeClr val="tx1"/>
                          </a:solidFill>
                          <a:effectLst/>
                          <a:latin typeface="+mn-lt"/>
                        </a:rPr>
                        <a:t>Kas olete laenanud raha või midagi maha müünud,</a:t>
                      </a:r>
                      <a:br>
                        <a:rPr lang="en-US" sz="1000" b="0" i="0" u="none" strike="noStrike" dirty="0">
                          <a:solidFill>
                            <a:schemeClr val="tx1"/>
                          </a:solidFill>
                          <a:effectLst/>
                          <a:latin typeface="+mn-lt"/>
                        </a:rPr>
                      </a:br>
                      <a:r>
                        <a:rPr lang="et-EE" sz="1000" b="0" i="0" u="none" strike="noStrike" dirty="0">
                          <a:solidFill>
                            <a:schemeClr val="tx1"/>
                          </a:solidFill>
                          <a:effectLst/>
                          <a:latin typeface="+mn-lt"/>
                        </a:rPr>
                        <a:t> et saada raha hasartmängude mängimiseks?</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lnSpc>
                          <a:spcPts val="1000"/>
                        </a:lnSpc>
                      </a:pPr>
                      <a:endParaRPr lang="et-EE" sz="1000" b="0" i="0" u="none" strike="noStrike">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lnSpc>
                          <a:spcPts val="1000"/>
                        </a:lnSpc>
                      </a:pPr>
                      <a:endParaRPr lang="et-EE" sz="1000" b="0" i="0" u="none" strike="noStrike">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lnSpc>
                          <a:spcPts val="1000"/>
                        </a:lnSpc>
                      </a:pPr>
                      <a:endParaRPr lang="et-EE" sz="1000" b="0" i="0" u="none" strike="noStrike">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lnSpc>
                          <a:spcPts val="1000"/>
                        </a:lnSpc>
                      </a:pPr>
                      <a:endParaRPr lang="et-EE" sz="1000" b="0" i="0" u="none" strike="noStrike">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lnSpc>
                          <a:spcPts val="1000"/>
                        </a:lnSpc>
                      </a:pPr>
                      <a:endParaRPr lang="et-EE" sz="1000" b="0" i="0" u="none" strike="noStrike">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4803960"/>
                  </a:ext>
                </a:extLst>
              </a:tr>
              <a:tr h="428142">
                <a:tc>
                  <a:txBody>
                    <a:bodyPr/>
                    <a:lstStyle/>
                    <a:p>
                      <a:pPr algn="r" fontAlgn="b">
                        <a:lnSpc>
                          <a:spcPts val="900"/>
                        </a:lnSpc>
                      </a:pPr>
                      <a:r>
                        <a:rPr lang="et-EE" sz="1000" b="0" i="0" u="none" strike="noStrike" dirty="0">
                          <a:solidFill>
                            <a:schemeClr val="tx1"/>
                          </a:solidFill>
                          <a:effectLst/>
                          <a:latin typeface="+mn-lt"/>
                        </a:rPr>
                        <a:t>Kas olete tundnud, et Teil võib olla probleeme hasartmängimisega?</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0308678"/>
                  </a:ext>
                </a:extLst>
              </a:tr>
              <a:tr h="428142">
                <a:tc>
                  <a:txBody>
                    <a:bodyPr/>
                    <a:lstStyle/>
                    <a:p>
                      <a:pPr algn="r" fontAlgn="b">
                        <a:lnSpc>
                          <a:spcPts val="900"/>
                        </a:lnSpc>
                      </a:pPr>
                      <a:r>
                        <a:rPr lang="et-EE" sz="1000" b="0" i="0" u="none" strike="noStrike" dirty="0">
                          <a:solidFill>
                            <a:schemeClr val="tx1"/>
                          </a:solidFill>
                          <a:effectLst/>
                          <a:latin typeface="+mn-lt"/>
                        </a:rPr>
                        <a:t>Kas hasartmängude mängimine on põhjustanud teile terviseprobleeme,</a:t>
                      </a:r>
                      <a:br>
                        <a:rPr lang="en-US" sz="1000" b="0" i="0" u="none" strike="noStrike" dirty="0">
                          <a:solidFill>
                            <a:schemeClr val="tx1"/>
                          </a:solidFill>
                          <a:effectLst/>
                          <a:latin typeface="+mn-lt"/>
                        </a:rPr>
                      </a:br>
                      <a:r>
                        <a:rPr lang="et-EE" sz="1000" b="0" i="0" u="none" strike="noStrike" dirty="0">
                          <a:solidFill>
                            <a:schemeClr val="tx1"/>
                          </a:solidFill>
                          <a:effectLst/>
                          <a:latin typeface="+mn-lt"/>
                        </a:rPr>
                        <a:t> sealhulgas stressi või ärevust?</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0069936"/>
                  </a:ext>
                </a:extLst>
              </a:tr>
              <a:tr h="428142">
                <a:tc>
                  <a:txBody>
                    <a:bodyPr/>
                    <a:lstStyle/>
                    <a:p>
                      <a:pPr algn="r" fontAlgn="b">
                        <a:lnSpc>
                          <a:spcPts val="900"/>
                        </a:lnSpc>
                      </a:pPr>
                      <a:r>
                        <a:rPr lang="et-EE" sz="1000" b="0" i="0" u="none" strike="noStrike" dirty="0">
                          <a:solidFill>
                            <a:schemeClr val="tx1"/>
                          </a:solidFill>
                          <a:effectLst/>
                          <a:latin typeface="+mn-lt"/>
                        </a:rPr>
                        <a:t>Kas inimesed on Teie mänguharjumusi kritiseerinud või väitnud, et Teil on hasartmängimisega probleeme, hoolimata sellest,</a:t>
                      </a:r>
                      <a:br>
                        <a:rPr lang="en-US" sz="1000" b="0" i="0" u="none" strike="noStrike" dirty="0">
                          <a:solidFill>
                            <a:schemeClr val="tx1"/>
                          </a:solidFill>
                          <a:effectLst/>
                          <a:latin typeface="+mn-lt"/>
                        </a:rPr>
                      </a:br>
                      <a:r>
                        <a:rPr lang="et-EE" sz="1000" b="0" i="0" u="none" strike="noStrike" dirty="0">
                          <a:solidFill>
                            <a:schemeClr val="tx1"/>
                          </a:solidFill>
                          <a:effectLst/>
                          <a:latin typeface="+mn-lt"/>
                        </a:rPr>
                        <a:t> kas see Teie arvates vastas tõele või mitte?</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dirty="0">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dirty="0">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dirty="0">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dirty="0">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dirty="0">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8475266"/>
                  </a:ext>
                </a:extLst>
              </a:tr>
              <a:tr h="428142">
                <a:tc>
                  <a:txBody>
                    <a:bodyPr/>
                    <a:lstStyle/>
                    <a:p>
                      <a:pPr algn="r" fontAlgn="b">
                        <a:lnSpc>
                          <a:spcPts val="900"/>
                        </a:lnSpc>
                      </a:pPr>
                      <a:r>
                        <a:rPr lang="et-EE" sz="1000" b="0" i="0" u="none" strike="noStrike" dirty="0">
                          <a:solidFill>
                            <a:schemeClr val="tx1"/>
                          </a:solidFill>
                          <a:effectLst/>
                          <a:latin typeface="+mn-lt"/>
                        </a:rPr>
                        <a:t>Kas Teie hasartmängimine on põhjustanud Teile või Teie leibkonnale rahalisi probleeme?</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9685735"/>
                  </a:ext>
                </a:extLst>
              </a:tr>
              <a:tr h="428142">
                <a:tc>
                  <a:txBody>
                    <a:bodyPr/>
                    <a:lstStyle/>
                    <a:p>
                      <a:pPr algn="r" fontAlgn="b">
                        <a:lnSpc>
                          <a:spcPts val="900"/>
                        </a:lnSpc>
                      </a:pPr>
                      <a:r>
                        <a:rPr lang="et-EE" sz="1000" b="0" i="0" u="none" strike="noStrike" dirty="0">
                          <a:solidFill>
                            <a:schemeClr val="tx1"/>
                          </a:solidFill>
                          <a:effectLst/>
                          <a:latin typeface="+mn-lt"/>
                        </a:rPr>
                        <a:t>Kas olete tundnud ennast süüdi selle tõttu,</a:t>
                      </a:r>
                      <a:br>
                        <a:rPr lang="en-US" sz="1000" b="0" i="0" u="none" strike="noStrike" dirty="0">
                          <a:solidFill>
                            <a:schemeClr val="tx1"/>
                          </a:solidFill>
                          <a:effectLst/>
                          <a:latin typeface="+mn-lt"/>
                        </a:rPr>
                      </a:br>
                      <a:r>
                        <a:rPr lang="et-EE" sz="1000" b="0" i="0" u="none" strike="noStrike" dirty="0">
                          <a:solidFill>
                            <a:schemeClr val="tx1"/>
                          </a:solidFill>
                          <a:effectLst/>
                          <a:latin typeface="+mn-lt"/>
                        </a:rPr>
                        <a:t> kuidas hasartmänge mängite või selle tõttu, mis juhtub, kui Te mängite?</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000"/>
                        </a:lnSpc>
                      </a:pPr>
                      <a:endParaRPr lang="et-EE" sz="1000" b="0" i="0" u="none" strike="noStrike">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1936063"/>
                  </a:ext>
                </a:extLst>
              </a:tr>
              <a:tr h="428142">
                <a:tc>
                  <a:txBody>
                    <a:bodyPr/>
                    <a:lstStyle/>
                    <a:p>
                      <a:pPr algn="r" fontAlgn="b">
                        <a:lnSpc>
                          <a:spcPts val="900"/>
                        </a:lnSpc>
                      </a:pPr>
                      <a:r>
                        <a:rPr lang="et-EE" sz="1000" b="0" i="0" u="none" strike="noStrike" dirty="0">
                          <a:solidFill>
                            <a:schemeClr val="tx1"/>
                          </a:solidFill>
                          <a:effectLst/>
                          <a:latin typeface="+mn-lt"/>
                        </a:rPr>
                        <a:t>Kui sageli Te olete valetanud pereliikmetele või teistele inimestele</a:t>
                      </a:r>
                      <a:br>
                        <a:rPr lang="en-US" sz="1000" b="0" i="0" u="none" strike="noStrike" dirty="0">
                          <a:solidFill>
                            <a:schemeClr val="tx1"/>
                          </a:solidFill>
                          <a:effectLst/>
                          <a:latin typeface="+mn-lt"/>
                        </a:rPr>
                      </a:br>
                      <a:r>
                        <a:rPr lang="et-EE" sz="1000" b="0" i="0" u="none" strike="noStrike" dirty="0">
                          <a:solidFill>
                            <a:schemeClr val="tx1"/>
                          </a:solidFill>
                          <a:effectLst/>
                          <a:latin typeface="+mn-lt"/>
                        </a:rPr>
                        <a:t> varjamaks hasartmängude mängimist?</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lnSpc>
                          <a:spcPts val="1000"/>
                        </a:lnSpc>
                      </a:pPr>
                      <a:endParaRPr lang="et-EE" sz="1000" b="0" i="0" u="none" strike="noStrike" dirty="0">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lnSpc>
                          <a:spcPts val="1000"/>
                        </a:lnSpc>
                      </a:pPr>
                      <a:endParaRPr lang="et-EE" sz="1000" b="0" i="0" u="none" strike="noStrike">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lnSpc>
                          <a:spcPts val="1000"/>
                        </a:lnSpc>
                      </a:pPr>
                      <a:endParaRPr lang="et-EE" sz="1000" b="0" i="0" u="none" strike="noStrike">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lnSpc>
                          <a:spcPts val="1000"/>
                        </a:lnSpc>
                      </a:pPr>
                      <a:endParaRPr lang="et-EE" sz="1000" b="0" i="0" u="none" strike="noStrike">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lnSpc>
                          <a:spcPts val="1000"/>
                        </a:lnSpc>
                      </a:pPr>
                      <a:endParaRPr lang="et-EE" sz="1000" b="0" i="0" u="none" strike="noStrike" dirty="0">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9884769"/>
                  </a:ext>
                </a:extLst>
              </a:tr>
            </a:tbl>
          </a:graphicData>
        </a:graphic>
      </p:graphicFrame>
      <p:graphicFrame>
        <p:nvGraphicFramePr>
          <p:cNvPr id="5" name="Chart 4">
            <a:extLst>
              <a:ext uri="{FF2B5EF4-FFF2-40B4-BE49-F238E27FC236}">
                <a16:creationId xmlns:a16="http://schemas.microsoft.com/office/drawing/2014/main" id="{BD9159B4-C138-492B-A311-AB86F001C600}"/>
              </a:ext>
            </a:extLst>
          </p:cNvPr>
          <p:cNvGraphicFramePr/>
          <p:nvPr>
            <p:extLst>
              <p:ext uri="{D42A27DB-BD31-4B8C-83A1-F6EECF244321}">
                <p14:modId xmlns:p14="http://schemas.microsoft.com/office/powerpoint/2010/main" val="3284186759"/>
              </p:ext>
            </p:extLst>
          </p:nvPr>
        </p:nvGraphicFramePr>
        <p:xfrm>
          <a:off x="5184558" y="1491701"/>
          <a:ext cx="2222079" cy="45457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2E052703-4D1E-43CD-A407-D20446E913F0}"/>
              </a:ext>
            </a:extLst>
          </p:cNvPr>
          <p:cNvGraphicFramePr/>
          <p:nvPr>
            <p:extLst>
              <p:ext uri="{D42A27DB-BD31-4B8C-83A1-F6EECF244321}">
                <p14:modId xmlns:p14="http://schemas.microsoft.com/office/powerpoint/2010/main" val="1369834417"/>
              </p:ext>
            </p:extLst>
          </p:nvPr>
        </p:nvGraphicFramePr>
        <p:xfrm>
          <a:off x="161246" y="1337237"/>
          <a:ext cx="4351020" cy="308926"/>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9">
            <a:extLst>
              <a:ext uri="{FF2B5EF4-FFF2-40B4-BE49-F238E27FC236}">
                <a16:creationId xmlns:a16="http://schemas.microsoft.com/office/drawing/2014/main" id="{59C0EDD5-C26D-432A-B5CD-A908130E4BB6}"/>
              </a:ext>
            </a:extLst>
          </p:cNvPr>
          <p:cNvSpPr>
            <a:spLocks noGrp="1"/>
          </p:cNvSpPr>
          <p:nvPr>
            <p:ph type="sldNum" sz="quarter" idx="10"/>
          </p:nvPr>
        </p:nvSpPr>
        <p:spPr/>
        <p:txBody>
          <a:bodyPr/>
          <a:lstStyle/>
          <a:p>
            <a:fld id="{4034BEE3-566C-4068-A777-C3A4762E861B}" type="slidenum">
              <a:rPr lang="en-GB" smtClean="0"/>
              <a:pPr/>
              <a:t>41</a:t>
            </a:fld>
            <a:endParaRPr lang="en-GB" dirty="0"/>
          </a:p>
        </p:txBody>
      </p:sp>
      <p:graphicFrame>
        <p:nvGraphicFramePr>
          <p:cNvPr id="3" name="Chart 2">
            <a:extLst>
              <a:ext uri="{FF2B5EF4-FFF2-40B4-BE49-F238E27FC236}">
                <a16:creationId xmlns:a16="http://schemas.microsoft.com/office/drawing/2014/main" id="{601E0461-CEDD-AC5C-B7C1-341C60CBE190}"/>
              </a:ext>
            </a:extLst>
          </p:cNvPr>
          <p:cNvGraphicFramePr/>
          <p:nvPr>
            <p:extLst>
              <p:ext uri="{D42A27DB-BD31-4B8C-83A1-F6EECF244321}">
                <p14:modId xmlns:p14="http://schemas.microsoft.com/office/powerpoint/2010/main" val="105076634"/>
              </p:ext>
            </p:extLst>
          </p:nvPr>
        </p:nvGraphicFramePr>
        <p:xfrm>
          <a:off x="6869666" y="1491701"/>
          <a:ext cx="2222079" cy="45457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279BEB9C-CF9A-CCCC-69F1-2D7F90EB0178}"/>
              </a:ext>
            </a:extLst>
          </p:cNvPr>
          <p:cNvGraphicFramePr/>
          <p:nvPr>
            <p:extLst>
              <p:ext uri="{D42A27DB-BD31-4B8C-83A1-F6EECF244321}">
                <p14:modId xmlns:p14="http://schemas.microsoft.com/office/powerpoint/2010/main" val="960871802"/>
              </p:ext>
            </p:extLst>
          </p:nvPr>
        </p:nvGraphicFramePr>
        <p:xfrm>
          <a:off x="8427075" y="1491700"/>
          <a:ext cx="2222079" cy="454576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16EC88C6-4D61-8BA7-EA95-C01A2E0112F3}"/>
              </a:ext>
            </a:extLst>
          </p:cNvPr>
          <p:cNvGraphicFramePr/>
          <p:nvPr>
            <p:extLst>
              <p:ext uri="{D42A27DB-BD31-4B8C-83A1-F6EECF244321}">
                <p14:modId xmlns:p14="http://schemas.microsoft.com/office/powerpoint/2010/main" val="2963066964"/>
              </p:ext>
            </p:extLst>
          </p:nvPr>
        </p:nvGraphicFramePr>
        <p:xfrm>
          <a:off x="9984483" y="1491701"/>
          <a:ext cx="2222079" cy="454576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5204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ACD96-156B-4BEB-8BD1-EFF4DC121BC5}"/>
              </a:ext>
            </a:extLst>
          </p:cNvPr>
          <p:cNvSpPr>
            <a:spLocks noGrp="1"/>
          </p:cNvSpPr>
          <p:nvPr>
            <p:ph type="title"/>
          </p:nvPr>
        </p:nvSpPr>
        <p:spPr>
          <a:noFill/>
        </p:spPr>
        <p:txBody>
          <a:bodyPr/>
          <a:lstStyle/>
          <a:p>
            <a:r>
              <a:rPr lang="et-EE" dirty="0"/>
              <a:t>4.2 Abivõimaluste kasutamine probleemide esinemise korral</a:t>
            </a:r>
            <a:br>
              <a:rPr lang="et-EE" dirty="0"/>
            </a:br>
            <a:r>
              <a:rPr lang="et-EE" sz="1400" b="0" dirty="0"/>
              <a:t>% neist, kes on kogenud probleeme raha peale mängimise või panuste tegemisega seoses</a:t>
            </a:r>
            <a:r>
              <a:rPr lang="en-US" sz="1400" b="0" dirty="0"/>
              <a:t>, </a:t>
            </a:r>
            <a:r>
              <a:rPr lang="et-EE" sz="1400" b="0" dirty="0"/>
              <a:t>n=</a:t>
            </a:r>
            <a:r>
              <a:rPr lang="en-US" sz="1400" b="0" dirty="0"/>
              <a:t>2</a:t>
            </a:r>
            <a:r>
              <a:rPr lang="et-EE" sz="1400" b="0" dirty="0"/>
              <a:t>03</a:t>
            </a:r>
          </a:p>
        </p:txBody>
      </p:sp>
      <p:sp>
        <p:nvSpPr>
          <p:cNvPr id="5" name="Slide Number Placeholder 4">
            <a:extLst>
              <a:ext uri="{FF2B5EF4-FFF2-40B4-BE49-F238E27FC236}">
                <a16:creationId xmlns:a16="http://schemas.microsoft.com/office/drawing/2014/main" id="{B3B7BCD5-AF25-4259-A906-111592638BF9}"/>
              </a:ext>
            </a:extLst>
          </p:cNvPr>
          <p:cNvSpPr>
            <a:spLocks noGrp="1"/>
          </p:cNvSpPr>
          <p:nvPr>
            <p:ph type="sldNum" sz="quarter" idx="10"/>
          </p:nvPr>
        </p:nvSpPr>
        <p:spPr/>
        <p:txBody>
          <a:bodyPr/>
          <a:lstStyle/>
          <a:p>
            <a:fld id="{4034BEE3-566C-4068-A777-C3A4762E861B}" type="slidenum">
              <a:rPr lang="en-GB" smtClean="0"/>
              <a:pPr/>
              <a:t>42</a:t>
            </a:fld>
            <a:endParaRPr lang="en-GB" dirty="0"/>
          </a:p>
        </p:txBody>
      </p:sp>
      <p:graphicFrame>
        <p:nvGraphicFramePr>
          <p:cNvPr id="3" name="Chart 2">
            <a:extLst>
              <a:ext uri="{FF2B5EF4-FFF2-40B4-BE49-F238E27FC236}">
                <a16:creationId xmlns:a16="http://schemas.microsoft.com/office/drawing/2014/main" id="{DBF77E35-FCBB-4FC0-0247-7F6B662B3296}"/>
              </a:ext>
            </a:extLst>
          </p:cNvPr>
          <p:cNvGraphicFramePr/>
          <p:nvPr>
            <p:extLst>
              <p:ext uri="{D42A27DB-BD31-4B8C-83A1-F6EECF244321}">
                <p14:modId xmlns:p14="http://schemas.microsoft.com/office/powerpoint/2010/main" val="2425817853"/>
              </p:ext>
            </p:extLst>
          </p:nvPr>
        </p:nvGraphicFramePr>
        <p:xfrm>
          <a:off x="435034" y="1467546"/>
          <a:ext cx="9283732" cy="42888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47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ACD96-156B-4BEB-8BD1-EFF4DC121BC5}"/>
              </a:ext>
            </a:extLst>
          </p:cNvPr>
          <p:cNvSpPr>
            <a:spLocks noGrp="1"/>
          </p:cNvSpPr>
          <p:nvPr>
            <p:ph type="title"/>
          </p:nvPr>
        </p:nvSpPr>
        <p:spPr>
          <a:noFill/>
        </p:spPr>
        <p:txBody>
          <a:bodyPr/>
          <a:lstStyle/>
          <a:p>
            <a:r>
              <a:rPr lang="et-EE" dirty="0"/>
              <a:t>4.3 Abivõimaluste kasutamine probleemide esinemise korral</a:t>
            </a:r>
            <a:br>
              <a:rPr lang="et-EE" dirty="0"/>
            </a:br>
            <a:r>
              <a:rPr lang="et-EE" sz="1400" b="0" dirty="0"/>
              <a:t>% neist, kes on kogenud probleeme raha peale mängimise või panuste tegemisega seoses</a:t>
            </a:r>
            <a:r>
              <a:rPr lang="en-US" sz="1400" b="0" dirty="0"/>
              <a:t>, </a:t>
            </a:r>
            <a:r>
              <a:rPr lang="et-EE" sz="1400" b="0" dirty="0"/>
              <a:t>n=</a:t>
            </a:r>
            <a:r>
              <a:rPr lang="en-US" sz="1400" b="0" dirty="0"/>
              <a:t>2</a:t>
            </a:r>
            <a:r>
              <a:rPr lang="et-EE" sz="1400" b="0" dirty="0"/>
              <a:t>03</a:t>
            </a:r>
          </a:p>
        </p:txBody>
      </p:sp>
      <p:sp>
        <p:nvSpPr>
          <p:cNvPr id="5" name="Slide Number Placeholder 4">
            <a:extLst>
              <a:ext uri="{FF2B5EF4-FFF2-40B4-BE49-F238E27FC236}">
                <a16:creationId xmlns:a16="http://schemas.microsoft.com/office/drawing/2014/main" id="{1BCFD32A-26CE-455C-B823-67CC81DE0856}"/>
              </a:ext>
            </a:extLst>
          </p:cNvPr>
          <p:cNvSpPr>
            <a:spLocks noGrp="1"/>
          </p:cNvSpPr>
          <p:nvPr>
            <p:ph type="sldNum" sz="quarter" idx="10"/>
          </p:nvPr>
        </p:nvSpPr>
        <p:spPr/>
        <p:txBody>
          <a:bodyPr/>
          <a:lstStyle/>
          <a:p>
            <a:fld id="{4034BEE3-566C-4068-A777-C3A4762E861B}" type="slidenum">
              <a:rPr lang="en-GB" smtClean="0"/>
              <a:pPr/>
              <a:t>43</a:t>
            </a:fld>
            <a:endParaRPr lang="en-GB" dirty="0"/>
          </a:p>
        </p:txBody>
      </p:sp>
      <p:graphicFrame>
        <p:nvGraphicFramePr>
          <p:cNvPr id="3" name="Chart 2">
            <a:extLst>
              <a:ext uri="{FF2B5EF4-FFF2-40B4-BE49-F238E27FC236}">
                <a16:creationId xmlns:a16="http://schemas.microsoft.com/office/drawing/2014/main" id="{6DBB5647-9DF6-F2E8-BAA1-C1C669E31111}"/>
              </a:ext>
            </a:extLst>
          </p:cNvPr>
          <p:cNvGraphicFramePr/>
          <p:nvPr>
            <p:extLst>
              <p:ext uri="{D42A27DB-BD31-4B8C-83A1-F6EECF244321}">
                <p14:modId xmlns:p14="http://schemas.microsoft.com/office/powerpoint/2010/main" val="1195351173"/>
              </p:ext>
            </p:extLst>
          </p:nvPr>
        </p:nvGraphicFramePr>
        <p:xfrm>
          <a:off x="278675" y="1262743"/>
          <a:ext cx="6052456" cy="44936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9">
            <a:extLst>
              <a:ext uri="{FF2B5EF4-FFF2-40B4-BE49-F238E27FC236}">
                <a16:creationId xmlns:a16="http://schemas.microsoft.com/office/drawing/2014/main" id="{EB83C099-8303-08C1-A4F8-B2D085AE03CC}"/>
              </a:ext>
            </a:extLst>
          </p:cNvPr>
          <p:cNvGraphicFramePr>
            <a:graphicFrameLocks noGrp="1"/>
          </p:cNvGraphicFramePr>
          <p:nvPr>
            <p:extLst>
              <p:ext uri="{D42A27DB-BD31-4B8C-83A1-F6EECF244321}">
                <p14:modId xmlns:p14="http://schemas.microsoft.com/office/powerpoint/2010/main" val="2576431844"/>
              </p:ext>
            </p:extLst>
          </p:nvPr>
        </p:nvGraphicFramePr>
        <p:xfrm>
          <a:off x="435429" y="5139152"/>
          <a:ext cx="5503820" cy="617220"/>
        </p:xfrm>
        <a:graphic>
          <a:graphicData uri="http://schemas.openxmlformats.org/drawingml/2006/table">
            <a:tbl>
              <a:tblPr firstRow="1" bandRow="1">
                <a:tableStyleId>{5C22544A-7EE6-4342-B048-85BDC9FD1C3A}</a:tableStyleId>
              </a:tblPr>
              <a:tblGrid>
                <a:gridCol w="1100764">
                  <a:extLst>
                    <a:ext uri="{9D8B030D-6E8A-4147-A177-3AD203B41FA5}">
                      <a16:colId xmlns:a16="http://schemas.microsoft.com/office/drawing/2014/main" val="252955524"/>
                    </a:ext>
                  </a:extLst>
                </a:gridCol>
                <a:gridCol w="1100764">
                  <a:extLst>
                    <a:ext uri="{9D8B030D-6E8A-4147-A177-3AD203B41FA5}">
                      <a16:colId xmlns:a16="http://schemas.microsoft.com/office/drawing/2014/main" val="220879010"/>
                    </a:ext>
                  </a:extLst>
                </a:gridCol>
                <a:gridCol w="1100764">
                  <a:extLst>
                    <a:ext uri="{9D8B030D-6E8A-4147-A177-3AD203B41FA5}">
                      <a16:colId xmlns:a16="http://schemas.microsoft.com/office/drawing/2014/main" val="4003280044"/>
                    </a:ext>
                  </a:extLst>
                </a:gridCol>
                <a:gridCol w="1100764">
                  <a:extLst>
                    <a:ext uri="{9D8B030D-6E8A-4147-A177-3AD203B41FA5}">
                      <a16:colId xmlns:a16="http://schemas.microsoft.com/office/drawing/2014/main" val="3955134593"/>
                    </a:ext>
                  </a:extLst>
                </a:gridCol>
                <a:gridCol w="1100764">
                  <a:extLst>
                    <a:ext uri="{9D8B030D-6E8A-4147-A177-3AD203B41FA5}">
                      <a16:colId xmlns:a16="http://schemas.microsoft.com/office/drawing/2014/main" val="1063692527"/>
                    </a:ext>
                  </a:extLst>
                </a:gridCol>
              </a:tblGrid>
              <a:tr h="370840">
                <a:tc>
                  <a:txBody>
                    <a:bodyPr/>
                    <a:lstStyle/>
                    <a:p>
                      <a:pPr algn="ctr" fontAlgn="b"/>
                      <a:r>
                        <a:rPr lang="et-EE" sz="1000" b="0" i="0" u="none" strike="noStrike" dirty="0">
                          <a:solidFill>
                            <a:srgbClr val="000000"/>
                          </a:solidFill>
                          <a:effectLst/>
                          <a:latin typeface="Arial" panose="020B0604020202020204" pitchFamily="34" charset="0"/>
                        </a:rPr>
                        <a:t>lasin enesele kehtestada mängukeelu</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t-EE" sz="1000" b="0" i="0" u="none" strike="noStrike" dirty="0">
                          <a:solidFill>
                            <a:srgbClr val="000000"/>
                          </a:solidFill>
                          <a:effectLst/>
                          <a:latin typeface="Arial" panose="020B0604020202020204" pitchFamily="34" charset="0"/>
                        </a:rPr>
                        <a:t>pöördusin abi saamiseks psühholoogi/psühhiaatri vastuvõtule</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fi-FI" sz="1000" b="0" i="0" u="none" strike="noStrike" dirty="0">
                          <a:solidFill>
                            <a:srgbClr val="000000"/>
                          </a:solidFill>
                          <a:effectLst/>
                          <a:latin typeface="Arial" panose="020B0604020202020204" pitchFamily="34" charset="0"/>
                        </a:rPr>
                        <a:t>jah, olen rääkinud perele, sõpradele, tuttavatele</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fi-FI" sz="1000" b="0" i="0" u="none" strike="noStrike">
                          <a:solidFill>
                            <a:srgbClr val="000000"/>
                          </a:solidFill>
                          <a:effectLst/>
                          <a:latin typeface="Arial" panose="020B0604020202020204" pitchFamily="34" charset="0"/>
                        </a:rPr>
                        <a:t>pöördusin abi saamiseks võlanõustaja poole</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fi-FI" sz="1000" b="0" i="0" u="none" strike="noStrike" dirty="0">
                          <a:solidFill>
                            <a:srgbClr val="000000"/>
                          </a:solidFill>
                          <a:effectLst/>
                          <a:latin typeface="Arial" panose="020B0604020202020204" pitchFamily="34" charset="0"/>
                        </a:rPr>
                        <a:t>ei, ma pole abivõimalusi kasutanud</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23320986"/>
                  </a:ext>
                </a:extLst>
              </a:tr>
            </a:tbl>
          </a:graphicData>
        </a:graphic>
      </p:graphicFrame>
      <p:graphicFrame>
        <p:nvGraphicFramePr>
          <p:cNvPr id="10" name="Chart 9">
            <a:extLst>
              <a:ext uri="{FF2B5EF4-FFF2-40B4-BE49-F238E27FC236}">
                <a16:creationId xmlns:a16="http://schemas.microsoft.com/office/drawing/2014/main" id="{7DC9AB57-69AF-441D-D2CC-30C19AB2C26F}"/>
              </a:ext>
            </a:extLst>
          </p:cNvPr>
          <p:cNvGraphicFramePr/>
          <p:nvPr>
            <p:extLst>
              <p:ext uri="{D42A27DB-BD31-4B8C-83A1-F6EECF244321}">
                <p14:modId xmlns:p14="http://schemas.microsoft.com/office/powerpoint/2010/main" val="2799780119"/>
              </p:ext>
            </p:extLst>
          </p:nvPr>
        </p:nvGraphicFramePr>
        <p:xfrm>
          <a:off x="5947457" y="1262743"/>
          <a:ext cx="6052456" cy="44936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9">
            <a:extLst>
              <a:ext uri="{FF2B5EF4-FFF2-40B4-BE49-F238E27FC236}">
                <a16:creationId xmlns:a16="http://schemas.microsoft.com/office/drawing/2014/main" id="{D454CF3E-B0C2-9E9D-BFB7-9798B14951A8}"/>
              </a:ext>
            </a:extLst>
          </p:cNvPr>
          <p:cNvGraphicFramePr>
            <a:graphicFrameLocks noGrp="1"/>
          </p:cNvGraphicFramePr>
          <p:nvPr>
            <p:extLst>
              <p:ext uri="{D42A27DB-BD31-4B8C-83A1-F6EECF244321}">
                <p14:modId xmlns:p14="http://schemas.microsoft.com/office/powerpoint/2010/main" val="741515087"/>
              </p:ext>
            </p:extLst>
          </p:nvPr>
        </p:nvGraphicFramePr>
        <p:xfrm>
          <a:off x="6221775" y="5084763"/>
          <a:ext cx="5503820" cy="617220"/>
        </p:xfrm>
        <a:graphic>
          <a:graphicData uri="http://schemas.openxmlformats.org/drawingml/2006/table">
            <a:tbl>
              <a:tblPr firstRow="1" bandRow="1">
                <a:tableStyleId>{5C22544A-7EE6-4342-B048-85BDC9FD1C3A}</a:tableStyleId>
              </a:tblPr>
              <a:tblGrid>
                <a:gridCol w="1100764">
                  <a:extLst>
                    <a:ext uri="{9D8B030D-6E8A-4147-A177-3AD203B41FA5}">
                      <a16:colId xmlns:a16="http://schemas.microsoft.com/office/drawing/2014/main" val="252955524"/>
                    </a:ext>
                  </a:extLst>
                </a:gridCol>
                <a:gridCol w="1100764">
                  <a:extLst>
                    <a:ext uri="{9D8B030D-6E8A-4147-A177-3AD203B41FA5}">
                      <a16:colId xmlns:a16="http://schemas.microsoft.com/office/drawing/2014/main" val="220879010"/>
                    </a:ext>
                  </a:extLst>
                </a:gridCol>
                <a:gridCol w="1100764">
                  <a:extLst>
                    <a:ext uri="{9D8B030D-6E8A-4147-A177-3AD203B41FA5}">
                      <a16:colId xmlns:a16="http://schemas.microsoft.com/office/drawing/2014/main" val="4003280044"/>
                    </a:ext>
                  </a:extLst>
                </a:gridCol>
                <a:gridCol w="1100764">
                  <a:extLst>
                    <a:ext uri="{9D8B030D-6E8A-4147-A177-3AD203B41FA5}">
                      <a16:colId xmlns:a16="http://schemas.microsoft.com/office/drawing/2014/main" val="3955134593"/>
                    </a:ext>
                  </a:extLst>
                </a:gridCol>
                <a:gridCol w="1100764">
                  <a:extLst>
                    <a:ext uri="{9D8B030D-6E8A-4147-A177-3AD203B41FA5}">
                      <a16:colId xmlns:a16="http://schemas.microsoft.com/office/drawing/2014/main" val="1063692527"/>
                    </a:ext>
                  </a:extLst>
                </a:gridCol>
              </a:tblGrid>
              <a:tr h="370840">
                <a:tc>
                  <a:txBody>
                    <a:bodyPr/>
                    <a:lstStyle/>
                    <a:p>
                      <a:pPr algn="ctr" fontAlgn="b"/>
                      <a:r>
                        <a:rPr lang="et-EE" sz="1000" b="0" i="0" u="none" strike="noStrike" dirty="0">
                          <a:solidFill>
                            <a:srgbClr val="000000"/>
                          </a:solidFill>
                          <a:effectLst/>
                          <a:latin typeface="Arial" panose="020B0604020202020204" pitchFamily="34" charset="0"/>
                        </a:rPr>
                        <a:t>lasin enesele kehtestada mängukeelu</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t-EE" sz="1000" b="0" i="0" u="none" strike="noStrike" dirty="0">
                          <a:solidFill>
                            <a:srgbClr val="000000"/>
                          </a:solidFill>
                          <a:effectLst/>
                          <a:latin typeface="Arial" panose="020B0604020202020204" pitchFamily="34" charset="0"/>
                        </a:rPr>
                        <a:t>pöördusin abi saamiseks psühholoogi/psühhiaatri vastuvõtule</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fi-FI" sz="1000" b="0" i="0" u="none" strike="noStrike" dirty="0">
                          <a:solidFill>
                            <a:srgbClr val="000000"/>
                          </a:solidFill>
                          <a:effectLst/>
                          <a:latin typeface="Arial" panose="020B0604020202020204" pitchFamily="34" charset="0"/>
                        </a:rPr>
                        <a:t>jah, olen rääkinud perele, sõpradele, tuttavatele</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fi-FI" sz="1000" b="0" i="0" u="none" strike="noStrike">
                          <a:solidFill>
                            <a:srgbClr val="000000"/>
                          </a:solidFill>
                          <a:effectLst/>
                          <a:latin typeface="Arial" panose="020B0604020202020204" pitchFamily="34" charset="0"/>
                        </a:rPr>
                        <a:t>pöördusin abi saamiseks võlanõustaja poole</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fi-FI" sz="1000" b="0" i="0" u="none" strike="noStrike" dirty="0">
                          <a:solidFill>
                            <a:srgbClr val="000000"/>
                          </a:solidFill>
                          <a:effectLst/>
                          <a:latin typeface="Arial" panose="020B0604020202020204" pitchFamily="34" charset="0"/>
                        </a:rPr>
                        <a:t>ei, ma pole abivõimalusi kasutanud</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23320986"/>
                  </a:ext>
                </a:extLst>
              </a:tr>
            </a:tbl>
          </a:graphicData>
        </a:graphic>
      </p:graphicFrame>
      <p:graphicFrame>
        <p:nvGraphicFramePr>
          <p:cNvPr id="12" name="Table 12">
            <a:extLst>
              <a:ext uri="{FF2B5EF4-FFF2-40B4-BE49-F238E27FC236}">
                <a16:creationId xmlns:a16="http://schemas.microsoft.com/office/drawing/2014/main" id="{0F50EDDA-2D0F-ADAC-B7D2-354AB23DD09A}"/>
              </a:ext>
            </a:extLst>
          </p:cNvPr>
          <p:cNvGraphicFramePr>
            <a:graphicFrameLocks noGrp="1"/>
          </p:cNvGraphicFramePr>
          <p:nvPr>
            <p:extLst>
              <p:ext uri="{D42A27DB-BD31-4B8C-83A1-F6EECF244321}">
                <p14:modId xmlns:p14="http://schemas.microsoft.com/office/powerpoint/2010/main" val="309946148"/>
              </p:ext>
            </p:extLst>
          </p:nvPr>
        </p:nvGraphicFramePr>
        <p:xfrm>
          <a:off x="359998" y="1348008"/>
          <a:ext cx="11471640" cy="370840"/>
        </p:xfrm>
        <a:graphic>
          <a:graphicData uri="http://schemas.openxmlformats.org/drawingml/2006/table">
            <a:tbl>
              <a:tblPr firstRow="1" bandRow="1">
                <a:tableStyleId>{5C22544A-7EE6-4342-B048-85BDC9FD1C3A}</a:tableStyleId>
              </a:tblPr>
              <a:tblGrid>
                <a:gridCol w="5735820">
                  <a:extLst>
                    <a:ext uri="{9D8B030D-6E8A-4147-A177-3AD203B41FA5}">
                      <a16:colId xmlns:a16="http://schemas.microsoft.com/office/drawing/2014/main" val="2860546667"/>
                    </a:ext>
                  </a:extLst>
                </a:gridCol>
                <a:gridCol w="5735820">
                  <a:extLst>
                    <a:ext uri="{9D8B030D-6E8A-4147-A177-3AD203B41FA5}">
                      <a16:colId xmlns:a16="http://schemas.microsoft.com/office/drawing/2014/main" val="3690392801"/>
                    </a:ext>
                  </a:extLst>
                </a:gridCol>
              </a:tblGrid>
              <a:tr h="370840">
                <a:tc>
                  <a:txBody>
                    <a:bodyPr/>
                    <a:lstStyle/>
                    <a:p>
                      <a:pPr algn="ctr"/>
                      <a:r>
                        <a:rPr lang="et-EE" sz="1200" dirty="0">
                          <a:solidFill>
                            <a:schemeClr val="tx1"/>
                          </a:solidFill>
                        </a:rPr>
                        <a:t>2021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t-EE" sz="1200" dirty="0">
                          <a:solidFill>
                            <a:schemeClr val="tx1"/>
                          </a:solidFill>
                        </a:rPr>
                        <a:t>2023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04287130"/>
                  </a:ext>
                </a:extLst>
              </a:tr>
            </a:tbl>
          </a:graphicData>
        </a:graphic>
      </p:graphicFrame>
    </p:spTree>
    <p:extLst>
      <p:ext uri="{BB962C8B-B14F-4D97-AF65-F5344CB8AC3E}">
        <p14:creationId xmlns:p14="http://schemas.microsoft.com/office/powerpoint/2010/main" val="405438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ACD96-156B-4BEB-8BD1-EFF4DC121BC5}"/>
              </a:ext>
            </a:extLst>
          </p:cNvPr>
          <p:cNvSpPr>
            <a:spLocks noGrp="1"/>
          </p:cNvSpPr>
          <p:nvPr>
            <p:ph type="title"/>
          </p:nvPr>
        </p:nvSpPr>
        <p:spPr>
          <a:noFill/>
        </p:spPr>
        <p:txBody>
          <a:bodyPr/>
          <a:lstStyle/>
          <a:p>
            <a:r>
              <a:rPr lang="et-EE" dirty="0"/>
              <a:t>4.4 Mängukeelu mõju ja vajadus seada see endale mõnes teises riigis</a:t>
            </a:r>
            <a:br>
              <a:rPr lang="et-EE" dirty="0"/>
            </a:br>
            <a:r>
              <a:rPr lang="et-EE" sz="1400" b="0" dirty="0"/>
              <a:t>% neist, kes on lasknud selle kehtestada, </a:t>
            </a:r>
            <a:r>
              <a:rPr lang="et-EE" sz="1400" b="0" dirty="0">
                <a:solidFill>
                  <a:srgbClr val="802AB7"/>
                </a:solidFill>
              </a:rPr>
              <a:t>n=16*</a:t>
            </a:r>
            <a:br>
              <a:rPr lang="et-EE" sz="2400" dirty="0"/>
            </a:br>
            <a:endParaRPr lang="et-EE" dirty="0"/>
          </a:p>
        </p:txBody>
      </p:sp>
      <p:sp>
        <p:nvSpPr>
          <p:cNvPr id="4" name="Rectangle 3">
            <a:extLst>
              <a:ext uri="{FF2B5EF4-FFF2-40B4-BE49-F238E27FC236}">
                <a16:creationId xmlns:a16="http://schemas.microsoft.com/office/drawing/2014/main" id="{9B727EED-9B40-4F21-9600-6000189D9D85}"/>
              </a:ext>
            </a:extLst>
          </p:cNvPr>
          <p:cNvSpPr/>
          <p:nvPr/>
        </p:nvSpPr>
        <p:spPr>
          <a:xfrm>
            <a:off x="273038" y="1667272"/>
            <a:ext cx="5730887" cy="276999"/>
          </a:xfrm>
          <a:prstGeom prst="rect">
            <a:avLst/>
          </a:prstGeom>
        </p:spPr>
        <p:txBody>
          <a:bodyPr wrap="square">
            <a:spAutoFit/>
          </a:bodyPr>
          <a:lstStyle/>
          <a:p>
            <a:r>
              <a:rPr lang="et-EE" sz="1200" b="1" dirty="0"/>
              <a:t>Enesele kehtestatud mängukeeld ...</a:t>
            </a:r>
          </a:p>
        </p:txBody>
      </p:sp>
      <p:graphicFrame>
        <p:nvGraphicFramePr>
          <p:cNvPr id="5" name="Chart 11">
            <a:extLst>
              <a:ext uri="{FF2B5EF4-FFF2-40B4-BE49-F238E27FC236}">
                <a16:creationId xmlns:a16="http://schemas.microsoft.com/office/drawing/2014/main" id="{70DCC209-F8A7-419A-BD21-1538FDA6BBF2}"/>
              </a:ext>
            </a:extLst>
          </p:cNvPr>
          <p:cNvGraphicFramePr>
            <a:graphicFrameLocks/>
          </p:cNvGraphicFramePr>
          <p:nvPr>
            <p:extLst>
              <p:ext uri="{D42A27DB-BD31-4B8C-83A1-F6EECF244321}">
                <p14:modId xmlns:p14="http://schemas.microsoft.com/office/powerpoint/2010/main" val="153651517"/>
              </p:ext>
            </p:extLst>
          </p:nvPr>
        </p:nvGraphicFramePr>
        <p:xfrm>
          <a:off x="361950" y="2084980"/>
          <a:ext cx="5627688" cy="2156097"/>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C0929D98-56C7-4CE2-BFDC-F0FCE593254D}"/>
              </a:ext>
            </a:extLst>
          </p:cNvPr>
          <p:cNvSpPr/>
          <p:nvPr/>
        </p:nvSpPr>
        <p:spPr>
          <a:xfrm>
            <a:off x="6100751" y="1681560"/>
            <a:ext cx="5730887" cy="461665"/>
          </a:xfrm>
          <a:prstGeom prst="rect">
            <a:avLst/>
          </a:prstGeom>
        </p:spPr>
        <p:txBody>
          <a:bodyPr wrap="square">
            <a:spAutoFit/>
          </a:bodyPr>
          <a:lstStyle/>
          <a:p>
            <a:r>
              <a:rPr lang="et-EE" sz="1200" b="1" dirty="0"/>
              <a:t>Kas peaksite vajalikuks seada endale mängukeeld ka mõnes teises (naaber)riigis, kui selleks oleks võimalus?</a:t>
            </a:r>
            <a:endParaRPr lang="et-EE" sz="1200" dirty="0"/>
          </a:p>
        </p:txBody>
      </p:sp>
      <p:sp>
        <p:nvSpPr>
          <p:cNvPr id="8" name="TextBox 7">
            <a:extLst>
              <a:ext uri="{FF2B5EF4-FFF2-40B4-BE49-F238E27FC236}">
                <a16:creationId xmlns:a16="http://schemas.microsoft.com/office/drawing/2014/main" id="{2CD60FE6-FCDC-41B8-9BC6-D4A2CC28B8E3}"/>
              </a:ext>
            </a:extLst>
          </p:cNvPr>
          <p:cNvSpPr txBox="1"/>
          <p:nvPr/>
        </p:nvSpPr>
        <p:spPr>
          <a:xfrm>
            <a:off x="1177650" y="4154332"/>
            <a:ext cx="3996287" cy="738664"/>
          </a:xfrm>
          <a:prstGeom prst="rect">
            <a:avLst/>
          </a:prstGeom>
          <a:noFill/>
        </p:spPr>
        <p:txBody>
          <a:bodyPr wrap="none" lIns="0" tIns="0" rIns="0" bIns="0" rtlCol="0">
            <a:spAutoFit/>
          </a:bodyPr>
          <a:lstStyle/>
          <a:p>
            <a:r>
              <a:rPr lang="et-EE" sz="1200" b="1" dirty="0"/>
              <a:t>Neist, kes edasi mängivad:</a:t>
            </a:r>
          </a:p>
          <a:p>
            <a:r>
              <a:rPr lang="et-EE" sz="1200" dirty="0"/>
              <a:t>5 kasutasid internetis erinevaid hasartmängimise võimalusi</a:t>
            </a:r>
          </a:p>
          <a:p>
            <a:r>
              <a:rPr lang="et-EE" sz="1200" dirty="0"/>
              <a:t>1 tegi seda naaberriigis</a:t>
            </a:r>
          </a:p>
          <a:p>
            <a:r>
              <a:rPr lang="et-EE" sz="1200" dirty="0"/>
              <a:t>1 kasutas muid võimalusi</a:t>
            </a:r>
          </a:p>
        </p:txBody>
      </p:sp>
      <p:sp>
        <p:nvSpPr>
          <p:cNvPr id="9" name="Slide Number Placeholder 8">
            <a:extLst>
              <a:ext uri="{FF2B5EF4-FFF2-40B4-BE49-F238E27FC236}">
                <a16:creationId xmlns:a16="http://schemas.microsoft.com/office/drawing/2014/main" id="{93522983-2231-444C-8249-43F3DF2217BE}"/>
              </a:ext>
            </a:extLst>
          </p:cNvPr>
          <p:cNvSpPr>
            <a:spLocks noGrp="1"/>
          </p:cNvSpPr>
          <p:nvPr>
            <p:ph type="sldNum" sz="quarter" idx="10"/>
          </p:nvPr>
        </p:nvSpPr>
        <p:spPr/>
        <p:txBody>
          <a:bodyPr/>
          <a:lstStyle/>
          <a:p>
            <a:fld id="{4034BEE3-566C-4068-A777-C3A4762E861B}" type="slidenum">
              <a:rPr lang="en-GB" smtClean="0"/>
              <a:pPr/>
              <a:t>44</a:t>
            </a:fld>
            <a:endParaRPr lang="en-GB" dirty="0"/>
          </a:p>
        </p:txBody>
      </p:sp>
      <p:graphicFrame>
        <p:nvGraphicFramePr>
          <p:cNvPr id="3" name="Chart 11">
            <a:extLst>
              <a:ext uri="{FF2B5EF4-FFF2-40B4-BE49-F238E27FC236}">
                <a16:creationId xmlns:a16="http://schemas.microsoft.com/office/drawing/2014/main" id="{AE9EC7E4-9224-4D7C-6733-3D1C7B82A723}"/>
              </a:ext>
            </a:extLst>
          </p:cNvPr>
          <p:cNvGraphicFramePr>
            <a:graphicFrameLocks/>
          </p:cNvGraphicFramePr>
          <p:nvPr>
            <p:extLst>
              <p:ext uri="{D42A27DB-BD31-4B8C-83A1-F6EECF244321}">
                <p14:modId xmlns:p14="http://schemas.microsoft.com/office/powerpoint/2010/main" val="1550712452"/>
              </p:ext>
            </p:extLst>
          </p:nvPr>
        </p:nvGraphicFramePr>
        <p:xfrm>
          <a:off x="5591447" y="2084979"/>
          <a:ext cx="5627688" cy="215609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406C841-7FF6-21AC-0D92-6D14DA0F13EF}"/>
              </a:ext>
            </a:extLst>
          </p:cNvPr>
          <p:cNvSpPr txBox="1"/>
          <p:nvPr/>
        </p:nvSpPr>
        <p:spPr>
          <a:xfrm>
            <a:off x="9840685" y="5787530"/>
            <a:ext cx="1774525" cy="184666"/>
          </a:xfrm>
          <a:prstGeom prst="rect">
            <a:avLst/>
          </a:prstGeom>
          <a:noFill/>
        </p:spPr>
        <p:txBody>
          <a:bodyPr wrap="none" lIns="0" tIns="0" rIns="0" bIns="0" rtlCol="0">
            <a:spAutoFit/>
          </a:bodyPr>
          <a:lstStyle/>
          <a:p>
            <a:r>
              <a:rPr lang="et-EE" sz="1200" dirty="0">
                <a:solidFill>
                  <a:srgbClr val="802AB7"/>
                </a:solidFill>
              </a:rPr>
              <a:t>* Väga väike vastajate arv</a:t>
            </a:r>
            <a:endParaRPr lang="et-EE" sz="1600" dirty="0">
              <a:solidFill>
                <a:srgbClr val="802AB7"/>
              </a:solidFill>
            </a:endParaRPr>
          </a:p>
        </p:txBody>
      </p:sp>
    </p:spTree>
    <p:extLst>
      <p:ext uri="{BB962C8B-B14F-4D97-AF65-F5344CB8AC3E}">
        <p14:creationId xmlns:p14="http://schemas.microsoft.com/office/powerpoint/2010/main" val="195970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E585B8-FC0A-4302-90D1-6B62C4E5DC4E}"/>
              </a:ext>
            </a:extLst>
          </p:cNvPr>
          <p:cNvSpPr>
            <a:spLocks noGrp="1"/>
          </p:cNvSpPr>
          <p:nvPr>
            <p:ph type="body" sz="quarter" idx="15"/>
          </p:nvPr>
        </p:nvSpPr>
        <p:spPr>
          <a:xfrm>
            <a:off x="359999" y="2258559"/>
            <a:ext cx="6783751" cy="1980000"/>
          </a:xfrm>
        </p:spPr>
        <p:txBody>
          <a:bodyPr/>
          <a:lstStyle/>
          <a:p>
            <a:r>
              <a:rPr lang="et-EE" dirty="0"/>
              <a:t>Hasartmängude mängimise põhjused, teadlikkus blokeeringutest, </a:t>
            </a:r>
            <a:r>
              <a:rPr lang="et-EE" i="1" dirty="0" err="1"/>
              <a:t>loot</a:t>
            </a:r>
            <a:r>
              <a:rPr lang="et-EE" i="1" dirty="0"/>
              <a:t> </a:t>
            </a:r>
            <a:r>
              <a:rPr lang="et-EE" i="1" dirty="0" err="1"/>
              <a:t>box</a:t>
            </a:r>
            <a:r>
              <a:rPr lang="et-EE" dirty="0" err="1"/>
              <a:t>´ide</a:t>
            </a:r>
            <a:r>
              <a:rPr lang="et-EE" dirty="0"/>
              <a:t> ostmine</a:t>
            </a:r>
          </a:p>
        </p:txBody>
      </p:sp>
      <p:sp>
        <p:nvSpPr>
          <p:cNvPr id="3" name="Text Placeholder 2">
            <a:extLst>
              <a:ext uri="{FF2B5EF4-FFF2-40B4-BE49-F238E27FC236}">
                <a16:creationId xmlns:a16="http://schemas.microsoft.com/office/drawing/2014/main" id="{9F9EFA04-93E5-47C2-86B7-FE259ABD314D}"/>
              </a:ext>
            </a:extLst>
          </p:cNvPr>
          <p:cNvSpPr>
            <a:spLocks noGrp="1"/>
          </p:cNvSpPr>
          <p:nvPr>
            <p:ph type="body" sz="quarter" idx="16"/>
          </p:nvPr>
        </p:nvSpPr>
        <p:spPr/>
        <p:txBody>
          <a:bodyPr/>
          <a:lstStyle/>
          <a:p>
            <a:r>
              <a:rPr lang="et-EE" dirty="0"/>
              <a:t>5</a:t>
            </a:r>
          </a:p>
        </p:txBody>
      </p:sp>
    </p:spTree>
    <p:extLst>
      <p:ext uri="{BB962C8B-B14F-4D97-AF65-F5344CB8AC3E}">
        <p14:creationId xmlns:p14="http://schemas.microsoft.com/office/powerpoint/2010/main" val="245254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D9018-B7CD-40E8-8C79-3581B8578822}"/>
              </a:ext>
            </a:extLst>
          </p:cNvPr>
          <p:cNvSpPr>
            <a:spLocks noGrp="1"/>
          </p:cNvSpPr>
          <p:nvPr>
            <p:ph type="title"/>
          </p:nvPr>
        </p:nvSpPr>
        <p:spPr/>
        <p:txBody>
          <a:bodyPr/>
          <a:lstStyle/>
          <a:p>
            <a:r>
              <a:rPr lang="et-EE" dirty="0"/>
              <a:t>Hasartmängude mängimise põhjused, teadlikkus blokeeringutest</a:t>
            </a:r>
          </a:p>
        </p:txBody>
      </p:sp>
      <p:sp>
        <p:nvSpPr>
          <p:cNvPr id="4" name="Content Placeholder 3">
            <a:extLst>
              <a:ext uri="{FF2B5EF4-FFF2-40B4-BE49-F238E27FC236}">
                <a16:creationId xmlns:a16="http://schemas.microsoft.com/office/drawing/2014/main" id="{E0B6D501-A82D-42DC-9A67-329885206850}"/>
              </a:ext>
            </a:extLst>
          </p:cNvPr>
          <p:cNvSpPr>
            <a:spLocks noGrp="1"/>
          </p:cNvSpPr>
          <p:nvPr>
            <p:ph sz="quarter" idx="14"/>
          </p:nvPr>
        </p:nvSpPr>
        <p:spPr>
          <a:xfrm>
            <a:off x="359999" y="1157550"/>
            <a:ext cx="11466000" cy="4919400"/>
          </a:xfrm>
        </p:spPr>
        <p:txBody>
          <a:bodyPr/>
          <a:lstStyle/>
          <a:p>
            <a:pPr algn="just">
              <a:spcBef>
                <a:spcPts val="800"/>
              </a:spcBef>
            </a:pPr>
            <a:r>
              <a:rPr lang="et-EE" sz="1200" b="1" dirty="0"/>
              <a:t>HASARTMÄNGUDE MÄNGIMISE AJENDID</a:t>
            </a:r>
          </a:p>
          <a:p>
            <a:pPr algn="just">
              <a:spcBef>
                <a:spcPts val="800"/>
              </a:spcBef>
            </a:pPr>
            <a:r>
              <a:rPr lang="et-EE" sz="1200" dirty="0"/>
              <a:t>Peamisteks hasartmängude mängimise ajenditeks on viimase kahe aasta jooksul hasartmängudega kokku puutunud inimeste jaoks </a:t>
            </a:r>
            <a:r>
              <a:rPr lang="et-EE" sz="1200" b="1" dirty="0"/>
              <a:t>soov võita suur rahasumma </a:t>
            </a:r>
            <a:r>
              <a:rPr lang="et-EE" sz="1200" dirty="0"/>
              <a:t>(50%) ning </a:t>
            </a:r>
            <a:r>
              <a:rPr lang="et-EE" sz="1200" b="1" dirty="0"/>
              <a:t>lõbus ajaviide </a:t>
            </a:r>
            <a:r>
              <a:rPr lang="et-EE" sz="1200" dirty="0"/>
              <a:t>(46%). Oluliselt harvem suunab mängima soov võita raha oma majanduslike probleemide lahendamiseks (16%) ning muid põhjuseid tõi välja kümnendik või vähem mängijatest. 5% ei pidanud ennast hasartmängude mängijaks; enamasti olid need inimesed, kes olid mänginud muid mänge raha peale. Mängimise põhjused on viimases kolmes uuringus jäänud samaks (slaid 5.1). </a:t>
            </a:r>
          </a:p>
          <a:p>
            <a:pPr algn="just">
              <a:spcBef>
                <a:spcPts val="800"/>
              </a:spcBef>
            </a:pPr>
            <a:r>
              <a:rPr lang="et-EE" sz="1200" b="1" dirty="0"/>
              <a:t>Mõningate probleemidega mängijad </a:t>
            </a:r>
            <a:r>
              <a:rPr lang="et-EE" sz="1200" dirty="0"/>
              <a:t>tõid keskmisest mängijast enam välja pea kõiki probleeme. </a:t>
            </a:r>
            <a:r>
              <a:rPr lang="et-EE" sz="1200" b="1" dirty="0"/>
              <a:t>Tõenäoliselt patoloogiliste mängijate </a:t>
            </a:r>
            <a:r>
              <a:rPr lang="et-EE" sz="1200" dirty="0"/>
              <a:t>jaoks on lisaks </a:t>
            </a:r>
            <a:r>
              <a:rPr lang="et-EE" sz="1200" b="1" dirty="0"/>
              <a:t>soovile võita suur rahasumma (71%) </a:t>
            </a:r>
            <a:r>
              <a:rPr lang="et-EE" sz="1200" dirty="0"/>
              <a:t>teisel kohal soov </a:t>
            </a:r>
            <a:r>
              <a:rPr lang="et-EE" sz="1200" b="1" dirty="0"/>
              <a:t>võita raha oma majanduslike probleemide lahendamiseks </a:t>
            </a:r>
            <a:r>
              <a:rPr lang="et-EE" sz="1200" dirty="0"/>
              <a:t>(58%). Enam kui veerand neist (28%) mainib väljakujunenud harjumust (keskmine näitaja 7%, probleemideta mängijatel 5%, mõningate probleemidega mängijatel 11%). </a:t>
            </a:r>
            <a:r>
              <a:rPr lang="et-EE" sz="1200" b="1" dirty="0"/>
              <a:t>Riskirühma</a:t>
            </a:r>
            <a:r>
              <a:rPr lang="et-EE" sz="1200" dirty="0"/>
              <a:t> jaoks tervikuna on võrdselt olulised suure rahasumma võitmine (61%) ja lõbus ajaviide (52%), kolmandal kohal on raha võitmine majanduslike probleemide lahendamiseks (29%). Keskmisest enam mainitakse ka kõiki muid põhjuseid välja arvatud soovi toetada hasartmängumaksu kaudu ühiskonnas olulisi valdkondi. </a:t>
            </a:r>
          </a:p>
          <a:p>
            <a:pPr algn="just">
              <a:spcBef>
                <a:spcPts val="800"/>
              </a:spcBef>
            </a:pPr>
            <a:r>
              <a:rPr lang="et-EE" sz="1200" dirty="0"/>
              <a:t>Mängimise ajendid ei ole võrreldes paari aasta tagusega oluliselt muutunud. </a:t>
            </a:r>
          </a:p>
          <a:p>
            <a:pPr algn="just">
              <a:spcBef>
                <a:spcPts val="600"/>
              </a:spcBef>
            </a:pPr>
            <a:r>
              <a:rPr lang="et-EE" sz="1200" b="1" dirty="0"/>
              <a:t>TEADLIKKUS HASARTMÄNGU VALDKONNA BLOKEERINGUTEST</a:t>
            </a:r>
          </a:p>
          <a:p>
            <a:pPr algn="just">
              <a:spcBef>
                <a:spcPts val="600"/>
              </a:spcBef>
            </a:pPr>
            <a:r>
              <a:rPr lang="et-EE" sz="1200" b="1" dirty="0"/>
              <a:t>61% elanikkonnast </a:t>
            </a:r>
            <a:r>
              <a:rPr lang="et-EE" sz="1200" dirty="0"/>
              <a:t>ning </a:t>
            </a:r>
            <a:r>
              <a:rPr lang="et-EE" sz="1200" b="1" dirty="0"/>
              <a:t>69%</a:t>
            </a:r>
            <a:r>
              <a:rPr lang="et-EE" sz="1200" dirty="0"/>
              <a:t> viimase </a:t>
            </a:r>
            <a:r>
              <a:rPr lang="et-EE" sz="1200" b="1" dirty="0"/>
              <a:t>kahe aasta jooksul hasartmänge mänginutest </a:t>
            </a:r>
            <a:r>
              <a:rPr lang="et-EE" sz="1200" dirty="0"/>
              <a:t>on </a:t>
            </a:r>
            <a:r>
              <a:rPr lang="et-EE" sz="1200" b="1" dirty="0"/>
              <a:t>teadlikud võimalusest </a:t>
            </a:r>
            <a:r>
              <a:rPr lang="et-EE" sz="1200" dirty="0"/>
              <a:t>endale </a:t>
            </a:r>
            <a:r>
              <a:rPr lang="et-EE" sz="1200" b="1" dirty="0"/>
              <a:t>mängukeeld seada</a:t>
            </a:r>
            <a:r>
              <a:rPr lang="et-EE" sz="1200" dirty="0"/>
              <a:t>. </a:t>
            </a:r>
            <a:r>
              <a:rPr lang="et-EE" sz="1200" b="1" dirty="0"/>
              <a:t>Teadlikkus on kõrgem </a:t>
            </a:r>
            <a:r>
              <a:rPr lang="et-EE" sz="1200" dirty="0"/>
              <a:t>sihtrühmades: </a:t>
            </a:r>
            <a:r>
              <a:rPr lang="et-EE" sz="1200" b="1" dirty="0"/>
              <a:t>meeste, eestlaslaste, 30-39 ja 50-59-aastaste seas </a:t>
            </a:r>
            <a:r>
              <a:rPr lang="et-EE" sz="1200" dirty="0"/>
              <a:t>(slaid 5.2). Nooremates sihtrühmades, 15-29-aastaste seas, on teadlikkus keskmisest madalam ja kõige vanemate seas (65-74aastased) keskmisel tasemel. </a:t>
            </a:r>
            <a:endParaRPr lang="et-EE" sz="1200" b="1" dirty="0"/>
          </a:p>
          <a:p>
            <a:pPr algn="just">
              <a:spcBef>
                <a:spcPts val="600"/>
              </a:spcBef>
            </a:pPr>
            <a:r>
              <a:rPr lang="et-EE" sz="1200" dirty="0"/>
              <a:t>Riskirühma teadlikkus (sh mõningate probleemidega mängijate oma) ei erine mängijate keskmisest. </a:t>
            </a:r>
          </a:p>
          <a:p>
            <a:pPr algn="just">
              <a:spcBef>
                <a:spcPts val="600"/>
              </a:spcBef>
            </a:pPr>
            <a:r>
              <a:rPr lang="et-EE" sz="1200" b="1" dirty="0"/>
              <a:t>Eestis tegevusluba mitteomavate hasartmängukorraldajate </a:t>
            </a:r>
            <a:r>
              <a:rPr lang="et-EE" sz="1200" dirty="0"/>
              <a:t>veebilehtedele seatud </a:t>
            </a:r>
            <a:r>
              <a:rPr lang="et-EE" sz="1200" b="1" dirty="0"/>
              <a:t>blokeeringutega</a:t>
            </a:r>
            <a:r>
              <a:rPr lang="et-EE" sz="1200" dirty="0"/>
              <a:t> on kokku puutunud 10% elanikkonnast ja 11% viimase 2 aasta jooksul mänginutest sh. 5% elanikest ja 6% mängijatest on enda sõnul seetõttu loobunud mõne kasutajakonto loomisest või kasutamisest. Ülejäänud blokeeringuga kokku puutunud inimesed on sellest mööda läinud ( 90% elanikest ja 89% 2 aasta jooksul mänginutest). </a:t>
            </a:r>
          </a:p>
          <a:p>
            <a:pPr algn="just">
              <a:spcBef>
                <a:spcPts val="600"/>
              </a:spcBef>
            </a:pPr>
            <a:r>
              <a:rPr lang="et-EE" sz="1200" b="1" dirty="0"/>
              <a:t>Hasartmängusõltuvuse riskirühmas </a:t>
            </a:r>
            <a:r>
              <a:rPr lang="et-EE" sz="1200" dirty="0"/>
              <a:t>on kokkupuude </a:t>
            </a:r>
            <a:r>
              <a:rPr lang="et-EE" sz="1200" b="1" dirty="0"/>
              <a:t>keskmisest kõrgem</a:t>
            </a:r>
            <a:r>
              <a:rPr lang="et-EE" sz="1200" dirty="0"/>
              <a:t>: 22% neist on blokeeringutega kokku puutunud (sh mõningaid probleeme omavas segmendis 19% ning tõenäoliste patoloogiliste mängijate seas 39%). Valdavalt pani blokeering riskirühma mängimisest loobuma (15%); siiski tunnistab 7% neist blokeeringu eiramist.</a:t>
            </a:r>
          </a:p>
          <a:p>
            <a:pPr algn="just">
              <a:spcBef>
                <a:spcPts val="600"/>
              </a:spcBef>
            </a:pPr>
            <a:r>
              <a:rPr lang="et-EE" sz="1200" dirty="0"/>
              <a:t>Teadlikkus pole võrreldes 2019. ja 2021. aastaga oluliselt muutunud kummagi vaadeldud näitaja osas. </a:t>
            </a:r>
          </a:p>
        </p:txBody>
      </p:sp>
      <p:sp>
        <p:nvSpPr>
          <p:cNvPr id="5" name="Slide Number Placeholder 4">
            <a:extLst>
              <a:ext uri="{FF2B5EF4-FFF2-40B4-BE49-F238E27FC236}">
                <a16:creationId xmlns:a16="http://schemas.microsoft.com/office/drawing/2014/main" id="{CCFBEF6F-4B93-481B-B4F2-A74FECAAD68E}"/>
              </a:ext>
            </a:extLst>
          </p:cNvPr>
          <p:cNvSpPr>
            <a:spLocks noGrp="1"/>
          </p:cNvSpPr>
          <p:nvPr>
            <p:ph type="sldNum" sz="quarter" idx="10"/>
          </p:nvPr>
        </p:nvSpPr>
        <p:spPr/>
        <p:txBody>
          <a:bodyPr/>
          <a:lstStyle/>
          <a:p>
            <a:fld id="{4034BEE3-566C-4068-A777-C3A4762E861B}" type="slidenum">
              <a:rPr lang="en-GB" smtClean="0"/>
              <a:pPr/>
              <a:t>46</a:t>
            </a:fld>
            <a:endParaRPr lang="en-GB" dirty="0"/>
          </a:p>
        </p:txBody>
      </p:sp>
    </p:spTree>
    <p:extLst>
      <p:ext uri="{BB962C8B-B14F-4D97-AF65-F5344CB8AC3E}">
        <p14:creationId xmlns:p14="http://schemas.microsoft.com/office/powerpoint/2010/main" val="264234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D9018-B7CD-40E8-8C79-3581B8578822}"/>
              </a:ext>
            </a:extLst>
          </p:cNvPr>
          <p:cNvSpPr>
            <a:spLocks noGrp="1"/>
          </p:cNvSpPr>
          <p:nvPr>
            <p:ph type="title"/>
          </p:nvPr>
        </p:nvSpPr>
        <p:spPr>
          <a:xfrm>
            <a:off x="434487" y="375815"/>
            <a:ext cx="11466875" cy="403200"/>
          </a:xfrm>
        </p:spPr>
        <p:txBody>
          <a:bodyPr/>
          <a:lstStyle/>
          <a:p>
            <a:r>
              <a:rPr lang="et-EE" dirty="0"/>
              <a:t>Kokkupuuted </a:t>
            </a:r>
            <a:r>
              <a:rPr lang="et-EE" i="1" dirty="0" err="1"/>
              <a:t>loot</a:t>
            </a:r>
            <a:r>
              <a:rPr lang="et-EE" i="1" dirty="0"/>
              <a:t> </a:t>
            </a:r>
            <a:r>
              <a:rPr lang="et-EE" i="1" dirty="0" err="1"/>
              <a:t>box</a:t>
            </a:r>
            <a:r>
              <a:rPr lang="et-EE" dirty="0" err="1"/>
              <a:t>´ide</a:t>
            </a:r>
            <a:r>
              <a:rPr lang="et-EE" dirty="0"/>
              <a:t> ostmisega</a:t>
            </a:r>
          </a:p>
        </p:txBody>
      </p:sp>
      <p:sp>
        <p:nvSpPr>
          <p:cNvPr id="4" name="Content Placeholder 3">
            <a:extLst>
              <a:ext uri="{FF2B5EF4-FFF2-40B4-BE49-F238E27FC236}">
                <a16:creationId xmlns:a16="http://schemas.microsoft.com/office/drawing/2014/main" id="{E0B6D501-A82D-42DC-9A67-329885206850}"/>
              </a:ext>
            </a:extLst>
          </p:cNvPr>
          <p:cNvSpPr>
            <a:spLocks noGrp="1"/>
          </p:cNvSpPr>
          <p:nvPr>
            <p:ph sz="quarter" idx="14"/>
          </p:nvPr>
        </p:nvSpPr>
        <p:spPr/>
        <p:txBody>
          <a:bodyPr/>
          <a:lstStyle/>
          <a:p>
            <a:pPr algn="just">
              <a:spcBef>
                <a:spcPts val="800"/>
              </a:spcBef>
            </a:pPr>
            <a:r>
              <a:rPr lang="et-EE" sz="1200" i="1" dirty="0"/>
              <a:t>Loot </a:t>
            </a:r>
            <a:r>
              <a:rPr lang="et-EE" sz="1200" i="1" dirty="0" err="1"/>
              <a:t>box</a:t>
            </a:r>
            <a:r>
              <a:rPr lang="et-EE" sz="1200" dirty="0" err="1"/>
              <a:t>´ide</a:t>
            </a:r>
            <a:r>
              <a:rPr lang="et-EE" sz="1200" dirty="0"/>
              <a:t> ostmisega arvutimängudes päris raha eest on kokku puutunud </a:t>
            </a:r>
            <a:r>
              <a:rPr lang="et-EE" sz="1200" b="1" dirty="0"/>
              <a:t>13%</a:t>
            </a:r>
            <a:r>
              <a:rPr lang="et-EE" sz="1200" dirty="0"/>
              <a:t> </a:t>
            </a:r>
            <a:r>
              <a:rPr lang="et-EE" sz="1200" b="1" dirty="0"/>
              <a:t>elanikest</a:t>
            </a:r>
            <a:r>
              <a:rPr lang="et-EE" sz="1200" dirty="0"/>
              <a:t> ning </a:t>
            </a:r>
            <a:r>
              <a:rPr lang="et-EE" sz="1200" b="1" dirty="0"/>
              <a:t>17% viimase kahe aasta jooksul hasartmänge mänginutest</a:t>
            </a:r>
            <a:r>
              <a:rPr lang="et-EE" sz="1200" dirty="0"/>
              <a:t>. Viimase kahe aasta jooksul on </a:t>
            </a:r>
            <a:r>
              <a:rPr lang="et-EE" sz="1200" i="1" dirty="0" err="1"/>
              <a:t>loot</a:t>
            </a:r>
            <a:r>
              <a:rPr lang="et-EE" sz="1200" i="1" dirty="0"/>
              <a:t> </a:t>
            </a:r>
            <a:r>
              <a:rPr lang="et-EE" sz="1200" i="1" dirty="0" err="1"/>
              <a:t>box</a:t>
            </a:r>
            <a:r>
              <a:rPr lang="et-EE" sz="1200" dirty="0" err="1"/>
              <a:t>´ide</a:t>
            </a:r>
            <a:r>
              <a:rPr lang="et-EE" sz="1200" dirty="0"/>
              <a:t> ostmise kogemus 7 protsendil elanikest ja 10 protsendil hasartmänge mänginutest (slaid 5.4).</a:t>
            </a:r>
          </a:p>
          <a:p>
            <a:pPr algn="just">
              <a:spcBef>
                <a:spcPts val="800"/>
              </a:spcBef>
            </a:pPr>
            <a:r>
              <a:rPr lang="et-EE" sz="1200" b="1" dirty="0"/>
              <a:t>Riskirühmas</a:t>
            </a:r>
            <a:r>
              <a:rPr lang="et-EE" sz="1200" dirty="0"/>
              <a:t> on kokkupuuteid </a:t>
            </a:r>
            <a:r>
              <a:rPr lang="et-EE" sz="1200" i="1" dirty="0" err="1"/>
              <a:t>loot</a:t>
            </a:r>
            <a:r>
              <a:rPr lang="et-EE" sz="1200" i="1" dirty="0"/>
              <a:t> </a:t>
            </a:r>
            <a:r>
              <a:rPr lang="et-EE" sz="1200" i="1" dirty="0" err="1"/>
              <a:t>box</a:t>
            </a:r>
            <a:r>
              <a:rPr lang="et-EE" sz="1200" dirty="0" err="1"/>
              <a:t>´idega</a:t>
            </a:r>
            <a:r>
              <a:rPr lang="et-EE" sz="1200" dirty="0"/>
              <a:t> </a:t>
            </a:r>
            <a:r>
              <a:rPr lang="et-EE" sz="1200" b="1" dirty="0"/>
              <a:t>enam: neid on ostnud 28%</a:t>
            </a:r>
            <a:r>
              <a:rPr lang="et-EE" sz="1200" dirty="0"/>
              <a:t>, sh viimase kahe aasta jooksul 17%.  Mõningate probleemidega mängijate hulgas on need näitajad  25% ja 16% ning tõenäoliselt patoloogiliste mängijate seas* 46% (vea piirides 26-67%) ja 19% (3-35%). Seega on </a:t>
            </a:r>
            <a:r>
              <a:rPr lang="et-EE" sz="1200" dirty="0" err="1"/>
              <a:t>loot</a:t>
            </a:r>
            <a:r>
              <a:rPr lang="et-EE" sz="1200" dirty="0"/>
              <a:t> </a:t>
            </a:r>
            <a:r>
              <a:rPr lang="et-EE" sz="1200" dirty="0" err="1"/>
              <a:t>box´e</a:t>
            </a:r>
            <a:r>
              <a:rPr lang="et-EE" sz="1200" dirty="0"/>
              <a:t> ostnud ennekõike mõningate probleemidega ja tõenäoliselt patoloogilise käitumisega mängijad.  </a:t>
            </a:r>
          </a:p>
          <a:p>
            <a:pPr algn="just">
              <a:spcBef>
                <a:spcPts val="800"/>
              </a:spcBef>
            </a:pPr>
            <a:r>
              <a:rPr lang="et-EE" sz="1200" dirty="0"/>
              <a:t>Võrreldes 2021. aastaga ei ole kokkupuude </a:t>
            </a:r>
            <a:r>
              <a:rPr lang="et-EE" sz="1200" i="1" dirty="0" err="1"/>
              <a:t>loot</a:t>
            </a:r>
            <a:r>
              <a:rPr lang="et-EE" sz="1200" i="1" dirty="0"/>
              <a:t> </a:t>
            </a:r>
            <a:r>
              <a:rPr lang="et-EE" sz="1200" i="1" dirty="0" err="1"/>
              <a:t>box</a:t>
            </a:r>
            <a:r>
              <a:rPr lang="et-EE" sz="1200" dirty="0" err="1"/>
              <a:t>´idega</a:t>
            </a:r>
            <a:r>
              <a:rPr lang="et-EE" sz="1200" dirty="0"/>
              <a:t> oluliselt muutunud.</a:t>
            </a:r>
          </a:p>
          <a:p>
            <a:pPr algn="just">
              <a:spcBef>
                <a:spcPts val="800"/>
              </a:spcBef>
            </a:pPr>
            <a:r>
              <a:rPr lang="et-EE" sz="1200" i="1" dirty="0"/>
              <a:t>Loot </a:t>
            </a:r>
            <a:r>
              <a:rPr lang="et-EE" sz="1200" i="1" dirty="0" err="1"/>
              <a:t>box</a:t>
            </a:r>
            <a:r>
              <a:rPr lang="et-EE" sz="1200" dirty="0" err="1"/>
              <a:t>´e</a:t>
            </a:r>
            <a:r>
              <a:rPr lang="et-EE" sz="1200" dirty="0"/>
              <a:t> on enam ostnud </a:t>
            </a:r>
            <a:r>
              <a:rPr lang="et-EE" sz="1200" b="1" dirty="0"/>
              <a:t>mehed</a:t>
            </a:r>
            <a:r>
              <a:rPr lang="et-EE" sz="1200" dirty="0"/>
              <a:t> (22%) ja </a:t>
            </a:r>
            <a:r>
              <a:rPr lang="et-EE" sz="1200" b="1" dirty="0"/>
              <a:t>15-39aastased</a:t>
            </a:r>
            <a:r>
              <a:rPr lang="et-EE" sz="1200" dirty="0"/>
              <a:t> (mida vanem mängija, seda väiksema tõenäosusega). 15–20aastastest on </a:t>
            </a:r>
            <a:r>
              <a:rPr lang="et-EE" sz="1200" i="1" dirty="0" err="1"/>
              <a:t>loot</a:t>
            </a:r>
            <a:r>
              <a:rPr lang="et-EE" sz="1200" i="1" dirty="0"/>
              <a:t> </a:t>
            </a:r>
            <a:r>
              <a:rPr lang="et-EE" sz="1200" i="1" dirty="0" err="1"/>
              <a:t>box</a:t>
            </a:r>
            <a:r>
              <a:rPr lang="et-EE" sz="1200" dirty="0" err="1"/>
              <a:t>´e</a:t>
            </a:r>
            <a:r>
              <a:rPr lang="et-EE" sz="1200" dirty="0"/>
              <a:t> ostnud </a:t>
            </a:r>
            <a:r>
              <a:rPr lang="et-EE" sz="1200" b="1" dirty="0"/>
              <a:t>ligi pooled </a:t>
            </a:r>
            <a:r>
              <a:rPr lang="et-EE" sz="1200" dirty="0"/>
              <a:t>(45%), mida on enam kui 2021. aastal. </a:t>
            </a:r>
          </a:p>
          <a:p>
            <a:pPr algn="just">
              <a:spcBef>
                <a:spcPts val="800"/>
              </a:spcBef>
            </a:pPr>
            <a:r>
              <a:rPr lang="et-EE" sz="1200" i="1" dirty="0"/>
              <a:t>Loot </a:t>
            </a:r>
            <a:r>
              <a:rPr lang="et-EE" sz="1200" i="1" dirty="0" err="1"/>
              <a:t>box</a:t>
            </a:r>
            <a:r>
              <a:rPr lang="et-EE" sz="1200" dirty="0" err="1"/>
              <a:t>´e</a:t>
            </a:r>
            <a:r>
              <a:rPr lang="et-EE" sz="1200" dirty="0"/>
              <a:t> viimase kahe aasta jooksul ostnud mängijad on seda </a:t>
            </a:r>
            <a:r>
              <a:rPr lang="et-EE" sz="1200" b="1" dirty="0"/>
              <a:t>valdavalt teinud vähemalt kord kuus</a:t>
            </a:r>
            <a:r>
              <a:rPr lang="et-EE" sz="1200" dirty="0"/>
              <a:t>, vähemalt igakuised ostjad on 28%. Riskirühma käitumine ei erine keskmisest: </a:t>
            </a:r>
            <a:r>
              <a:rPr lang="et-EE" sz="1200" i="1" dirty="0" err="1"/>
              <a:t>loot</a:t>
            </a:r>
            <a:r>
              <a:rPr lang="et-EE" sz="1200" i="1" dirty="0"/>
              <a:t> </a:t>
            </a:r>
            <a:r>
              <a:rPr lang="et-EE" sz="1200" i="1" dirty="0" err="1"/>
              <a:t>box</a:t>
            </a:r>
            <a:r>
              <a:rPr lang="et-EE" sz="1200" dirty="0" err="1"/>
              <a:t>´e</a:t>
            </a:r>
            <a:r>
              <a:rPr lang="et-EE" sz="1200" dirty="0"/>
              <a:t> on vähemalt kord kuus ostnud 35% (slaid 5.5). </a:t>
            </a:r>
            <a:r>
              <a:rPr lang="et-EE" sz="1200" i="1" dirty="0"/>
              <a:t>Loot </a:t>
            </a:r>
            <a:r>
              <a:rPr lang="et-EE" sz="1200" i="1" dirty="0" err="1"/>
              <a:t>box</a:t>
            </a:r>
            <a:r>
              <a:rPr lang="et-EE" sz="1200" dirty="0" err="1"/>
              <a:t>´idega</a:t>
            </a:r>
            <a:r>
              <a:rPr lang="et-EE" sz="1200" dirty="0"/>
              <a:t> kokku puutunud mängijate valimid on väga väiksed ning tulemuste laiendamisel sihtrühmale tuleb olla ettevaatlik.</a:t>
            </a:r>
          </a:p>
          <a:p>
            <a:pPr marL="0" lvl="1" indent="0">
              <a:buNone/>
            </a:pPr>
            <a:endParaRPr lang="et-EE" sz="1400" dirty="0"/>
          </a:p>
          <a:p>
            <a:pPr marL="0" lvl="1" indent="0">
              <a:buNone/>
            </a:pPr>
            <a:endParaRPr lang="et-EE" sz="1400" dirty="0"/>
          </a:p>
          <a:p>
            <a:pPr marL="0" lvl="1" indent="0">
              <a:buNone/>
            </a:pPr>
            <a:endParaRPr lang="et-EE" sz="1400" dirty="0"/>
          </a:p>
          <a:p>
            <a:pPr marL="0" lvl="1" indent="0">
              <a:buNone/>
            </a:pPr>
            <a:endParaRPr lang="et-EE" sz="1400" dirty="0"/>
          </a:p>
          <a:p>
            <a:pPr marL="0" lvl="1" indent="0">
              <a:buNone/>
            </a:pPr>
            <a:endParaRPr lang="et-EE" sz="1400" dirty="0"/>
          </a:p>
          <a:p>
            <a:pPr marL="0" lvl="1" indent="0">
              <a:buNone/>
            </a:pPr>
            <a:r>
              <a:rPr lang="et-EE" sz="1100" i="1" dirty="0"/>
              <a:t>*hinnang baseerub 27 vastajale ehk vea piirid on laiad</a:t>
            </a:r>
            <a:endParaRPr lang="et-EE" sz="1400" i="1" dirty="0"/>
          </a:p>
          <a:p>
            <a:pPr marL="0" lvl="1" indent="0">
              <a:buNone/>
            </a:pPr>
            <a:endParaRPr lang="et-EE" sz="1400" dirty="0"/>
          </a:p>
        </p:txBody>
      </p:sp>
      <p:sp>
        <p:nvSpPr>
          <p:cNvPr id="5" name="Slide Number Placeholder 4">
            <a:extLst>
              <a:ext uri="{FF2B5EF4-FFF2-40B4-BE49-F238E27FC236}">
                <a16:creationId xmlns:a16="http://schemas.microsoft.com/office/drawing/2014/main" id="{8F25900E-1984-4E13-9624-2AAD8466A467}"/>
              </a:ext>
            </a:extLst>
          </p:cNvPr>
          <p:cNvSpPr>
            <a:spLocks noGrp="1"/>
          </p:cNvSpPr>
          <p:nvPr>
            <p:ph type="sldNum" sz="quarter" idx="10"/>
          </p:nvPr>
        </p:nvSpPr>
        <p:spPr/>
        <p:txBody>
          <a:bodyPr/>
          <a:lstStyle/>
          <a:p>
            <a:fld id="{4034BEE3-566C-4068-A777-C3A4762E861B}" type="slidenum">
              <a:rPr lang="en-GB" smtClean="0"/>
              <a:pPr/>
              <a:t>47</a:t>
            </a:fld>
            <a:endParaRPr lang="en-GB" dirty="0"/>
          </a:p>
        </p:txBody>
      </p:sp>
    </p:spTree>
    <p:extLst>
      <p:ext uri="{BB962C8B-B14F-4D97-AF65-F5344CB8AC3E}">
        <p14:creationId xmlns:p14="http://schemas.microsoft.com/office/powerpoint/2010/main" val="122170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FE522-EA13-4C8B-A636-F5B88D5B4757}"/>
              </a:ext>
            </a:extLst>
          </p:cNvPr>
          <p:cNvSpPr>
            <a:spLocks noGrp="1"/>
          </p:cNvSpPr>
          <p:nvPr>
            <p:ph type="title"/>
          </p:nvPr>
        </p:nvSpPr>
        <p:spPr>
          <a:noFill/>
          <a:ln>
            <a:noFill/>
          </a:ln>
        </p:spPr>
        <p:txBody>
          <a:bodyPr/>
          <a:lstStyle/>
          <a:p>
            <a:r>
              <a:rPr lang="et-EE" dirty="0"/>
              <a:t>5.1 Peamised ajendid hasartmängude mängimiseks </a:t>
            </a:r>
            <a:br>
              <a:rPr lang="en-US" dirty="0"/>
            </a:br>
            <a:r>
              <a:rPr lang="et-EE" sz="1400" b="0" dirty="0"/>
              <a:t>% viimase 2 aasta jooksul mänginutest</a:t>
            </a:r>
          </a:p>
        </p:txBody>
      </p:sp>
      <p:graphicFrame>
        <p:nvGraphicFramePr>
          <p:cNvPr id="4" name="Table 4">
            <a:extLst>
              <a:ext uri="{FF2B5EF4-FFF2-40B4-BE49-F238E27FC236}">
                <a16:creationId xmlns:a16="http://schemas.microsoft.com/office/drawing/2014/main" id="{B04FCE28-65D5-4A6F-ACA0-E7E7386E8B85}"/>
              </a:ext>
            </a:extLst>
          </p:cNvPr>
          <p:cNvGraphicFramePr>
            <a:graphicFrameLocks noGrp="1"/>
          </p:cNvGraphicFramePr>
          <p:nvPr>
            <p:extLst>
              <p:ext uri="{D42A27DB-BD31-4B8C-83A1-F6EECF244321}">
                <p14:modId xmlns:p14="http://schemas.microsoft.com/office/powerpoint/2010/main" val="3242516272"/>
              </p:ext>
            </p:extLst>
          </p:nvPr>
        </p:nvGraphicFramePr>
        <p:xfrm>
          <a:off x="283573" y="992775"/>
          <a:ext cx="11434673" cy="4876804"/>
        </p:xfrm>
        <a:graphic>
          <a:graphicData uri="http://schemas.openxmlformats.org/drawingml/2006/table">
            <a:tbl>
              <a:tblPr firstRow="1" bandRow="1">
                <a:tableStyleId>{5C22544A-7EE6-4342-B048-85BDC9FD1C3A}</a:tableStyleId>
              </a:tblPr>
              <a:tblGrid>
                <a:gridCol w="3981269">
                  <a:extLst>
                    <a:ext uri="{9D8B030D-6E8A-4147-A177-3AD203B41FA5}">
                      <a16:colId xmlns:a16="http://schemas.microsoft.com/office/drawing/2014/main" val="1557523658"/>
                    </a:ext>
                  </a:extLst>
                </a:gridCol>
                <a:gridCol w="1863351">
                  <a:extLst>
                    <a:ext uri="{9D8B030D-6E8A-4147-A177-3AD203B41FA5}">
                      <a16:colId xmlns:a16="http://schemas.microsoft.com/office/drawing/2014/main" val="1307594619"/>
                    </a:ext>
                  </a:extLst>
                </a:gridCol>
                <a:gridCol w="1863351">
                  <a:extLst>
                    <a:ext uri="{9D8B030D-6E8A-4147-A177-3AD203B41FA5}">
                      <a16:colId xmlns:a16="http://schemas.microsoft.com/office/drawing/2014/main" val="4192306378"/>
                    </a:ext>
                  </a:extLst>
                </a:gridCol>
                <a:gridCol w="1863351">
                  <a:extLst>
                    <a:ext uri="{9D8B030D-6E8A-4147-A177-3AD203B41FA5}">
                      <a16:colId xmlns:a16="http://schemas.microsoft.com/office/drawing/2014/main" val="3640164356"/>
                    </a:ext>
                  </a:extLst>
                </a:gridCol>
                <a:gridCol w="1863351">
                  <a:extLst>
                    <a:ext uri="{9D8B030D-6E8A-4147-A177-3AD203B41FA5}">
                      <a16:colId xmlns:a16="http://schemas.microsoft.com/office/drawing/2014/main" val="290875102"/>
                    </a:ext>
                  </a:extLst>
                </a:gridCol>
              </a:tblGrid>
              <a:tr h="437644">
                <a:tc>
                  <a:txBody>
                    <a:bodyPr/>
                    <a:lstStyle/>
                    <a:p>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t-EE" sz="1000" b="1" i="0" u="none" strike="noStrike" dirty="0">
                          <a:solidFill>
                            <a:schemeClr val="tx1"/>
                          </a:solidFill>
                          <a:effectLst/>
                          <a:latin typeface="+mn-lt"/>
                        </a:rPr>
                        <a:t>KÕIK mängijad</a:t>
                      </a:r>
                      <a:r>
                        <a:rPr lang="en-US" sz="1000" b="1" i="0" u="none" strike="noStrike" dirty="0">
                          <a:solidFill>
                            <a:schemeClr val="tx1"/>
                          </a:solidFill>
                          <a:effectLst/>
                          <a:latin typeface="+mn-lt"/>
                        </a:rPr>
                        <a:t>, </a:t>
                      </a:r>
                      <a:br>
                        <a:rPr lang="et-EE" sz="1000" b="1" i="0" u="none" strike="noStrike" dirty="0">
                          <a:solidFill>
                            <a:schemeClr val="tx1"/>
                          </a:solidFill>
                          <a:effectLst/>
                          <a:latin typeface="+mn-lt"/>
                        </a:rPr>
                      </a:br>
                      <a:r>
                        <a:rPr lang="en-US" sz="1000" b="0" i="0" u="none" strike="noStrike" dirty="0">
                          <a:solidFill>
                            <a:schemeClr val="tx1"/>
                          </a:solidFill>
                          <a:effectLst/>
                          <a:latin typeface="+mn-lt"/>
                        </a:rPr>
                        <a:t>n=1</a:t>
                      </a:r>
                      <a:r>
                        <a:rPr lang="et-EE" sz="1000" b="0" i="0" u="none" strike="noStrike" dirty="0">
                          <a:solidFill>
                            <a:schemeClr val="tx1"/>
                          </a:solidFill>
                          <a:effectLst/>
                          <a:latin typeface="+mn-lt"/>
                        </a:rPr>
                        <a:t>337</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t-EE" sz="1000" b="1" i="0" u="none" strike="noStrike" dirty="0">
                          <a:solidFill>
                            <a:schemeClr val="tx1"/>
                          </a:solidFill>
                          <a:effectLst/>
                          <a:latin typeface="+mn-lt"/>
                        </a:rPr>
                        <a:t>Probleemideta mängijad</a:t>
                      </a:r>
                      <a:r>
                        <a:rPr lang="en-US" sz="1000" b="1" i="0" u="none" strike="noStrike" dirty="0">
                          <a:solidFill>
                            <a:schemeClr val="tx1"/>
                          </a:solidFill>
                          <a:effectLst/>
                          <a:latin typeface="+mn-lt"/>
                        </a:rPr>
                        <a:t>, </a:t>
                      </a:r>
                      <a:r>
                        <a:rPr lang="en-US" sz="1000" b="0" i="0" u="none" strike="noStrike" dirty="0">
                          <a:solidFill>
                            <a:schemeClr val="tx1"/>
                          </a:solidFill>
                          <a:effectLst/>
                          <a:latin typeface="+mn-lt"/>
                        </a:rPr>
                        <a:t>n=1</a:t>
                      </a:r>
                      <a:r>
                        <a:rPr lang="et-EE" sz="1000" b="0" i="0" u="none" strike="noStrike" dirty="0">
                          <a:solidFill>
                            <a:schemeClr val="tx1"/>
                          </a:solidFill>
                          <a:effectLst/>
                          <a:latin typeface="+mn-lt"/>
                        </a:rPr>
                        <a:t>047</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t-EE" sz="1000" b="1" i="0" u="none" strike="noStrike" dirty="0">
                          <a:solidFill>
                            <a:schemeClr val="tx1"/>
                          </a:solidFill>
                          <a:effectLst/>
                          <a:latin typeface="+mn-lt"/>
                        </a:rPr>
                        <a:t>Mõningate probleemidega mängijad</a:t>
                      </a:r>
                      <a:r>
                        <a:rPr lang="en-US" sz="1000" b="1" i="0" u="none" strike="noStrike" dirty="0">
                          <a:solidFill>
                            <a:schemeClr val="tx1"/>
                          </a:solidFill>
                          <a:effectLst/>
                          <a:latin typeface="+mn-lt"/>
                        </a:rPr>
                        <a:t>, </a:t>
                      </a:r>
                      <a:r>
                        <a:rPr lang="en-US" sz="1000" b="0" i="0" u="none" strike="noStrike" dirty="0">
                          <a:solidFill>
                            <a:schemeClr val="tx1"/>
                          </a:solidFill>
                          <a:effectLst/>
                          <a:latin typeface="+mn-lt"/>
                        </a:rPr>
                        <a:t>n=2</a:t>
                      </a:r>
                      <a:r>
                        <a:rPr lang="et-EE" sz="1000" b="0" i="0" u="none" strike="noStrike" dirty="0">
                          <a:solidFill>
                            <a:schemeClr val="tx1"/>
                          </a:solidFill>
                          <a:effectLst/>
                          <a:latin typeface="+mn-lt"/>
                        </a:rPr>
                        <a:t>63</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t-EE" sz="1000" b="1" i="0" u="none" strike="noStrike" dirty="0">
                          <a:solidFill>
                            <a:schemeClr val="tx1"/>
                          </a:solidFill>
                          <a:effectLst/>
                          <a:latin typeface="+mn-lt"/>
                        </a:rPr>
                        <a:t>Tõenäolised patoloogilised mängijad</a:t>
                      </a:r>
                      <a:r>
                        <a:rPr lang="en-US" sz="1000" b="1" i="0" u="none" strike="noStrike" dirty="0">
                          <a:solidFill>
                            <a:schemeClr val="tx1"/>
                          </a:solidFill>
                          <a:effectLst/>
                          <a:latin typeface="+mn-lt"/>
                        </a:rPr>
                        <a:t>, </a:t>
                      </a:r>
                      <a:r>
                        <a:rPr lang="en-US" sz="1000" b="0" i="0" u="none" strike="noStrike" dirty="0">
                          <a:solidFill>
                            <a:schemeClr val="tx1"/>
                          </a:solidFill>
                          <a:effectLst/>
                          <a:latin typeface="+mn-lt"/>
                        </a:rPr>
                        <a:t>n=</a:t>
                      </a:r>
                      <a:r>
                        <a:rPr lang="et-EE" sz="1000" b="0" i="0" u="none" strike="noStrike" dirty="0">
                          <a:solidFill>
                            <a:schemeClr val="tx1"/>
                          </a:solidFill>
                          <a:effectLst/>
                          <a:latin typeface="+mn-lt"/>
                        </a:rPr>
                        <a:t>27</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4269827"/>
                  </a:ext>
                </a:extLst>
              </a:tr>
              <a:tr h="403560">
                <a:tc>
                  <a:txBody>
                    <a:bodyPr/>
                    <a:lstStyle/>
                    <a:p>
                      <a:pPr algn="r" fontAlgn="b"/>
                      <a:r>
                        <a:rPr lang="et-EE" sz="1000" b="0" i="0" u="none" strike="noStrike" dirty="0">
                          <a:solidFill>
                            <a:schemeClr val="tx1"/>
                          </a:solidFill>
                          <a:effectLst/>
                          <a:latin typeface="Arial" panose="020B0604020202020204" pitchFamily="34" charset="0"/>
                        </a:rPr>
                        <a:t>Soov võita suur rahasumma</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6641531"/>
                  </a:ext>
                </a:extLst>
              </a:tr>
              <a:tr h="403560">
                <a:tc>
                  <a:txBody>
                    <a:bodyPr/>
                    <a:lstStyle/>
                    <a:p>
                      <a:pPr algn="r" fontAlgn="b"/>
                      <a:r>
                        <a:rPr lang="et-EE" sz="1000" b="0" i="0" u="none" strike="noStrike" dirty="0">
                          <a:solidFill>
                            <a:schemeClr val="tx1"/>
                          </a:solidFill>
                          <a:effectLst/>
                          <a:latin typeface="Arial" panose="020B0604020202020204" pitchFamily="34" charset="0"/>
                        </a:rPr>
                        <a:t> Lõbus ajaviide </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2364119"/>
                  </a:ext>
                </a:extLst>
              </a:tr>
              <a:tr h="403560">
                <a:tc>
                  <a:txBody>
                    <a:bodyPr/>
                    <a:lstStyle/>
                    <a:p>
                      <a:pPr algn="r" fontAlgn="b"/>
                      <a:r>
                        <a:rPr lang="et-EE" sz="1000" b="0" i="0" u="none" strike="noStrike" dirty="0">
                          <a:solidFill>
                            <a:schemeClr val="tx1"/>
                          </a:solidFill>
                          <a:effectLst/>
                          <a:latin typeface="Arial" panose="020B0604020202020204" pitchFamily="34" charset="0"/>
                        </a:rPr>
                        <a:t> Soov võita raha oma majanduslike probleemide lahendamiseks </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064545"/>
                  </a:ext>
                </a:extLst>
              </a:tr>
              <a:tr h="403560">
                <a:tc>
                  <a:txBody>
                    <a:bodyPr/>
                    <a:lstStyle/>
                    <a:p>
                      <a:pPr algn="r" fontAlgn="b"/>
                      <a:r>
                        <a:rPr lang="fi-FI" sz="1000" b="0" i="0" u="none" strike="noStrike">
                          <a:solidFill>
                            <a:schemeClr val="tx1"/>
                          </a:solidFill>
                          <a:effectLst/>
                          <a:latin typeface="Arial" panose="020B0604020202020204" pitchFamily="34" charset="0"/>
                        </a:rPr>
                        <a:t> Kuulsin, et keegi oli võitnud </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134086"/>
                  </a:ext>
                </a:extLst>
              </a:tr>
              <a:tr h="403560">
                <a:tc>
                  <a:txBody>
                    <a:bodyPr/>
                    <a:lstStyle/>
                    <a:p>
                      <a:pPr algn="r" fontAlgn="b"/>
                      <a:r>
                        <a:rPr lang="et-EE" sz="1000" b="0" i="0" u="none" strike="noStrike">
                          <a:solidFill>
                            <a:schemeClr val="tx1"/>
                          </a:solidFill>
                          <a:effectLst/>
                          <a:latin typeface="Arial" panose="020B0604020202020204" pitchFamily="34" charset="0"/>
                        </a:rPr>
                        <a:t> Väljakujunenud harjumus </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286158"/>
                  </a:ext>
                </a:extLst>
              </a:tr>
              <a:tr h="403560">
                <a:tc>
                  <a:txBody>
                    <a:bodyPr/>
                    <a:lstStyle/>
                    <a:p>
                      <a:pPr algn="r" fontAlgn="b"/>
                      <a:r>
                        <a:rPr lang="et-EE" sz="1000" b="0" i="0" u="none" strike="noStrike">
                          <a:solidFill>
                            <a:schemeClr val="tx1"/>
                          </a:solidFill>
                          <a:effectLst/>
                          <a:latin typeface="Arial" panose="020B0604020202020204" pitchFamily="34" charset="0"/>
                        </a:rPr>
                        <a:t> Soov toetada hasartmängu maksu kaudu ühiskonnas olulisi valdkondi </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6476070"/>
                  </a:ext>
                </a:extLst>
              </a:tr>
              <a:tr h="403560">
                <a:tc>
                  <a:txBody>
                    <a:bodyPr/>
                    <a:lstStyle/>
                    <a:p>
                      <a:pPr algn="r" fontAlgn="b"/>
                      <a:r>
                        <a:rPr lang="et-EE" sz="1000" b="0" i="0" u="none" strike="noStrike" dirty="0">
                          <a:solidFill>
                            <a:schemeClr val="tx1"/>
                          </a:solidFill>
                          <a:effectLst/>
                          <a:latin typeface="Arial" panose="020B0604020202020204" pitchFamily="34" charset="0"/>
                        </a:rPr>
                        <a:t> Sõbra või pereliikme soovitus / eeskuju </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2627928"/>
                  </a:ext>
                </a:extLst>
              </a:tr>
              <a:tr h="403560">
                <a:tc>
                  <a:txBody>
                    <a:bodyPr/>
                    <a:lstStyle/>
                    <a:p>
                      <a:pPr algn="r" fontAlgn="b"/>
                      <a:r>
                        <a:rPr lang="et-EE" sz="1000" b="0" i="0" u="none" strike="noStrike" dirty="0">
                          <a:solidFill>
                            <a:schemeClr val="tx1"/>
                          </a:solidFill>
                          <a:effectLst/>
                          <a:latin typeface="Arial" panose="020B0604020202020204" pitchFamily="34" charset="0"/>
                        </a:rPr>
                        <a:t>E</a:t>
                      </a:r>
                      <a:r>
                        <a:rPr lang="fi-FI" sz="1000" b="0" i="0" u="none" strike="noStrike" dirty="0">
                          <a:solidFill>
                            <a:schemeClr val="tx1"/>
                          </a:solidFill>
                          <a:effectLst/>
                          <a:latin typeface="Arial" panose="020B0604020202020204" pitchFamily="34" charset="0"/>
                        </a:rPr>
                        <a:t>i mängi hasartmänge, ei huvita</a:t>
                      </a:r>
                      <a:r>
                        <a:rPr lang="et-EE" sz="1000" b="0" i="0" u="none" strike="noStrike" dirty="0">
                          <a:solidFill>
                            <a:schemeClr val="tx1"/>
                          </a:solidFill>
                          <a:effectLst/>
                          <a:latin typeface="Arial" panose="020B0604020202020204" pitchFamily="34" charset="0"/>
                        </a:rPr>
                        <a:t>, olen ainult loteriid proovinud</a:t>
                      </a:r>
                      <a:endParaRPr lang="fi-FI" sz="1000" b="0" i="0" u="none" strike="noStrike" dirty="0">
                        <a:solidFill>
                          <a:schemeClr val="tx1"/>
                        </a:solidFill>
                        <a:effectLst/>
                        <a:latin typeface="Arial" panose="020B060402020202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5718615"/>
                  </a:ext>
                </a:extLst>
              </a:tr>
              <a:tr h="403560">
                <a:tc>
                  <a:txBody>
                    <a:bodyPr/>
                    <a:lstStyle/>
                    <a:p>
                      <a:pPr algn="r" fontAlgn="b"/>
                      <a:r>
                        <a:rPr lang="et-EE" sz="1000" b="0" i="0" u="none" strike="noStrike" dirty="0">
                          <a:solidFill>
                            <a:schemeClr val="tx1"/>
                          </a:solidFill>
                          <a:effectLst/>
                          <a:latin typeface="Arial" panose="020B0604020202020204" pitchFamily="34" charset="0"/>
                        </a:rPr>
                        <a:t> Reklaam innustas </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6107938"/>
                  </a:ext>
                </a:extLst>
              </a:tr>
              <a:tr h="403560">
                <a:tc>
                  <a:txBody>
                    <a:bodyPr/>
                    <a:lstStyle/>
                    <a:p>
                      <a:pPr algn="r" fontAlgn="b"/>
                      <a:r>
                        <a:rPr lang="et-EE" sz="1000" b="0" i="0" u="none" strike="noStrike" dirty="0">
                          <a:solidFill>
                            <a:schemeClr val="tx1"/>
                          </a:solidFill>
                          <a:effectLst/>
                          <a:latin typeface="Arial" panose="020B0604020202020204" pitchFamily="34" charset="0"/>
                        </a:rPr>
                        <a:t>Tahtsin proovida</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3112872"/>
                  </a:ext>
                </a:extLst>
              </a:tr>
              <a:tr h="403560">
                <a:tc>
                  <a:txBody>
                    <a:bodyPr/>
                    <a:lstStyle/>
                    <a:p>
                      <a:pPr algn="r" fontAlgn="b"/>
                      <a:r>
                        <a:rPr lang="et-EE" sz="1000" b="0" i="0" u="none" strike="noStrike" dirty="0">
                          <a:solidFill>
                            <a:schemeClr val="tx1"/>
                          </a:solidFill>
                          <a:effectLst/>
                          <a:latin typeface="Arial" panose="020B0604020202020204" pitchFamily="34" charset="0"/>
                        </a:rPr>
                        <a:t> Muu põhjus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247169"/>
                  </a:ext>
                </a:extLst>
              </a:tr>
            </a:tbl>
          </a:graphicData>
        </a:graphic>
      </p:graphicFrame>
      <p:graphicFrame>
        <p:nvGraphicFramePr>
          <p:cNvPr id="5" name="Chart 4">
            <a:extLst>
              <a:ext uri="{FF2B5EF4-FFF2-40B4-BE49-F238E27FC236}">
                <a16:creationId xmlns:a16="http://schemas.microsoft.com/office/drawing/2014/main" id="{856E4A34-0F44-45B7-A234-475B1925B2E1}"/>
              </a:ext>
            </a:extLst>
          </p:cNvPr>
          <p:cNvGraphicFramePr/>
          <p:nvPr>
            <p:extLst>
              <p:ext uri="{D42A27DB-BD31-4B8C-83A1-F6EECF244321}">
                <p14:modId xmlns:p14="http://schemas.microsoft.com/office/powerpoint/2010/main" val="3543697710"/>
              </p:ext>
            </p:extLst>
          </p:nvPr>
        </p:nvGraphicFramePr>
        <p:xfrm>
          <a:off x="4248057" y="1271481"/>
          <a:ext cx="1959428" cy="4737566"/>
        </p:xfrm>
        <a:graphic>
          <a:graphicData uri="http://schemas.openxmlformats.org/drawingml/2006/chart">
            <c:chart xmlns:c="http://schemas.openxmlformats.org/drawingml/2006/chart" xmlns:r="http://schemas.openxmlformats.org/officeDocument/2006/relationships" r:id="rId2"/>
          </a:graphicData>
        </a:graphic>
      </p:graphicFrame>
      <p:sp>
        <p:nvSpPr>
          <p:cNvPr id="9" name="Slide Number Placeholder 8">
            <a:extLst>
              <a:ext uri="{FF2B5EF4-FFF2-40B4-BE49-F238E27FC236}">
                <a16:creationId xmlns:a16="http://schemas.microsoft.com/office/drawing/2014/main" id="{98B66368-ED08-4E31-BB80-E1B23329B705}"/>
              </a:ext>
            </a:extLst>
          </p:cNvPr>
          <p:cNvSpPr>
            <a:spLocks noGrp="1"/>
          </p:cNvSpPr>
          <p:nvPr>
            <p:ph type="sldNum" sz="quarter" idx="10"/>
          </p:nvPr>
        </p:nvSpPr>
        <p:spPr/>
        <p:txBody>
          <a:bodyPr/>
          <a:lstStyle/>
          <a:p>
            <a:fld id="{4034BEE3-566C-4068-A777-C3A4762E861B}" type="slidenum">
              <a:rPr lang="en-GB" smtClean="0"/>
              <a:pPr/>
              <a:t>48</a:t>
            </a:fld>
            <a:endParaRPr lang="en-GB" dirty="0"/>
          </a:p>
        </p:txBody>
      </p:sp>
      <p:graphicFrame>
        <p:nvGraphicFramePr>
          <p:cNvPr id="3" name="Chart 2">
            <a:extLst>
              <a:ext uri="{FF2B5EF4-FFF2-40B4-BE49-F238E27FC236}">
                <a16:creationId xmlns:a16="http://schemas.microsoft.com/office/drawing/2014/main" id="{AC8D15EC-A624-A051-0064-F2990C1E902A}"/>
              </a:ext>
            </a:extLst>
          </p:cNvPr>
          <p:cNvGraphicFramePr/>
          <p:nvPr/>
        </p:nvGraphicFramePr>
        <p:xfrm>
          <a:off x="6112280" y="1271481"/>
          <a:ext cx="1959428" cy="47375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73D24BE1-BDA2-E39C-F63D-075517304F57}"/>
              </a:ext>
            </a:extLst>
          </p:cNvPr>
          <p:cNvGraphicFramePr/>
          <p:nvPr/>
        </p:nvGraphicFramePr>
        <p:xfrm>
          <a:off x="7976503" y="1271481"/>
          <a:ext cx="1959428" cy="47375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13C08109-FF88-64BE-D41F-31EBC623C489}"/>
              </a:ext>
            </a:extLst>
          </p:cNvPr>
          <p:cNvGraphicFramePr/>
          <p:nvPr/>
        </p:nvGraphicFramePr>
        <p:xfrm>
          <a:off x="9840726" y="1271481"/>
          <a:ext cx="1959428" cy="473756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7152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7">
            <a:extLst>
              <a:ext uri="{FF2B5EF4-FFF2-40B4-BE49-F238E27FC236}">
                <a16:creationId xmlns:a16="http://schemas.microsoft.com/office/drawing/2014/main" id="{3B88220C-C131-4297-8476-CBF81FB00628}"/>
              </a:ext>
            </a:extLst>
          </p:cNvPr>
          <p:cNvGraphicFramePr>
            <a:graphicFrameLocks/>
          </p:cNvGraphicFramePr>
          <p:nvPr>
            <p:extLst>
              <p:ext uri="{D42A27DB-BD31-4B8C-83A1-F6EECF244321}">
                <p14:modId xmlns:p14="http://schemas.microsoft.com/office/powerpoint/2010/main" val="3567603066"/>
              </p:ext>
            </p:extLst>
          </p:nvPr>
        </p:nvGraphicFramePr>
        <p:xfrm>
          <a:off x="452846" y="1567541"/>
          <a:ext cx="11514923" cy="4289228"/>
        </p:xfrm>
        <a:graphic>
          <a:graphicData uri="http://schemas.openxmlformats.org/drawingml/2006/table">
            <a:tbl>
              <a:tblPr firstRow="1" bandRow="1">
                <a:tableStyleId>{5C22544A-7EE6-4342-B048-85BDC9FD1C3A}</a:tableStyleId>
              </a:tblPr>
              <a:tblGrid>
                <a:gridCol w="2795451">
                  <a:extLst>
                    <a:ext uri="{9D8B030D-6E8A-4147-A177-3AD203B41FA5}">
                      <a16:colId xmlns:a16="http://schemas.microsoft.com/office/drawing/2014/main" val="20000"/>
                    </a:ext>
                  </a:extLst>
                </a:gridCol>
                <a:gridCol w="509234">
                  <a:extLst>
                    <a:ext uri="{9D8B030D-6E8A-4147-A177-3AD203B41FA5}">
                      <a16:colId xmlns:a16="http://schemas.microsoft.com/office/drawing/2014/main" val="1065118124"/>
                    </a:ext>
                  </a:extLst>
                </a:gridCol>
                <a:gridCol w="2736746">
                  <a:extLst>
                    <a:ext uri="{9D8B030D-6E8A-4147-A177-3AD203B41FA5}">
                      <a16:colId xmlns:a16="http://schemas.microsoft.com/office/drawing/2014/main" val="2832224172"/>
                    </a:ext>
                  </a:extLst>
                </a:gridCol>
                <a:gridCol w="2736746">
                  <a:extLst>
                    <a:ext uri="{9D8B030D-6E8A-4147-A177-3AD203B41FA5}">
                      <a16:colId xmlns:a16="http://schemas.microsoft.com/office/drawing/2014/main" val="20001"/>
                    </a:ext>
                  </a:extLst>
                </a:gridCol>
                <a:gridCol w="2736746">
                  <a:extLst>
                    <a:ext uri="{9D8B030D-6E8A-4147-A177-3AD203B41FA5}">
                      <a16:colId xmlns:a16="http://schemas.microsoft.com/office/drawing/2014/main" val="1660995032"/>
                    </a:ext>
                  </a:extLst>
                </a:gridCol>
              </a:tblGrid>
              <a:tr h="242780">
                <a:tc>
                  <a:txBody>
                    <a:bodyPr/>
                    <a:lstStyle/>
                    <a:p>
                      <a:pPr algn="r" fontAlgn="b"/>
                      <a:endParaRPr lang="et-EE" sz="1000" b="0" i="0" u="none" strike="noStrike" dirty="0">
                        <a:solidFill>
                          <a:schemeClr val="tx1"/>
                        </a:solidFill>
                        <a:effectLst/>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dirty="0">
                        <a:solidFill>
                          <a:schemeClr val="tx1"/>
                        </a:solidFill>
                        <a:effectLst/>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t-EE" sz="1000" b="1" dirty="0">
                          <a:solidFill>
                            <a:schemeClr val="tx1"/>
                          </a:solidFill>
                          <a:latin typeface="+mn-lt"/>
                        </a:rPr>
                        <a:t>2023</a:t>
                      </a: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2021</a:t>
                      </a:r>
                      <a:endParaRPr lang="et-EE" sz="1000" b="1" dirty="0">
                        <a:solidFill>
                          <a:schemeClr val="tx1"/>
                        </a:solidFill>
                        <a:latin typeface="+mn-lt"/>
                      </a:endParaRPr>
                    </a:p>
                    <a:p>
                      <a:endParaRPr lang="et-EE" sz="1000" b="1"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1" dirty="0">
                          <a:solidFill>
                            <a:schemeClr val="tx1"/>
                          </a:solidFill>
                          <a:latin typeface="+mn-lt"/>
                        </a:rPr>
                        <a:t>2019</a:t>
                      </a:r>
                      <a:endParaRPr lang="et-EE" sz="1000" b="1"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7827601"/>
                  </a:ext>
                </a:extLst>
              </a:tr>
              <a:tr h="173236">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t-EE" sz="1000" b="1" i="0" u="none" strike="noStrike" dirty="0">
                          <a:solidFill>
                            <a:schemeClr val="tx1"/>
                          </a:solidFill>
                          <a:effectLst/>
                          <a:latin typeface="+mn-lt"/>
                        </a:rPr>
                        <a:t>KÕIK</a:t>
                      </a:r>
                      <a:endParaRPr lang="et-EE" sz="1000" b="0" i="0" u="none" strike="noStrike" dirty="0">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n=2925</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b="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b="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b="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3236">
                <a:tc>
                  <a:txBody>
                    <a:bodyPr/>
                    <a:lstStyle/>
                    <a:p>
                      <a:pPr algn="l" fontAlgn="b"/>
                      <a:r>
                        <a:rPr lang="et-EE" sz="1000" b="1" i="0" u="none" strike="noStrike" dirty="0">
                          <a:solidFill>
                            <a:schemeClr val="tx1"/>
                          </a:solidFill>
                          <a:effectLst/>
                          <a:latin typeface="+mn-lt"/>
                        </a:rPr>
                        <a:t>VANUS 1</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a:solidFill>
                          <a:schemeClr val="tx1"/>
                        </a:solidFill>
                        <a:effectLst/>
                        <a:latin typeface="Arial" panose="020B060402020202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3236">
                <a:tc>
                  <a:txBody>
                    <a:bodyPr/>
                    <a:lstStyle/>
                    <a:p>
                      <a:pPr algn="r" fontAlgn="b"/>
                      <a:r>
                        <a:rPr lang="et-EE" sz="1000" b="0" i="0" u="none" strike="noStrike" dirty="0">
                          <a:solidFill>
                            <a:schemeClr val="tx1"/>
                          </a:solidFill>
                          <a:effectLst/>
                          <a:latin typeface="+mn-lt"/>
                        </a:rPr>
                        <a:t>15 kuni 19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n=357</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3236">
                <a:tc>
                  <a:txBody>
                    <a:bodyPr/>
                    <a:lstStyle/>
                    <a:p>
                      <a:pPr algn="r" fontAlgn="b"/>
                      <a:r>
                        <a:rPr lang="et-EE" sz="1000" b="0" i="0" u="none" strike="noStrike" dirty="0">
                          <a:solidFill>
                            <a:schemeClr val="tx1"/>
                          </a:solidFill>
                          <a:effectLst/>
                          <a:latin typeface="+mn-lt"/>
                        </a:rPr>
                        <a:t>20 kuni 29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n=457</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73236">
                <a:tc>
                  <a:txBody>
                    <a:bodyPr/>
                    <a:lstStyle/>
                    <a:p>
                      <a:pPr algn="r" fontAlgn="b"/>
                      <a:r>
                        <a:rPr lang="et-EE" sz="1000" b="0" i="0" u="none" strike="noStrike" dirty="0">
                          <a:solidFill>
                            <a:schemeClr val="tx1"/>
                          </a:solidFill>
                          <a:effectLst/>
                          <a:latin typeface="+mn-lt"/>
                        </a:rPr>
                        <a:t>30 kuni 39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n=539</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3236">
                <a:tc>
                  <a:txBody>
                    <a:bodyPr/>
                    <a:lstStyle/>
                    <a:p>
                      <a:pPr algn="r" fontAlgn="b"/>
                      <a:r>
                        <a:rPr lang="et-EE" sz="1000" b="0" i="0" u="none" strike="noStrike" dirty="0">
                          <a:solidFill>
                            <a:schemeClr val="tx1"/>
                          </a:solidFill>
                          <a:effectLst/>
                          <a:latin typeface="+mn-lt"/>
                        </a:rPr>
                        <a:t>40 kuni 49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n=509</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8674905"/>
                  </a:ext>
                </a:extLst>
              </a:tr>
              <a:tr h="173236">
                <a:tc>
                  <a:txBody>
                    <a:bodyPr/>
                    <a:lstStyle/>
                    <a:p>
                      <a:pPr algn="r" fontAlgn="b"/>
                      <a:r>
                        <a:rPr lang="et-EE" sz="1000" b="0" i="0" u="none" strike="noStrike" dirty="0">
                          <a:solidFill>
                            <a:schemeClr val="tx1"/>
                          </a:solidFill>
                          <a:effectLst/>
                          <a:latin typeface="+mn-lt"/>
                        </a:rPr>
                        <a:t>55 kuni 59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n=458</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4594111"/>
                  </a:ext>
                </a:extLst>
              </a:tr>
              <a:tr h="173236">
                <a:tc>
                  <a:txBody>
                    <a:bodyPr/>
                    <a:lstStyle/>
                    <a:p>
                      <a:pPr algn="r" fontAlgn="b"/>
                      <a:r>
                        <a:rPr lang="et-EE" sz="1000" b="0" i="0" u="none" strike="noStrike" dirty="0">
                          <a:solidFill>
                            <a:schemeClr val="tx1"/>
                          </a:solidFill>
                          <a:effectLst/>
                          <a:latin typeface="+mn-lt"/>
                        </a:rPr>
                        <a:t>60 kuni 74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n=605</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6659022"/>
                  </a:ext>
                </a:extLst>
              </a:tr>
              <a:tr h="173236">
                <a:tc>
                  <a:txBody>
                    <a:bodyPr/>
                    <a:lstStyle/>
                    <a:p>
                      <a:pPr algn="l" fontAlgn="b"/>
                      <a:r>
                        <a:rPr lang="et-EE" sz="1000" b="1" i="0" u="none" strike="noStrike" dirty="0">
                          <a:solidFill>
                            <a:schemeClr val="tx1"/>
                          </a:solidFill>
                          <a:effectLst/>
                          <a:latin typeface="+mn-lt"/>
                        </a:rPr>
                        <a:t>VANUS 2 </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a:solidFill>
                          <a:schemeClr val="tx1"/>
                        </a:solidFill>
                        <a:effectLst/>
                        <a:latin typeface="Arial" panose="020B060402020202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b="1"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b="1"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b="1"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1801214"/>
                  </a:ext>
                </a:extLst>
              </a:tr>
              <a:tr h="173236">
                <a:tc>
                  <a:txBody>
                    <a:bodyPr/>
                    <a:lstStyle/>
                    <a:p>
                      <a:pPr algn="r" fontAlgn="b"/>
                      <a:r>
                        <a:rPr lang="et-EE" sz="1000" b="0" i="0" u="none" strike="noStrike" dirty="0">
                          <a:solidFill>
                            <a:schemeClr val="tx1"/>
                          </a:solidFill>
                          <a:effectLst/>
                          <a:latin typeface="+mn-lt"/>
                        </a:rPr>
                        <a:t>15-20</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n=472</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0442552"/>
                  </a:ext>
                </a:extLst>
              </a:tr>
              <a:tr h="173236">
                <a:tc>
                  <a:txBody>
                    <a:bodyPr/>
                    <a:lstStyle/>
                    <a:p>
                      <a:pPr algn="r" fontAlgn="b"/>
                      <a:r>
                        <a:rPr lang="et-EE" sz="1000" b="0" i="0" u="none" strike="noStrike" dirty="0">
                          <a:solidFill>
                            <a:schemeClr val="tx1"/>
                          </a:solidFill>
                          <a:effectLst/>
                          <a:latin typeface="+mn-lt"/>
                        </a:rPr>
                        <a:t>21-74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n=2453</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2110499"/>
                  </a:ext>
                </a:extLst>
              </a:tr>
              <a:tr h="173236">
                <a:tc>
                  <a:txBody>
                    <a:bodyPr/>
                    <a:lstStyle/>
                    <a:p>
                      <a:pPr algn="l" fontAlgn="b"/>
                      <a:r>
                        <a:rPr lang="et-EE" sz="1000" b="1" i="0" u="none" strike="noStrike" dirty="0">
                          <a:solidFill>
                            <a:schemeClr val="tx1"/>
                          </a:solidFill>
                          <a:effectLst/>
                          <a:latin typeface="+mn-lt"/>
                        </a:rPr>
                        <a:t>SUGU</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a:solidFill>
                          <a:schemeClr val="tx1"/>
                        </a:solidFill>
                        <a:effectLst/>
                        <a:latin typeface="Arial" panose="020B060402020202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03048"/>
                  </a:ext>
                </a:extLst>
              </a:tr>
              <a:tr h="173236">
                <a:tc>
                  <a:txBody>
                    <a:bodyPr/>
                    <a:lstStyle/>
                    <a:p>
                      <a:pPr algn="r" fontAlgn="b"/>
                      <a:r>
                        <a:rPr lang="et-EE" sz="1000" b="0" i="0" u="none" strike="noStrike" dirty="0">
                          <a:solidFill>
                            <a:schemeClr val="tx1"/>
                          </a:solidFill>
                          <a:effectLst/>
                          <a:latin typeface="+mn-lt"/>
                        </a:rPr>
                        <a:t>Mees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n=1294</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6200916"/>
                  </a:ext>
                </a:extLst>
              </a:tr>
              <a:tr h="173236">
                <a:tc>
                  <a:txBody>
                    <a:bodyPr/>
                    <a:lstStyle/>
                    <a:p>
                      <a:pPr algn="r" fontAlgn="b"/>
                      <a:r>
                        <a:rPr lang="et-EE" sz="1000" b="0" i="0" u="none" strike="noStrike" dirty="0">
                          <a:solidFill>
                            <a:schemeClr val="tx1"/>
                          </a:solidFill>
                          <a:effectLst/>
                          <a:latin typeface="+mn-lt"/>
                        </a:rPr>
                        <a:t>Naine</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n=1631</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8879977"/>
                  </a:ext>
                </a:extLst>
              </a:tr>
              <a:tr h="173236">
                <a:tc>
                  <a:txBody>
                    <a:bodyPr/>
                    <a:lstStyle/>
                    <a:p>
                      <a:pPr algn="l" fontAlgn="b"/>
                      <a:r>
                        <a:rPr lang="et-EE" sz="1000" b="1" i="0" u="none" strike="noStrike" dirty="0">
                          <a:solidFill>
                            <a:schemeClr val="tx1"/>
                          </a:solidFill>
                          <a:effectLst/>
                          <a:latin typeface="+mn-lt"/>
                        </a:rPr>
                        <a:t>RAHVUS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a:solidFill>
                          <a:schemeClr val="tx1"/>
                        </a:solidFill>
                        <a:effectLst/>
                        <a:latin typeface="Arial" panose="020B060402020202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9479172"/>
                  </a:ext>
                </a:extLst>
              </a:tr>
              <a:tr h="173236">
                <a:tc>
                  <a:txBody>
                    <a:bodyPr/>
                    <a:lstStyle/>
                    <a:p>
                      <a:pPr algn="r" fontAlgn="b"/>
                      <a:r>
                        <a:rPr lang="et-EE" sz="1000" b="0" i="0" u="none" strike="noStrike" dirty="0">
                          <a:solidFill>
                            <a:schemeClr val="tx1"/>
                          </a:solidFill>
                          <a:effectLst/>
                          <a:latin typeface="+mn-lt"/>
                        </a:rPr>
                        <a:t>Eestlane</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n=2118</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1891474"/>
                  </a:ext>
                </a:extLst>
              </a:tr>
              <a:tr h="173236">
                <a:tc>
                  <a:txBody>
                    <a:bodyPr/>
                    <a:lstStyle/>
                    <a:p>
                      <a:pPr algn="r" fontAlgn="b"/>
                      <a:r>
                        <a:rPr lang="et-EE" sz="1000" b="0" i="0" u="none" strike="noStrike" dirty="0">
                          <a:solidFill>
                            <a:schemeClr val="tx1"/>
                          </a:solidFill>
                          <a:effectLst/>
                          <a:latin typeface="+mn-lt"/>
                        </a:rPr>
                        <a:t>Muu rahvus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n=807</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5418651"/>
                  </a:ext>
                </a:extLst>
              </a:tr>
              <a:tr h="173236">
                <a:tc>
                  <a:txBody>
                    <a:bodyPr/>
                    <a:lstStyle/>
                    <a:p>
                      <a:pPr algn="r" fontAlgn="t"/>
                      <a:endParaRPr lang="et-EE" sz="1000" b="0" i="0" u="none" strike="noStrike" dirty="0">
                        <a:solidFill>
                          <a:schemeClr val="tx1"/>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a:solidFill>
                          <a:schemeClr val="tx1"/>
                        </a:solidFill>
                        <a:effectLst/>
                        <a:latin typeface="Arial" panose="020B060402020202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6644258"/>
                  </a:ext>
                </a:extLst>
              </a:tr>
              <a:tr h="173236">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et-EE" sz="1000" b="0" i="0" u="none" strike="noStrike" dirty="0">
                          <a:solidFill>
                            <a:schemeClr val="tx1"/>
                          </a:solidFill>
                          <a:effectLst/>
                          <a:latin typeface="+mn-lt"/>
                        </a:rPr>
                        <a:t>Mänginud 2 aasta jooksul hasartmänge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n=1337</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023737"/>
                  </a:ext>
                </a:extLst>
              </a:tr>
              <a:tr h="1732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t-EE" sz="1000" b="1" i="0" u="none" strike="noStrike" dirty="0">
                          <a:solidFill>
                            <a:schemeClr val="tx1"/>
                          </a:solidFill>
                          <a:effectLst/>
                          <a:latin typeface="+mn-lt"/>
                        </a:rPr>
                        <a:t>MÄNGUSÕLTUVUSE TASE</a:t>
                      </a:r>
                      <a:endParaRPr lang="et-EE" sz="1000" b="0" i="0" u="none" strike="noStrike" dirty="0">
                        <a:solidFill>
                          <a:schemeClr val="tx1"/>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a:solidFill>
                          <a:schemeClr val="tx1"/>
                        </a:solidFill>
                        <a:effectLst/>
                        <a:latin typeface="Arial" panose="020B060402020202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0494789"/>
                  </a:ext>
                </a:extLst>
              </a:tr>
              <a:tr h="173236">
                <a:tc>
                  <a:txBody>
                    <a:bodyPr/>
                    <a:lstStyle/>
                    <a:p>
                      <a:pPr algn="r" fontAlgn="t"/>
                      <a:r>
                        <a:rPr lang="et-EE" sz="1000" b="0" i="0" u="none" strike="noStrike" dirty="0">
                          <a:solidFill>
                            <a:schemeClr val="tx1"/>
                          </a:solidFill>
                          <a:effectLst/>
                          <a:latin typeface="+mn-lt"/>
                        </a:rPr>
                        <a:t>P</a:t>
                      </a:r>
                      <a:r>
                        <a:rPr lang="pt-BR" sz="1000" b="0" i="0" u="none" strike="noStrike" dirty="0">
                          <a:solidFill>
                            <a:schemeClr val="tx1"/>
                          </a:solidFill>
                          <a:effectLst/>
                          <a:latin typeface="+mn-lt"/>
                        </a:rPr>
                        <a:t>robleemideta mängija</a:t>
                      </a:r>
                      <a:r>
                        <a:rPr lang="et-EE" sz="1000" b="0" i="0" u="none" strike="noStrike" dirty="0">
                          <a:solidFill>
                            <a:schemeClr val="tx1"/>
                          </a:solidFill>
                          <a:effectLst/>
                          <a:latin typeface="+mn-lt"/>
                        </a:rPr>
                        <a:t>d</a:t>
                      </a:r>
                      <a:endParaRPr lang="pt-BR" sz="1000" b="0" i="0" u="none" strike="noStrike" dirty="0">
                        <a:solidFill>
                          <a:schemeClr val="tx1"/>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n=1047</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2751350"/>
                  </a:ext>
                </a:extLst>
              </a:tr>
              <a:tr h="173236">
                <a:tc>
                  <a:txBody>
                    <a:bodyPr/>
                    <a:lstStyle/>
                    <a:p>
                      <a:pPr algn="r" fontAlgn="t"/>
                      <a:r>
                        <a:rPr lang="et-EE" sz="1000" b="0" i="0" u="none" strike="noStrike" dirty="0">
                          <a:solidFill>
                            <a:schemeClr val="tx1"/>
                          </a:solidFill>
                          <a:effectLst/>
                          <a:latin typeface="+mn-lt"/>
                        </a:rPr>
                        <a:t>Mõningate probleemidega mängijad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n=263</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625304"/>
                  </a:ext>
                </a:extLst>
              </a:tr>
              <a:tr h="173236">
                <a:tc>
                  <a:txBody>
                    <a:bodyPr/>
                    <a:lstStyle/>
                    <a:p>
                      <a:pPr algn="r" fontAlgn="t"/>
                      <a:r>
                        <a:rPr lang="et-EE" sz="1000" b="0" i="0" u="none" strike="noStrike" dirty="0">
                          <a:solidFill>
                            <a:schemeClr val="tx1"/>
                          </a:solidFill>
                          <a:effectLst/>
                          <a:latin typeface="+mn-lt"/>
                        </a:rPr>
                        <a:t>Tõenäolised patoloogilised mängijad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Arial" panose="020B0604020202020204" pitchFamily="34" charset="0"/>
                        </a:rPr>
                        <a:t>n=27</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595584"/>
                  </a:ext>
                </a:extLst>
              </a:tr>
            </a:tbl>
          </a:graphicData>
        </a:graphic>
      </p:graphicFrame>
      <p:sp>
        <p:nvSpPr>
          <p:cNvPr id="2" name="Title 1">
            <a:extLst>
              <a:ext uri="{FF2B5EF4-FFF2-40B4-BE49-F238E27FC236}">
                <a16:creationId xmlns:a16="http://schemas.microsoft.com/office/drawing/2014/main" id="{1AB3B20C-E8DE-4AE7-B4FE-7946D1A340A1}"/>
              </a:ext>
            </a:extLst>
          </p:cNvPr>
          <p:cNvSpPr>
            <a:spLocks noGrp="1"/>
          </p:cNvSpPr>
          <p:nvPr>
            <p:ph type="title"/>
          </p:nvPr>
        </p:nvSpPr>
        <p:spPr/>
        <p:txBody>
          <a:bodyPr/>
          <a:lstStyle/>
          <a:p>
            <a:r>
              <a:rPr lang="et-EE" dirty="0"/>
              <a:t>5.2 </a:t>
            </a:r>
            <a:r>
              <a:rPr lang="sv-SE" dirty="0"/>
              <a:t>Teadlikkus hasartmängu valdkonna blokeeringutest</a:t>
            </a:r>
            <a:br>
              <a:rPr lang="sv-SE" dirty="0"/>
            </a:br>
            <a:r>
              <a:rPr lang="et-EE" sz="1400" b="1" dirty="0">
                <a:solidFill>
                  <a:schemeClr val="tx1"/>
                </a:solidFill>
                <a:latin typeface="+mn-lt"/>
              </a:rPr>
              <a:t>Kas olete teadlik, et mängijal on soovi korral võimalus seada endale mängukeeld kõigi Eestis tegevusluba omavate hasartmängukorraldajate juures?  </a:t>
            </a:r>
            <a:r>
              <a:rPr lang="et-EE" sz="1400" b="0" dirty="0"/>
              <a:t> % kõikidest vastanutest , n=2925</a:t>
            </a:r>
          </a:p>
        </p:txBody>
      </p:sp>
      <p:graphicFrame>
        <p:nvGraphicFramePr>
          <p:cNvPr id="4" name="Chart 3">
            <a:extLst>
              <a:ext uri="{FF2B5EF4-FFF2-40B4-BE49-F238E27FC236}">
                <a16:creationId xmlns:a16="http://schemas.microsoft.com/office/drawing/2014/main" id="{257483B7-7622-4BC5-A7BA-D5948F6C5542}"/>
              </a:ext>
            </a:extLst>
          </p:cNvPr>
          <p:cNvGraphicFramePr/>
          <p:nvPr>
            <p:extLst>
              <p:ext uri="{D42A27DB-BD31-4B8C-83A1-F6EECF244321}">
                <p14:modId xmlns:p14="http://schemas.microsoft.com/office/powerpoint/2010/main" val="2099964439"/>
              </p:ext>
            </p:extLst>
          </p:nvPr>
        </p:nvGraphicFramePr>
        <p:xfrm>
          <a:off x="6359916" y="1536280"/>
          <a:ext cx="2777874" cy="45847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429AFDB8-7BC6-44F5-974D-44C46AD8E607}"/>
              </a:ext>
            </a:extLst>
          </p:cNvPr>
          <p:cNvGraphicFramePr/>
          <p:nvPr>
            <p:extLst>
              <p:ext uri="{D42A27DB-BD31-4B8C-83A1-F6EECF244321}">
                <p14:modId xmlns:p14="http://schemas.microsoft.com/office/powerpoint/2010/main" val="1909874445"/>
              </p:ext>
            </p:extLst>
          </p:nvPr>
        </p:nvGraphicFramePr>
        <p:xfrm>
          <a:off x="9053764" y="1536280"/>
          <a:ext cx="2777874" cy="458479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5653380A-8D9D-4EA5-95B3-1CE876F9B351}"/>
              </a:ext>
            </a:extLst>
          </p:cNvPr>
          <p:cNvSpPr>
            <a:spLocks noGrp="1"/>
          </p:cNvSpPr>
          <p:nvPr>
            <p:ph type="sldNum" sz="quarter" idx="10"/>
          </p:nvPr>
        </p:nvSpPr>
        <p:spPr/>
        <p:txBody>
          <a:bodyPr/>
          <a:lstStyle/>
          <a:p>
            <a:fld id="{4034BEE3-566C-4068-A777-C3A4762E861B}" type="slidenum">
              <a:rPr lang="en-GB" smtClean="0"/>
              <a:pPr/>
              <a:t>49</a:t>
            </a:fld>
            <a:endParaRPr lang="en-GB" dirty="0"/>
          </a:p>
        </p:txBody>
      </p:sp>
      <p:graphicFrame>
        <p:nvGraphicFramePr>
          <p:cNvPr id="3" name="Chart 2">
            <a:extLst>
              <a:ext uri="{FF2B5EF4-FFF2-40B4-BE49-F238E27FC236}">
                <a16:creationId xmlns:a16="http://schemas.microsoft.com/office/drawing/2014/main" id="{38C07BC1-A61A-9D11-0FC1-95E3500AD39A}"/>
              </a:ext>
            </a:extLst>
          </p:cNvPr>
          <p:cNvGraphicFramePr/>
          <p:nvPr>
            <p:extLst>
              <p:ext uri="{D42A27DB-BD31-4B8C-83A1-F6EECF244321}">
                <p14:modId xmlns:p14="http://schemas.microsoft.com/office/powerpoint/2010/main" val="3913437586"/>
              </p:ext>
            </p:extLst>
          </p:nvPr>
        </p:nvGraphicFramePr>
        <p:xfrm>
          <a:off x="3666067" y="1536280"/>
          <a:ext cx="2777874" cy="45847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6592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D9018-B7CD-40E8-8C79-3581B8578822}"/>
              </a:ext>
            </a:extLst>
          </p:cNvPr>
          <p:cNvSpPr>
            <a:spLocks noGrp="1"/>
          </p:cNvSpPr>
          <p:nvPr>
            <p:ph type="title"/>
          </p:nvPr>
        </p:nvSpPr>
        <p:spPr/>
        <p:txBody>
          <a:bodyPr/>
          <a:lstStyle/>
          <a:p>
            <a:r>
              <a:rPr lang="et-EE" dirty="0"/>
              <a:t>Hasartmängusõltuvuse riskirühmade arvutamine PGSI metoodika alusel </a:t>
            </a:r>
          </a:p>
        </p:txBody>
      </p:sp>
      <p:sp>
        <p:nvSpPr>
          <p:cNvPr id="4" name="Content Placeholder 3">
            <a:extLst>
              <a:ext uri="{FF2B5EF4-FFF2-40B4-BE49-F238E27FC236}">
                <a16:creationId xmlns:a16="http://schemas.microsoft.com/office/drawing/2014/main" id="{E0B6D501-A82D-42DC-9A67-329885206850}"/>
              </a:ext>
            </a:extLst>
          </p:cNvPr>
          <p:cNvSpPr>
            <a:spLocks noGrp="1"/>
          </p:cNvSpPr>
          <p:nvPr>
            <p:ph sz="quarter" idx="14"/>
          </p:nvPr>
        </p:nvSpPr>
        <p:spPr>
          <a:xfrm>
            <a:off x="359999" y="1396543"/>
            <a:ext cx="11466000" cy="5190307"/>
          </a:xfrm>
        </p:spPr>
        <p:txBody>
          <a:bodyPr/>
          <a:lstStyle/>
          <a:p>
            <a:pPr algn="just"/>
            <a:r>
              <a:rPr lang="et-EE" sz="1200" b="1" dirty="0"/>
              <a:t>Hasartmängu häire ehk hasartmängusõltuvus on </a:t>
            </a:r>
            <a:r>
              <a:rPr lang="et-EE" sz="1200" dirty="0"/>
              <a:t>korduv või pidev hasartmängude mängimine (sh online), mida iseloomustab:</a:t>
            </a:r>
          </a:p>
          <a:p>
            <a:pPr marL="742950" lvl="1" indent="-285750" algn="just">
              <a:buFont typeface="Arial" panose="020B0604020202020204" pitchFamily="34" charset="0"/>
              <a:buChar char="–"/>
              <a:tabLst>
                <a:tab pos="914400" algn="l"/>
              </a:tabLst>
            </a:pPr>
            <a:r>
              <a:rPr lang="et-EE" sz="1200" dirty="0"/>
              <a:t>Kontrolli halvenemine hasartmängimise üle (hasartmängu mängimise algus, sagedus, intensiivsus, kestus, lõpetamine, kontekst);</a:t>
            </a:r>
          </a:p>
          <a:p>
            <a:pPr marL="742950" lvl="1" indent="-285750" algn="just">
              <a:buFont typeface="Arial" panose="020B0604020202020204" pitchFamily="34" charset="0"/>
              <a:buChar char="–"/>
              <a:tabLst>
                <a:tab pos="914400" algn="l"/>
              </a:tabLst>
            </a:pPr>
            <a:r>
              <a:rPr lang="et-EE" sz="1200" dirty="0"/>
              <a:t>Hasartmängu tähtsuse suurenemine, mille tagajärjel muud tegevused jäävad tahaplaanile;</a:t>
            </a:r>
          </a:p>
          <a:p>
            <a:pPr marL="742950" lvl="1" indent="-285750" algn="just">
              <a:buFont typeface="Arial" panose="020B0604020202020204" pitchFamily="34" charset="0"/>
              <a:buChar char="–"/>
              <a:tabLst>
                <a:tab pos="914400" algn="l"/>
              </a:tabLst>
            </a:pPr>
            <a:r>
              <a:rPr lang="et-EE" sz="1200" dirty="0"/>
              <a:t>Hasartmängimise jätkamine või suurenemine vaatamata negatiivsetele tagajärgedele (suhete halvenemine, rahaline kahju, raskused tööl/õpingutes, tervis)</a:t>
            </a:r>
          </a:p>
          <a:p>
            <a:pPr algn="just"/>
            <a:r>
              <a:rPr lang="et-EE" sz="1200" dirty="0"/>
              <a:t> Hasartmängimine võib olla pidev või episoodiline ja ilmneb pika aja jooksul (vähemalt 12 kuud)</a:t>
            </a:r>
          </a:p>
          <a:p>
            <a:pPr lvl="0" algn="just">
              <a:tabLst>
                <a:tab pos="457200" algn="l"/>
              </a:tabLst>
            </a:pPr>
            <a:r>
              <a:rPr lang="et-EE" sz="1200" dirty="0"/>
              <a:t>Hasartmängimine põhjustab olulist </a:t>
            </a:r>
            <a:r>
              <a:rPr lang="et-EE" sz="1200" dirty="0" err="1"/>
              <a:t>distressi</a:t>
            </a:r>
            <a:r>
              <a:rPr lang="et-EE" sz="1200" dirty="0"/>
              <a:t> ja häireid mitmetes funktsioneerimise valdkondades (isiklik, sotsiaalne, hariduslik, tööalane jms).</a:t>
            </a:r>
          </a:p>
          <a:p>
            <a:pPr algn="just"/>
            <a:r>
              <a:rPr lang="et-EE" sz="1200" dirty="0">
                <a:effectLst/>
                <a:ea typeface="Calibri" panose="020F0502020204030204" pitchFamily="34" charset="0"/>
                <a:cs typeface="Times New Roman" panose="02020603050405020304" pitchFamily="18" charset="0"/>
              </a:rPr>
              <a:t>Hasartmängusõltuvuse määra arvestamise aluseks käesolevas uuringus on PGSI metoodika  (vt tulemusi peatükk 3 ja metoodika kirjeldust peatükk 7).</a:t>
            </a:r>
          </a:p>
          <a:p>
            <a:pPr algn="just"/>
            <a:r>
              <a:rPr lang="et-EE" sz="1200" dirty="0">
                <a:effectLst/>
                <a:ea typeface="Calibri" panose="020F0502020204030204" pitchFamily="34" charset="0"/>
                <a:cs typeface="Times New Roman" panose="02020603050405020304" pitchFamily="18" charset="0"/>
              </a:rPr>
              <a:t>Uuringus on hasartmängude mängijad jaotatud lähtuvalt hasartmängude mängimisest ja sellega kaasnevatest probleemidest kolme rühma:</a:t>
            </a:r>
          </a:p>
          <a:p>
            <a:pPr marL="228600" indent="-228600" algn="just">
              <a:buFont typeface="+mj-lt"/>
              <a:buAutoNum type="arabicPeriod"/>
            </a:pPr>
            <a:r>
              <a:rPr lang="et-EE" sz="1200" b="1" dirty="0">
                <a:effectLst/>
                <a:ea typeface="Calibri" panose="020F0502020204030204" pitchFamily="34" charset="0"/>
                <a:cs typeface="Times New Roman" panose="02020603050405020304" pitchFamily="18" charset="0"/>
              </a:rPr>
              <a:t>Probleemideta mängija </a:t>
            </a:r>
            <a:r>
              <a:rPr lang="et-EE" sz="1200" dirty="0">
                <a:effectLst/>
                <a:ea typeface="Calibri" panose="020F0502020204030204" pitchFamily="34" charset="0"/>
                <a:cs typeface="Times New Roman" panose="02020603050405020304" pitchFamily="18" charset="0"/>
              </a:rPr>
              <a:t>(testis punktiskoor 0) – inimene mängib või on mänginud hasartmänge, kuid hasartmängimine ei ole probleemne ega toonud kaasa kahjusid. </a:t>
            </a:r>
          </a:p>
          <a:p>
            <a:pPr marL="228600" indent="-228600" algn="just">
              <a:buFont typeface="+mj-lt"/>
              <a:buAutoNum type="arabicPeriod"/>
            </a:pPr>
            <a:r>
              <a:rPr lang="et-EE" sz="1200" b="1" dirty="0">
                <a:effectLst/>
                <a:ea typeface="Calibri" panose="020F0502020204030204" pitchFamily="34" charset="0"/>
                <a:cs typeface="Times New Roman" panose="02020603050405020304" pitchFamily="18" charset="0"/>
              </a:rPr>
              <a:t>Mõningate probleemidega mängija </a:t>
            </a:r>
            <a:r>
              <a:rPr lang="et-EE" sz="1200" dirty="0">
                <a:effectLst/>
                <a:ea typeface="Calibri" panose="020F0502020204030204" pitchFamily="34" charset="0"/>
                <a:cs typeface="Times New Roman" panose="02020603050405020304" pitchFamily="18" charset="0"/>
              </a:rPr>
              <a:t>(testis punktiskoor 1-7) – hasartmängude mängimine on inimesele põhjustanud mõningaid probleeme, hasartmängudega mängimise jätkamine võib viia hasartmängimise süvenemisele ja seega on oht patoloogia väljakujunemiseks.</a:t>
            </a:r>
          </a:p>
          <a:p>
            <a:pPr marL="228600" indent="-228600" algn="just">
              <a:buFont typeface="+mj-lt"/>
              <a:buAutoNum type="arabicPeriod"/>
            </a:pPr>
            <a:r>
              <a:rPr lang="et-EE" sz="1200" b="1" dirty="0">
                <a:effectLst/>
                <a:ea typeface="Calibri" panose="020F0502020204030204" pitchFamily="34" charset="0"/>
                <a:cs typeface="Times New Roman" panose="02020603050405020304" pitchFamily="18" charset="0"/>
              </a:rPr>
              <a:t>Tõenäoline patoloogiline hasartmängija </a:t>
            </a:r>
            <a:r>
              <a:rPr lang="et-EE" sz="1200" dirty="0">
                <a:effectLst/>
                <a:ea typeface="Calibri" panose="020F0502020204030204" pitchFamily="34" charset="0"/>
                <a:cs typeface="Times New Roman" panose="02020603050405020304" pitchFamily="18" charset="0"/>
              </a:rPr>
              <a:t>(testis skoor 8+)  - inimene kes kogeb hasartmängimisega seonduvalt probleeme ja häireid mitmetes funktsioneerimise valdkondades (isiklik, majanduslik, sotsiaalne, hariduslik, tööalane jms) ning kes on kaotanud kontrolli hasartmängimise üle. </a:t>
            </a:r>
          </a:p>
          <a:p>
            <a:pPr algn="just"/>
            <a:r>
              <a:rPr lang="et-EE" sz="1200" dirty="0">
                <a:effectLst/>
                <a:ea typeface="Calibri" panose="020F0502020204030204" pitchFamily="34" charset="0"/>
                <a:cs typeface="Times New Roman" panose="02020603050405020304" pitchFamily="18" charset="0"/>
              </a:rPr>
              <a:t>Uuringus on </a:t>
            </a:r>
            <a:r>
              <a:rPr lang="et-EE" sz="1200" b="1" dirty="0">
                <a:effectLst/>
                <a:ea typeface="Calibri" panose="020F0502020204030204" pitchFamily="34" charset="0"/>
                <a:cs typeface="Times New Roman" panose="02020603050405020304" pitchFamily="18" charset="0"/>
              </a:rPr>
              <a:t>hasartmängusõltuvuse riskirühm </a:t>
            </a:r>
            <a:r>
              <a:rPr lang="et-EE" sz="1200" dirty="0">
                <a:effectLst/>
                <a:ea typeface="Calibri" panose="020F0502020204030204" pitchFamily="34" charset="0"/>
                <a:cs typeface="Times New Roman" panose="02020603050405020304" pitchFamily="18" charset="0"/>
              </a:rPr>
              <a:t>moodustatud rühmast 2 ja 3 ehk mõningate probleemidega mängijatest ja tõenäolistest patoloogilistest mängijatest.</a:t>
            </a:r>
          </a:p>
          <a:p>
            <a:pPr marL="0" lvl="1" indent="0">
              <a:buNone/>
            </a:pPr>
            <a:endParaRPr lang="et-EE" sz="1400" dirty="0"/>
          </a:p>
        </p:txBody>
      </p:sp>
      <p:sp>
        <p:nvSpPr>
          <p:cNvPr id="5" name="Slide Number Placeholder 4">
            <a:extLst>
              <a:ext uri="{FF2B5EF4-FFF2-40B4-BE49-F238E27FC236}">
                <a16:creationId xmlns:a16="http://schemas.microsoft.com/office/drawing/2014/main" id="{5D56B929-F530-452B-869C-626CB96FB6FC}"/>
              </a:ext>
            </a:extLst>
          </p:cNvPr>
          <p:cNvSpPr>
            <a:spLocks noGrp="1"/>
          </p:cNvSpPr>
          <p:nvPr>
            <p:ph type="sldNum" sz="quarter" idx="10"/>
          </p:nvPr>
        </p:nvSpPr>
        <p:spPr/>
        <p:txBody>
          <a:bodyPr/>
          <a:lstStyle/>
          <a:p>
            <a:fld id="{4034BEE3-566C-4068-A777-C3A4762E861B}" type="slidenum">
              <a:rPr lang="en-GB" smtClean="0"/>
              <a:pPr/>
              <a:t>5</a:t>
            </a:fld>
            <a:endParaRPr lang="en-GB" dirty="0"/>
          </a:p>
        </p:txBody>
      </p:sp>
    </p:spTree>
    <p:extLst>
      <p:ext uri="{BB962C8B-B14F-4D97-AF65-F5344CB8AC3E}">
        <p14:creationId xmlns:p14="http://schemas.microsoft.com/office/powerpoint/2010/main" val="79177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7">
            <a:extLst>
              <a:ext uri="{FF2B5EF4-FFF2-40B4-BE49-F238E27FC236}">
                <a16:creationId xmlns:a16="http://schemas.microsoft.com/office/drawing/2014/main" id="{C4C3E7B7-A76D-9F7E-8203-725C1D76DF7E}"/>
              </a:ext>
            </a:extLst>
          </p:cNvPr>
          <p:cNvGraphicFramePr>
            <a:graphicFrameLocks/>
          </p:cNvGraphicFramePr>
          <p:nvPr>
            <p:extLst>
              <p:ext uri="{D42A27DB-BD31-4B8C-83A1-F6EECF244321}">
                <p14:modId xmlns:p14="http://schemas.microsoft.com/office/powerpoint/2010/main" val="2889538219"/>
              </p:ext>
            </p:extLst>
          </p:nvPr>
        </p:nvGraphicFramePr>
        <p:xfrm>
          <a:off x="346229" y="1679610"/>
          <a:ext cx="11621540" cy="4204387"/>
        </p:xfrm>
        <a:graphic>
          <a:graphicData uri="http://schemas.openxmlformats.org/drawingml/2006/table">
            <a:tbl>
              <a:tblPr firstRow="1" bandRow="1">
                <a:tableStyleId>{5C22544A-7EE6-4342-B048-85BDC9FD1C3A}</a:tableStyleId>
              </a:tblPr>
              <a:tblGrid>
                <a:gridCol w="2902068">
                  <a:extLst>
                    <a:ext uri="{9D8B030D-6E8A-4147-A177-3AD203B41FA5}">
                      <a16:colId xmlns:a16="http://schemas.microsoft.com/office/drawing/2014/main" val="20000"/>
                    </a:ext>
                  </a:extLst>
                </a:gridCol>
                <a:gridCol w="509234">
                  <a:extLst>
                    <a:ext uri="{9D8B030D-6E8A-4147-A177-3AD203B41FA5}">
                      <a16:colId xmlns:a16="http://schemas.microsoft.com/office/drawing/2014/main" val="1065118124"/>
                    </a:ext>
                  </a:extLst>
                </a:gridCol>
                <a:gridCol w="2736746">
                  <a:extLst>
                    <a:ext uri="{9D8B030D-6E8A-4147-A177-3AD203B41FA5}">
                      <a16:colId xmlns:a16="http://schemas.microsoft.com/office/drawing/2014/main" val="2832224172"/>
                    </a:ext>
                  </a:extLst>
                </a:gridCol>
                <a:gridCol w="2736746">
                  <a:extLst>
                    <a:ext uri="{9D8B030D-6E8A-4147-A177-3AD203B41FA5}">
                      <a16:colId xmlns:a16="http://schemas.microsoft.com/office/drawing/2014/main" val="20001"/>
                    </a:ext>
                  </a:extLst>
                </a:gridCol>
                <a:gridCol w="2736746">
                  <a:extLst>
                    <a:ext uri="{9D8B030D-6E8A-4147-A177-3AD203B41FA5}">
                      <a16:colId xmlns:a16="http://schemas.microsoft.com/office/drawing/2014/main" val="1660995032"/>
                    </a:ext>
                  </a:extLst>
                </a:gridCol>
              </a:tblGrid>
              <a:tr h="219959">
                <a:tc>
                  <a:txBody>
                    <a:bodyPr/>
                    <a:lstStyle/>
                    <a:p>
                      <a:pPr algn="r" fontAlgn="b"/>
                      <a:endParaRPr lang="et-EE" sz="1000" b="0" i="0" u="none" strike="noStrike" dirty="0">
                        <a:solidFill>
                          <a:schemeClr val="tx1"/>
                        </a:solidFill>
                        <a:effectLst/>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dirty="0">
                        <a:solidFill>
                          <a:schemeClr val="tx1"/>
                        </a:solidFill>
                        <a:effectLst/>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t-EE" sz="1000" b="1" dirty="0">
                          <a:solidFill>
                            <a:schemeClr val="tx1"/>
                          </a:solidFill>
                          <a:latin typeface="+mn-lt"/>
                        </a:rPr>
                        <a:t>2023</a:t>
                      </a: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2021</a:t>
                      </a:r>
                      <a:endParaRPr lang="et-EE" sz="1000" b="1"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1" dirty="0">
                          <a:solidFill>
                            <a:schemeClr val="tx1"/>
                          </a:solidFill>
                          <a:latin typeface="+mn-lt"/>
                        </a:rPr>
                        <a:t>2019</a:t>
                      </a:r>
                      <a:endParaRPr lang="et-EE" sz="1000" b="1"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7827601"/>
                  </a:ext>
                </a:extLst>
              </a:tr>
              <a:tr h="173236">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t-EE" sz="1000" b="1" i="0" u="none" strike="noStrike" dirty="0">
                          <a:solidFill>
                            <a:schemeClr val="tx1"/>
                          </a:solidFill>
                          <a:effectLst/>
                          <a:latin typeface="+mn-lt"/>
                        </a:rPr>
                        <a:t>KÕIK</a:t>
                      </a:r>
                      <a:endParaRPr lang="et-EE" sz="1000" b="0" i="0" u="none" strike="noStrike" dirty="0">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n=2925</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b="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b="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b="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3236">
                <a:tc>
                  <a:txBody>
                    <a:bodyPr/>
                    <a:lstStyle/>
                    <a:p>
                      <a:pPr algn="l" fontAlgn="b"/>
                      <a:r>
                        <a:rPr lang="et-EE" sz="1000" b="1" i="0" u="none" strike="noStrike" dirty="0">
                          <a:solidFill>
                            <a:schemeClr val="tx1"/>
                          </a:solidFill>
                          <a:effectLst/>
                          <a:latin typeface="+mn-lt"/>
                        </a:rPr>
                        <a:t>VANUS 1</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a:solidFill>
                          <a:schemeClr val="tx1"/>
                        </a:solidFill>
                        <a:effectLst/>
                        <a:latin typeface="Arial" panose="020B060402020202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3236">
                <a:tc>
                  <a:txBody>
                    <a:bodyPr/>
                    <a:lstStyle/>
                    <a:p>
                      <a:pPr algn="r" fontAlgn="b"/>
                      <a:r>
                        <a:rPr lang="et-EE" sz="1000" b="0" i="0" u="none" strike="noStrike" dirty="0">
                          <a:solidFill>
                            <a:schemeClr val="tx1"/>
                          </a:solidFill>
                          <a:effectLst/>
                          <a:latin typeface="+mn-lt"/>
                        </a:rPr>
                        <a:t>15 kuni 19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n=357</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3236">
                <a:tc>
                  <a:txBody>
                    <a:bodyPr/>
                    <a:lstStyle/>
                    <a:p>
                      <a:pPr algn="r" fontAlgn="b"/>
                      <a:r>
                        <a:rPr lang="et-EE" sz="1000" b="0" i="0" u="none" strike="noStrike" dirty="0">
                          <a:solidFill>
                            <a:schemeClr val="tx1"/>
                          </a:solidFill>
                          <a:effectLst/>
                          <a:latin typeface="+mn-lt"/>
                        </a:rPr>
                        <a:t>20 kuni 29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n=457</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73236">
                <a:tc>
                  <a:txBody>
                    <a:bodyPr/>
                    <a:lstStyle/>
                    <a:p>
                      <a:pPr algn="r" fontAlgn="b"/>
                      <a:r>
                        <a:rPr lang="et-EE" sz="1000" b="0" i="0" u="none" strike="noStrike" dirty="0">
                          <a:solidFill>
                            <a:schemeClr val="tx1"/>
                          </a:solidFill>
                          <a:effectLst/>
                          <a:latin typeface="+mn-lt"/>
                        </a:rPr>
                        <a:t>30 kuni 39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n=539</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3236">
                <a:tc>
                  <a:txBody>
                    <a:bodyPr/>
                    <a:lstStyle/>
                    <a:p>
                      <a:pPr algn="r" fontAlgn="b"/>
                      <a:r>
                        <a:rPr lang="et-EE" sz="1000" b="0" i="0" u="none" strike="noStrike" dirty="0">
                          <a:solidFill>
                            <a:schemeClr val="tx1"/>
                          </a:solidFill>
                          <a:effectLst/>
                          <a:latin typeface="+mn-lt"/>
                        </a:rPr>
                        <a:t>40 kuni 49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n=509</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8674905"/>
                  </a:ext>
                </a:extLst>
              </a:tr>
              <a:tr h="173236">
                <a:tc>
                  <a:txBody>
                    <a:bodyPr/>
                    <a:lstStyle/>
                    <a:p>
                      <a:pPr algn="r" fontAlgn="b"/>
                      <a:r>
                        <a:rPr lang="et-EE" sz="1000" b="0" i="0" u="none" strike="noStrike" dirty="0">
                          <a:solidFill>
                            <a:schemeClr val="tx1"/>
                          </a:solidFill>
                          <a:effectLst/>
                          <a:latin typeface="+mn-lt"/>
                        </a:rPr>
                        <a:t>55 kuni 59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n=458</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4594111"/>
                  </a:ext>
                </a:extLst>
              </a:tr>
              <a:tr h="173236">
                <a:tc>
                  <a:txBody>
                    <a:bodyPr/>
                    <a:lstStyle/>
                    <a:p>
                      <a:pPr algn="r" fontAlgn="b"/>
                      <a:r>
                        <a:rPr lang="et-EE" sz="1000" b="0" i="0" u="none" strike="noStrike" dirty="0">
                          <a:solidFill>
                            <a:schemeClr val="tx1"/>
                          </a:solidFill>
                          <a:effectLst/>
                          <a:latin typeface="+mn-lt"/>
                        </a:rPr>
                        <a:t>60 kuni 74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n=605</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6659022"/>
                  </a:ext>
                </a:extLst>
              </a:tr>
              <a:tr h="173236">
                <a:tc>
                  <a:txBody>
                    <a:bodyPr/>
                    <a:lstStyle/>
                    <a:p>
                      <a:pPr algn="l" fontAlgn="b"/>
                      <a:r>
                        <a:rPr lang="et-EE" sz="1000" b="1" i="0" u="none" strike="noStrike" dirty="0">
                          <a:solidFill>
                            <a:schemeClr val="tx1"/>
                          </a:solidFill>
                          <a:effectLst/>
                          <a:latin typeface="+mn-lt"/>
                        </a:rPr>
                        <a:t>VANUS 2 </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a:solidFill>
                          <a:schemeClr val="tx1"/>
                        </a:solidFill>
                        <a:effectLst/>
                        <a:latin typeface="Arial" panose="020B060402020202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b="1"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b="1"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b="1"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1801214"/>
                  </a:ext>
                </a:extLst>
              </a:tr>
              <a:tr h="173236">
                <a:tc>
                  <a:txBody>
                    <a:bodyPr/>
                    <a:lstStyle/>
                    <a:p>
                      <a:pPr algn="r" fontAlgn="b"/>
                      <a:r>
                        <a:rPr lang="et-EE" sz="1000" b="0" i="0" u="none" strike="noStrike" dirty="0">
                          <a:solidFill>
                            <a:schemeClr val="tx1"/>
                          </a:solidFill>
                          <a:effectLst/>
                          <a:latin typeface="+mn-lt"/>
                        </a:rPr>
                        <a:t>15-20</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n=472</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0442552"/>
                  </a:ext>
                </a:extLst>
              </a:tr>
              <a:tr h="173236">
                <a:tc>
                  <a:txBody>
                    <a:bodyPr/>
                    <a:lstStyle/>
                    <a:p>
                      <a:pPr algn="r" fontAlgn="b"/>
                      <a:r>
                        <a:rPr lang="et-EE" sz="1000" b="0" i="0" u="none" strike="noStrike" dirty="0">
                          <a:solidFill>
                            <a:schemeClr val="tx1"/>
                          </a:solidFill>
                          <a:effectLst/>
                          <a:latin typeface="+mn-lt"/>
                        </a:rPr>
                        <a:t>21-74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n=2453</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2110499"/>
                  </a:ext>
                </a:extLst>
              </a:tr>
              <a:tr h="173236">
                <a:tc>
                  <a:txBody>
                    <a:bodyPr/>
                    <a:lstStyle/>
                    <a:p>
                      <a:pPr algn="l" fontAlgn="b"/>
                      <a:r>
                        <a:rPr lang="et-EE" sz="1000" b="1" i="0" u="none" strike="noStrike" dirty="0">
                          <a:solidFill>
                            <a:schemeClr val="tx1"/>
                          </a:solidFill>
                          <a:effectLst/>
                          <a:latin typeface="+mn-lt"/>
                        </a:rPr>
                        <a:t>SUGU</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a:solidFill>
                          <a:schemeClr val="tx1"/>
                        </a:solidFill>
                        <a:effectLst/>
                        <a:latin typeface="Arial" panose="020B060402020202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03048"/>
                  </a:ext>
                </a:extLst>
              </a:tr>
              <a:tr h="173236">
                <a:tc>
                  <a:txBody>
                    <a:bodyPr/>
                    <a:lstStyle/>
                    <a:p>
                      <a:pPr algn="r" fontAlgn="b"/>
                      <a:r>
                        <a:rPr lang="et-EE" sz="1000" b="0" i="0" u="none" strike="noStrike" dirty="0">
                          <a:solidFill>
                            <a:schemeClr val="tx1"/>
                          </a:solidFill>
                          <a:effectLst/>
                          <a:latin typeface="+mn-lt"/>
                        </a:rPr>
                        <a:t>Mees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n=1294</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6200916"/>
                  </a:ext>
                </a:extLst>
              </a:tr>
              <a:tr h="173236">
                <a:tc>
                  <a:txBody>
                    <a:bodyPr/>
                    <a:lstStyle/>
                    <a:p>
                      <a:pPr algn="r" fontAlgn="b"/>
                      <a:r>
                        <a:rPr lang="et-EE" sz="1000" b="0" i="0" u="none" strike="noStrike" dirty="0">
                          <a:solidFill>
                            <a:schemeClr val="tx1"/>
                          </a:solidFill>
                          <a:effectLst/>
                          <a:latin typeface="+mn-lt"/>
                        </a:rPr>
                        <a:t>Naine</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n=1631</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8879977"/>
                  </a:ext>
                </a:extLst>
              </a:tr>
              <a:tr h="173236">
                <a:tc>
                  <a:txBody>
                    <a:bodyPr/>
                    <a:lstStyle/>
                    <a:p>
                      <a:pPr algn="l" fontAlgn="b"/>
                      <a:r>
                        <a:rPr lang="et-EE" sz="1000" b="1" i="0" u="none" strike="noStrike" dirty="0">
                          <a:solidFill>
                            <a:schemeClr val="tx1"/>
                          </a:solidFill>
                          <a:effectLst/>
                          <a:latin typeface="+mn-lt"/>
                        </a:rPr>
                        <a:t>RAHVUS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a:solidFill>
                          <a:schemeClr val="tx1"/>
                        </a:solidFill>
                        <a:effectLst/>
                        <a:latin typeface="Arial" panose="020B060402020202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9479172"/>
                  </a:ext>
                </a:extLst>
              </a:tr>
              <a:tr h="173236">
                <a:tc>
                  <a:txBody>
                    <a:bodyPr/>
                    <a:lstStyle/>
                    <a:p>
                      <a:pPr algn="r" fontAlgn="b"/>
                      <a:r>
                        <a:rPr lang="et-EE" sz="1000" b="0" i="0" u="none" strike="noStrike" dirty="0">
                          <a:solidFill>
                            <a:schemeClr val="tx1"/>
                          </a:solidFill>
                          <a:effectLst/>
                          <a:latin typeface="+mn-lt"/>
                        </a:rPr>
                        <a:t>Eestlane</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n=2118</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1891474"/>
                  </a:ext>
                </a:extLst>
              </a:tr>
              <a:tr h="173236">
                <a:tc>
                  <a:txBody>
                    <a:bodyPr/>
                    <a:lstStyle/>
                    <a:p>
                      <a:pPr algn="r" fontAlgn="b"/>
                      <a:r>
                        <a:rPr lang="et-EE" sz="1000" b="0" i="0" u="none" strike="noStrike" dirty="0">
                          <a:solidFill>
                            <a:schemeClr val="tx1"/>
                          </a:solidFill>
                          <a:effectLst/>
                          <a:latin typeface="+mn-lt"/>
                        </a:rPr>
                        <a:t>Muu rahvus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n=807</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5418651"/>
                  </a:ext>
                </a:extLst>
              </a:tr>
              <a:tr h="173236">
                <a:tc>
                  <a:txBody>
                    <a:bodyPr/>
                    <a:lstStyle/>
                    <a:p>
                      <a:pPr algn="r" fontAlgn="t"/>
                      <a:endParaRPr lang="et-EE" sz="1000" b="0" i="0" u="none" strike="noStrike" dirty="0">
                        <a:solidFill>
                          <a:schemeClr val="tx1"/>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a:solidFill>
                          <a:schemeClr val="tx1"/>
                        </a:solidFill>
                        <a:effectLst/>
                        <a:latin typeface="Arial" panose="020B060402020202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6644258"/>
                  </a:ext>
                </a:extLst>
              </a:tr>
              <a:tr h="173236">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et-EE" sz="1000" b="0" i="0" u="none" strike="noStrike" dirty="0">
                          <a:solidFill>
                            <a:schemeClr val="tx1"/>
                          </a:solidFill>
                          <a:effectLst/>
                          <a:latin typeface="+mn-lt"/>
                        </a:rPr>
                        <a:t>Mänginud 2 aasta jooksul hasartmänge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n=1337</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023737"/>
                  </a:ext>
                </a:extLst>
              </a:tr>
              <a:tr h="1732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t-EE" sz="1000" b="1" i="0" u="none" strike="noStrike" dirty="0">
                          <a:solidFill>
                            <a:schemeClr val="tx1"/>
                          </a:solidFill>
                          <a:effectLst/>
                          <a:latin typeface="+mn-lt"/>
                        </a:rPr>
                        <a:t>MÄNGUSÕLTUVUSE TASE</a:t>
                      </a:r>
                      <a:endParaRPr lang="et-EE" sz="1000" b="0" i="0" u="none" strike="noStrike" dirty="0">
                        <a:solidFill>
                          <a:schemeClr val="tx1"/>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a:solidFill>
                          <a:schemeClr val="tx1"/>
                        </a:solidFill>
                        <a:effectLst/>
                        <a:latin typeface="Arial" panose="020B060402020202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0494789"/>
                  </a:ext>
                </a:extLst>
              </a:tr>
              <a:tr h="173236">
                <a:tc>
                  <a:txBody>
                    <a:bodyPr/>
                    <a:lstStyle/>
                    <a:p>
                      <a:pPr algn="r" fontAlgn="t"/>
                      <a:r>
                        <a:rPr lang="et-EE" sz="1000" b="0" i="0" u="none" strike="noStrike" dirty="0">
                          <a:solidFill>
                            <a:schemeClr val="tx1"/>
                          </a:solidFill>
                          <a:effectLst/>
                          <a:latin typeface="+mn-lt"/>
                        </a:rPr>
                        <a:t>P</a:t>
                      </a:r>
                      <a:r>
                        <a:rPr lang="pt-BR" sz="1000" b="0" i="0" u="none" strike="noStrike" dirty="0">
                          <a:solidFill>
                            <a:schemeClr val="tx1"/>
                          </a:solidFill>
                          <a:effectLst/>
                          <a:latin typeface="+mn-lt"/>
                        </a:rPr>
                        <a:t>robleemideta mängija</a:t>
                      </a:r>
                      <a:r>
                        <a:rPr lang="et-EE" sz="1000" b="0" i="0" u="none" strike="noStrike" dirty="0">
                          <a:solidFill>
                            <a:schemeClr val="tx1"/>
                          </a:solidFill>
                          <a:effectLst/>
                          <a:latin typeface="+mn-lt"/>
                        </a:rPr>
                        <a:t>d</a:t>
                      </a:r>
                      <a:endParaRPr lang="pt-BR" sz="1000" b="0" i="0" u="none" strike="noStrike" dirty="0">
                        <a:solidFill>
                          <a:schemeClr val="tx1"/>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n=1047</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2751350"/>
                  </a:ext>
                </a:extLst>
              </a:tr>
              <a:tr h="173236">
                <a:tc>
                  <a:txBody>
                    <a:bodyPr/>
                    <a:lstStyle/>
                    <a:p>
                      <a:pPr algn="r" fontAlgn="t"/>
                      <a:r>
                        <a:rPr lang="et-EE" sz="1000" b="0" i="0" u="none" strike="noStrike" dirty="0">
                          <a:solidFill>
                            <a:schemeClr val="tx1"/>
                          </a:solidFill>
                          <a:effectLst/>
                          <a:latin typeface="+mn-lt"/>
                        </a:rPr>
                        <a:t>Mõningate probleemidega mängijad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n=263</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625304"/>
                  </a:ext>
                </a:extLst>
              </a:tr>
              <a:tr h="173236">
                <a:tc>
                  <a:txBody>
                    <a:bodyPr/>
                    <a:lstStyle/>
                    <a:p>
                      <a:pPr algn="r" fontAlgn="t"/>
                      <a:r>
                        <a:rPr lang="et-EE" sz="1000" b="0" i="0" u="none" strike="noStrike" dirty="0">
                          <a:solidFill>
                            <a:schemeClr val="tx1"/>
                          </a:solidFill>
                          <a:effectLst/>
                          <a:latin typeface="+mn-lt"/>
                        </a:rPr>
                        <a:t>Tõenäolised patoloogilised mängijad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Arial" panose="020B0604020202020204" pitchFamily="34" charset="0"/>
                        </a:rPr>
                        <a:t>n=27</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595584"/>
                  </a:ext>
                </a:extLst>
              </a:tr>
            </a:tbl>
          </a:graphicData>
        </a:graphic>
      </p:graphicFrame>
      <p:sp>
        <p:nvSpPr>
          <p:cNvPr id="2" name="Title 1">
            <a:extLst>
              <a:ext uri="{FF2B5EF4-FFF2-40B4-BE49-F238E27FC236}">
                <a16:creationId xmlns:a16="http://schemas.microsoft.com/office/drawing/2014/main" id="{1AB3B20C-E8DE-4AE7-B4FE-7946D1A340A1}"/>
              </a:ext>
            </a:extLst>
          </p:cNvPr>
          <p:cNvSpPr>
            <a:spLocks noGrp="1"/>
          </p:cNvSpPr>
          <p:nvPr>
            <p:ph type="title"/>
          </p:nvPr>
        </p:nvSpPr>
        <p:spPr/>
        <p:txBody>
          <a:bodyPr/>
          <a:lstStyle/>
          <a:p>
            <a:r>
              <a:rPr lang="et-EE" dirty="0"/>
              <a:t>5.3 </a:t>
            </a:r>
            <a:r>
              <a:rPr lang="sv-SE" dirty="0"/>
              <a:t>Teadlikkus hasartmängu valdkonna blokeeringutest</a:t>
            </a:r>
            <a:br>
              <a:rPr lang="sv-SE" dirty="0"/>
            </a:br>
            <a:r>
              <a:rPr lang="et-EE" sz="1400" b="1" dirty="0">
                <a:solidFill>
                  <a:schemeClr val="tx1"/>
                </a:solidFill>
                <a:latin typeface="+mn-lt"/>
              </a:rPr>
              <a:t>Maksu- ja Tolliamet blokeerib juurdepääsu Eestis tegevusluba mitteomavate hasartmängukorraldajate veebilehtedele. Kas olete selle blokeeringu tõttu loobunud mõne kasutajakonto loomisest või kasutamisest?  </a:t>
            </a:r>
            <a:r>
              <a:rPr lang="et-EE" sz="1400" b="0" dirty="0"/>
              <a:t> % kõikidest vastanutest , n=2925</a:t>
            </a:r>
          </a:p>
        </p:txBody>
      </p:sp>
      <p:graphicFrame>
        <p:nvGraphicFramePr>
          <p:cNvPr id="7" name="Chart 6">
            <a:extLst>
              <a:ext uri="{FF2B5EF4-FFF2-40B4-BE49-F238E27FC236}">
                <a16:creationId xmlns:a16="http://schemas.microsoft.com/office/drawing/2014/main" id="{124098E0-E656-4B5B-A15C-CB699E0401B8}"/>
              </a:ext>
            </a:extLst>
          </p:cNvPr>
          <p:cNvGraphicFramePr/>
          <p:nvPr>
            <p:extLst>
              <p:ext uri="{D42A27DB-BD31-4B8C-83A1-F6EECF244321}">
                <p14:modId xmlns:p14="http://schemas.microsoft.com/office/powerpoint/2010/main" val="373004684"/>
              </p:ext>
            </p:extLst>
          </p:nvPr>
        </p:nvGraphicFramePr>
        <p:xfrm>
          <a:off x="8671194" y="1129291"/>
          <a:ext cx="3296575" cy="49940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BA08F2B8-724C-4E23-9EA1-A0C6EA7FB0E5}"/>
              </a:ext>
            </a:extLst>
          </p:cNvPr>
          <p:cNvGraphicFramePr/>
          <p:nvPr>
            <p:extLst>
              <p:ext uri="{D42A27DB-BD31-4B8C-83A1-F6EECF244321}">
                <p14:modId xmlns:p14="http://schemas.microsoft.com/office/powerpoint/2010/main" val="1616720751"/>
              </p:ext>
            </p:extLst>
          </p:nvPr>
        </p:nvGraphicFramePr>
        <p:xfrm>
          <a:off x="5909569" y="1129291"/>
          <a:ext cx="3296575" cy="4994094"/>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3393E4C2-3DEA-476D-BEE8-0C685D16B6ED}"/>
              </a:ext>
            </a:extLst>
          </p:cNvPr>
          <p:cNvSpPr>
            <a:spLocks noGrp="1"/>
          </p:cNvSpPr>
          <p:nvPr>
            <p:ph type="sldNum" sz="quarter" idx="10"/>
          </p:nvPr>
        </p:nvSpPr>
        <p:spPr/>
        <p:txBody>
          <a:bodyPr/>
          <a:lstStyle/>
          <a:p>
            <a:fld id="{4034BEE3-566C-4068-A777-C3A4762E861B}" type="slidenum">
              <a:rPr lang="en-GB" smtClean="0"/>
              <a:pPr/>
              <a:t>50</a:t>
            </a:fld>
            <a:endParaRPr lang="en-GB" dirty="0"/>
          </a:p>
        </p:txBody>
      </p:sp>
      <p:graphicFrame>
        <p:nvGraphicFramePr>
          <p:cNvPr id="6" name="Chart 5">
            <a:extLst>
              <a:ext uri="{FF2B5EF4-FFF2-40B4-BE49-F238E27FC236}">
                <a16:creationId xmlns:a16="http://schemas.microsoft.com/office/drawing/2014/main" id="{1BB3A60A-BA73-FF87-3DD4-612F99C26454}"/>
              </a:ext>
            </a:extLst>
          </p:cNvPr>
          <p:cNvGraphicFramePr/>
          <p:nvPr>
            <p:extLst>
              <p:ext uri="{D42A27DB-BD31-4B8C-83A1-F6EECF244321}">
                <p14:modId xmlns:p14="http://schemas.microsoft.com/office/powerpoint/2010/main" val="820328891"/>
              </p:ext>
            </p:extLst>
          </p:nvPr>
        </p:nvGraphicFramePr>
        <p:xfrm>
          <a:off x="3149424" y="1129291"/>
          <a:ext cx="3296575" cy="49940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EE6597A0-4708-C0A7-C730-974DC9844E90}"/>
              </a:ext>
            </a:extLst>
          </p:cNvPr>
          <p:cNvGraphicFramePr/>
          <p:nvPr>
            <p:extLst>
              <p:ext uri="{D42A27DB-BD31-4B8C-83A1-F6EECF244321}">
                <p14:modId xmlns:p14="http://schemas.microsoft.com/office/powerpoint/2010/main" val="3930438736"/>
              </p:ext>
            </p:extLst>
          </p:nvPr>
        </p:nvGraphicFramePr>
        <p:xfrm>
          <a:off x="-148631" y="1255058"/>
          <a:ext cx="3296575" cy="6802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352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7">
            <a:extLst>
              <a:ext uri="{FF2B5EF4-FFF2-40B4-BE49-F238E27FC236}">
                <a16:creationId xmlns:a16="http://schemas.microsoft.com/office/drawing/2014/main" id="{6A23948E-ACFE-F51A-6FF3-46E799220AC5}"/>
              </a:ext>
            </a:extLst>
          </p:cNvPr>
          <p:cNvGraphicFramePr>
            <a:graphicFrameLocks/>
          </p:cNvGraphicFramePr>
          <p:nvPr>
            <p:extLst>
              <p:ext uri="{D42A27DB-BD31-4B8C-83A1-F6EECF244321}">
                <p14:modId xmlns:p14="http://schemas.microsoft.com/office/powerpoint/2010/main" val="2747914850"/>
              </p:ext>
            </p:extLst>
          </p:nvPr>
        </p:nvGraphicFramePr>
        <p:xfrm>
          <a:off x="346229" y="1396896"/>
          <a:ext cx="11621540" cy="4472688"/>
        </p:xfrm>
        <a:graphic>
          <a:graphicData uri="http://schemas.openxmlformats.org/drawingml/2006/table">
            <a:tbl>
              <a:tblPr firstRow="1" bandRow="1">
                <a:tableStyleId>{5C22544A-7EE6-4342-B048-85BDC9FD1C3A}</a:tableStyleId>
              </a:tblPr>
              <a:tblGrid>
                <a:gridCol w="2902068">
                  <a:extLst>
                    <a:ext uri="{9D8B030D-6E8A-4147-A177-3AD203B41FA5}">
                      <a16:colId xmlns:a16="http://schemas.microsoft.com/office/drawing/2014/main" val="20000"/>
                    </a:ext>
                  </a:extLst>
                </a:gridCol>
                <a:gridCol w="509234">
                  <a:extLst>
                    <a:ext uri="{9D8B030D-6E8A-4147-A177-3AD203B41FA5}">
                      <a16:colId xmlns:a16="http://schemas.microsoft.com/office/drawing/2014/main" val="1065118124"/>
                    </a:ext>
                  </a:extLst>
                </a:gridCol>
                <a:gridCol w="2736746">
                  <a:extLst>
                    <a:ext uri="{9D8B030D-6E8A-4147-A177-3AD203B41FA5}">
                      <a16:colId xmlns:a16="http://schemas.microsoft.com/office/drawing/2014/main" val="2832224172"/>
                    </a:ext>
                  </a:extLst>
                </a:gridCol>
                <a:gridCol w="2736746">
                  <a:extLst>
                    <a:ext uri="{9D8B030D-6E8A-4147-A177-3AD203B41FA5}">
                      <a16:colId xmlns:a16="http://schemas.microsoft.com/office/drawing/2014/main" val="20001"/>
                    </a:ext>
                  </a:extLst>
                </a:gridCol>
                <a:gridCol w="2736746">
                  <a:extLst>
                    <a:ext uri="{9D8B030D-6E8A-4147-A177-3AD203B41FA5}">
                      <a16:colId xmlns:a16="http://schemas.microsoft.com/office/drawing/2014/main" val="1660995032"/>
                    </a:ext>
                  </a:extLst>
                </a:gridCol>
              </a:tblGrid>
              <a:tr h="233995">
                <a:tc>
                  <a:txBody>
                    <a:bodyPr/>
                    <a:lstStyle/>
                    <a:p>
                      <a:pPr algn="r" fontAlgn="b"/>
                      <a:endParaRPr lang="et-EE" sz="1000" b="0" i="0" u="none" strike="noStrike" dirty="0">
                        <a:solidFill>
                          <a:schemeClr val="tx1"/>
                        </a:solidFill>
                        <a:effectLst/>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dirty="0">
                        <a:solidFill>
                          <a:schemeClr val="tx1"/>
                        </a:solidFill>
                        <a:effectLst/>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t-EE" sz="1000" b="1" dirty="0">
                          <a:solidFill>
                            <a:schemeClr val="tx1"/>
                          </a:solidFill>
                          <a:latin typeface="+mn-lt"/>
                        </a:rPr>
                        <a:t>2023</a:t>
                      </a: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2021</a:t>
                      </a:r>
                      <a:endParaRPr lang="et-EE" sz="1000" b="1"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1" dirty="0">
                          <a:solidFill>
                            <a:schemeClr val="tx1"/>
                          </a:solidFill>
                          <a:latin typeface="+mn-lt"/>
                        </a:rPr>
                        <a:t>2019</a:t>
                      </a:r>
                      <a:endParaRPr lang="et-EE" sz="1000" b="1"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7827601"/>
                  </a:ext>
                </a:extLst>
              </a:tr>
              <a:tr h="184291">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t-EE" sz="1000" b="1" i="0" u="none" strike="noStrike" dirty="0">
                          <a:solidFill>
                            <a:schemeClr val="tx1"/>
                          </a:solidFill>
                          <a:effectLst/>
                          <a:latin typeface="+mn-lt"/>
                        </a:rPr>
                        <a:t>KÕIK</a:t>
                      </a:r>
                      <a:endParaRPr lang="et-EE" sz="1000" b="0" i="0" u="none" strike="noStrike" dirty="0">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Arial" panose="020B0604020202020204" pitchFamily="34" charset="0"/>
                        </a:rPr>
                        <a:t>n=2925</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b="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b="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b="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4291">
                <a:tc>
                  <a:txBody>
                    <a:bodyPr/>
                    <a:lstStyle/>
                    <a:p>
                      <a:pPr algn="l" fontAlgn="b"/>
                      <a:r>
                        <a:rPr lang="et-EE" sz="1000" b="1" i="0" u="none" strike="noStrike" dirty="0">
                          <a:solidFill>
                            <a:schemeClr val="tx1"/>
                          </a:solidFill>
                          <a:effectLst/>
                          <a:latin typeface="+mn-lt"/>
                        </a:rPr>
                        <a:t>VANUS 1</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dirty="0">
                        <a:solidFill>
                          <a:schemeClr val="tx1"/>
                        </a:solidFill>
                        <a:effectLst/>
                        <a:latin typeface="Arial" panose="020B060402020202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4291">
                <a:tc>
                  <a:txBody>
                    <a:bodyPr/>
                    <a:lstStyle/>
                    <a:p>
                      <a:pPr algn="r" fontAlgn="b"/>
                      <a:r>
                        <a:rPr lang="et-EE" sz="1000" b="0" i="0" u="none" strike="noStrike" dirty="0">
                          <a:solidFill>
                            <a:schemeClr val="tx1"/>
                          </a:solidFill>
                          <a:effectLst/>
                          <a:latin typeface="+mn-lt"/>
                        </a:rPr>
                        <a:t>15 kuni 19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Arial" panose="020B0604020202020204" pitchFamily="34" charset="0"/>
                        </a:rPr>
                        <a:t>n=357</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4291">
                <a:tc>
                  <a:txBody>
                    <a:bodyPr/>
                    <a:lstStyle/>
                    <a:p>
                      <a:pPr algn="r" fontAlgn="b"/>
                      <a:r>
                        <a:rPr lang="et-EE" sz="1000" b="0" i="0" u="none" strike="noStrike" dirty="0">
                          <a:solidFill>
                            <a:schemeClr val="tx1"/>
                          </a:solidFill>
                          <a:effectLst/>
                          <a:latin typeface="+mn-lt"/>
                        </a:rPr>
                        <a:t>20 kuni 29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Arial" panose="020B0604020202020204" pitchFamily="34" charset="0"/>
                        </a:rPr>
                        <a:t>n=457</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84291">
                <a:tc>
                  <a:txBody>
                    <a:bodyPr/>
                    <a:lstStyle/>
                    <a:p>
                      <a:pPr algn="r" fontAlgn="b"/>
                      <a:r>
                        <a:rPr lang="et-EE" sz="1000" b="0" i="0" u="none" strike="noStrike" dirty="0">
                          <a:solidFill>
                            <a:schemeClr val="tx1"/>
                          </a:solidFill>
                          <a:effectLst/>
                          <a:latin typeface="+mn-lt"/>
                        </a:rPr>
                        <a:t>30 kuni 39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Arial" panose="020B0604020202020204" pitchFamily="34" charset="0"/>
                        </a:rPr>
                        <a:t>n=539</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84291">
                <a:tc>
                  <a:txBody>
                    <a:bodyPr/>
                    <a:lstStyle/>
                    <a:p>
                      <a:pPr algn="r" fontAlgn="b"/>
                      <a:r>
                        <a:rPr lang="et-EE" sz="1000" b="0" i="0" u="none" strike="noStrike" dirty="0">
                          <a:solidFill>
                            <a:schemeClr val="tx1"/>
                          </a:solidFill>
                          <a:effectLst/>
                          <a:latin typeface="+mn-lt"/>
                        </a:rPr>
                        <a:t>40 kuni 49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n=509</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8674905"/>
                  </a:ext>
                </a:extLst>
              </a:tr>
              <a:tr h="184291">
                <a:tc>
                  <a:txBody>
                    <a:bodyPr/>
                    <a:lstStyle/>
                    <a:p>
                      <a:pPr algn="r" fontAlgn="b"/>
                      <a:r>
                        <a:rPr lang="et-EE" sz="1000" b="0" i="0" u="none" strike="noStrike" dirty="0">
                          <a:solidFill>
                            <a:schemeClr val="tx1"/>
                          </a:solidFill>
                          <a:effectLst/>
                          <a:latin typeface="+mn-lt"/>
                        </a:rPr>
                        <a:t>55 kuni 59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Arial" panose="020B0604020202020204" pitchFamily="34" charset="0"/>
                        </a:rPr>
                        <a:t>n=458</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4594111"/>
                  </a:ext>
                </a:extLst>
              </a:tr>
              <a:tr h="184291">
                <a:tc>
                  <a:txBody>
                    <a:bodyPr/>
                    <a:lstStyle/>
                    <a:p>
                      <a:pPr algn="r" fontAlgn="b"/>
                      <a:r>
                        <a:rPr lang="et-EE" sz="1000" b="0" i="0" u="none" strike="noStrike" dirty="0">
                          <a:solidFill>
                            <a:schemeClr val="tx1"/>
                          </a:solidFill>
                          <a:effectLst/>
                          <a:latin typeface="+mn-lt"/>
                        </a:rPr>
                        <a:t>60 kuni 74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Arial" panose="020B0604020202020204" pitchFamily="34" charset="0"/>
                        </a:rPr>
                        <a:t>n=605</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6659022"/>
                  </a:ext>
                </a:extLst>
              </a:tr>
              <a:tr h="184291">
                <a:tc>
                  <a:txBody>
                    <a:bodyPr/>
                    <a:lstStyle/>
                    <a:p>
                      <a:pPr algn="l" fontAlgn="b"/>
                      <a:r>
                        <a:rPr lang="et-EE" sz="1000" b="1" i="0" u="none" strike="noStrike" dirty="0">
                          <a:solidFill>
                            <a:schemeClr val="tx1"/>
                          </a:solidFill>
                          <a:effectLst/>
                          <a:latin typeface="+mn-lt"/>
                        </a:rPr>
                        <a:t>VANUS 2 </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dirty="0">
                        <a:solidFill>
                          <a:schemeClr val="tx1"/>
                        </a:solidFill>
                        <a:effectLst/>
                        <a:latin typeface="Arial" panose="020B060402020202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b="1"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b="1"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b="1"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1801214"/>
                  </a:ext>
                </a:extLst>
              </a:tr>
              <a:tr h="184291">
                <a:tc>
                  <a:txBody>
                    <a:bodyPr/>
                    <a:lstStyle/>
                    <a:p>
                      <a:pPr algn="r" fontAlgn="b"/>
                      <a:r>
                        <a:rPr lang="et-EE" sz="1000" b="0" i="0" u="none" strike="noStrike" dirty="0">
                          <a:solidFill>
                            <a:schemeClr val="tx1"/>
                          </a:solidFill>
                          <a:effectLst/>
                          <a:latin typeface="+mn-lt"/>
                        </a:rPr>
                        <a:t>15-20</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n=472</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0442552"/>
                  </a:ext>
                </a:extLst>
              </a:tr>
              <a:tr h="184291">
                <a:tc>
                  <a:txBody>
                    <a:bodyPr/>
                    <a:lstStyle/>
                    <a:p>
                      <a:pPr algn="r" fontAlgn="b"/>
                      <a:r>
                        <a:rPr lang="et-EE" sz="1000" b="0" i="0" u="none" strike="noStrike" dirty="0">
                          <a:solidFill>
                            <a:schemeClr val="tx1"/>
                          </a:solidFill>
                          <a:effectLst/>
                          <a:latin typeface="+mn-lt"/>
                        </a:rPr>
                        <a:t>21-74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Arial" panose="020B0604020202020204" pitchFamily="34" charset="0"/>
                        </a:rPr>
                        <a:t>n=2453</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2110499"/>
                  </a:ext>
                </a:extLst>
              </a:tr>
              <a:tr h="184291">
                <a:tc>
                  <a:txBody>
                    <a:bodyPr/>
                    <a:lstStyle/>
                    <a:p>
                      <a:pPr algn="l" fontAlgn="b"/>
                      <a:r>
                        <a:rPr lang="et-EE" sz="1000" b="1" i="0" u="none" strike="noStrike" dirty="0">
                          <a:solidFill>
                            <a:schemeClr val="tx1"/>
                          </a:solidFill>
                          <a:effectLst/>
                          <a:latin typeface="+mn-lt"/>
                        </a:rPr>
                        <a:t>SUGU</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dirty="0">
                        <a:solidFill>
                          <a:schemeClr val="tx1"/>
                        </a:solidFill>
                        <a:effectLst/>
                        <a:latin typeface="Arial" panose="020B060402020202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03048"/>
                  </a:ext>
                </a:extLst>
              </a:tr>
              <a:tr h="184291">
                <a:tc>
                  <a:txBody>
                    <a:bodyPr/>
                    <a:lstStyle/>
                    <a:p>
                      <a:pPr algn="r" fontAlgn="b"/>
                      <a:r>
                        <a:rPr lang="et-EE" sz="1000" b="0" i="0" u="none" strike="noStrike" dirty="0">
                          <a:solidFill>
                            <a:schemeClr val="tx1"/>
                          </a:solidFill>
                          <a:effectLst/>
                          <a:latin typeface="+mn-lt"/>
                        </a:rPr>
                        <a:t>Mees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Arial" panose="020B0604020202020204" pitchFamily="34" charset="0"/>
                        </a:rPr>
                        <a:t>n=1294</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6200916"/>
                  </a:ext>
                </a:extLst>
              </a:tr>
              <a:tr h="184291">
                <a:tc>
                  <a:txBody>
                    <a:bodyPr/>
                    <a:lstStyle/>
                    <a:p>
                      <a:pPr algn="r" fontAlgn="b"/>
                      <a:r>
                        <a:rPr lang="et-EE" sz="1000" b="0" i="0" u="none" strike="noStrike" dirty="0">
                          <a:solidFill>
                            <a:schemeClr val="tx1"/>
                          </a:solidFill>
                          <a:effectLst/>
                          <a:latin typeface="+mn-lt"/>
                        </a:rPr>
                        <a:t>Naine</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n=1631</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8879977"/>
                  </a:ext>
                </a:extLst>
              </a:tr>
              <a:tr h="184291">
                <a:tc>
                  <a:txBody>
                    <a:bodyPr/>
                    <a:lstStyle/>
                    <a:p>
                      <a:pPr algn="l" fontAlgn="b"/>
                      <a:r>
                        <a:rPr lang="et-EE" sz="1000" b="1" i="0" u="none" strike="noStrike" dirty="0">
                          <a:solidFill>
                            <a:schemeClr val="tx1"/>
                          </a:solidFill>
                          <a:effectLst/>
                          <a:latin typeface="+mn-lt"/>
                        </a:rPr>
                        <a:t>RAHVUS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dirty="0">
                        <a:solidFill>
                          <a:schemeClr val="tx1"/>
                        </a:solidFill>
                        <a:effectLst/>
                        <a:latin typeface="Arial" panose="020B060402020202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9479172"/>
                  </a:ext>
                </a:extLst>
              </a:tr>
              <a:tr h="184291">
                <a:tc>
                  <a:txBody>
                    <a:bodyPr/>
                    <a:lstStyle/>
                    <a:p>
                      <a:pPr algn="r" fontAlgn="b"/>
                      <a:r>
                        <a:rPr lang="et-EE" sz="1000" b="0" i="0" u="none" strike="noStrike" dirty="0">
                          <a:solidFill>
                            <a:schemeClr val="tx1"/>
                          </a:solidFill>
                          <a:effectLst/>
                          <a:latin typeface="+mn-lt"/>
                        </a:rPr>
                        <a:t>Eestlane</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Arial" panose="020B0604020202020204" pitchFamily="34" charset="0"/>
                        </a:rPr>
                        <a:t>n=2118</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1891474"/>
                  </a:ext>
                </a:extLst>
              </a:tr>
              <a:tr h="184291">
                <a:tc>
                  <a:txBody>
                    <a:bodyPr/>
                    <a:lstStyle/>
                    <a:p>
                      <a:pPr algn="r" fontAlgn="b"/>
                      <a:r>
                        <a:rPr lang="et-EE" sz="1000" b="0" i="0" u="none" strike="noStrike" dirty="0">
                          <a:solidFill>
                            <a:schemeClr val="tx1"/>
                          </a:solidFill>
                          <a:effectLst/>
                          <a:latin typeface="+mn-lt"/>
                        </a:rPr>
                        <a:t>Muu rahvus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Arial" panose="020B0604020202020204" pitchFamily="34" charset="0"/>
                        </a:rPr>
                        <a:t>n=807</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5418651"/>
                  </a:ext>
                </a:extLst>
              </a:tr>
              <a:tr h="184291">
                <a:tc>
                  <a:txBody>
                    <a:bodyPr/>
                    <a:lstStyle/>
                    <a:p>
                      <a:pPr algn="r" fontAlgn="t"/>
                      <a:endParaRPr lang="et-EE" sz="1000" b="0" i="0" u="none" strike="noStrike" dirty="0">
                        <a:solidFill>
                          <a:schemeClr val="tx1"/>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dirty="0">
                        <a:solidFill>
                          <a:schemeClr val="tx1"/>
                        </a:solidFill>
                        <a:effectLst/>
                        <a:latin typeface="Arial" panose="020B060402020202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6644258"/>
                  </a:ext>
                </a:extLst>
              </a:tr>
              <a:tr h="184291">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et-EE" sz="1000" b="0" i="0" u="none" strike="noStrike" dirty="0">
                          <a:solidFill>
                            <a:schemeClr val="tx1"/>
                          </a:solidFill>
                          <a:effectLst/>
                          <a:latin typeface="+mn-lt"/>
                        </a:rPr>
                        <a:t>Mänginud 2 aasta jooksul hasartmänge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Arial" panose="020B0604020202020204" pitchFamily="34" charset="0"/>
                        </a:rPr>
                        <a:t>n=1337</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023737"/>
                  </a:ext>
                </a:extLst>
              </a:tr>
              <a:tr h="18429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t-EE" sz="1000" b="1" i="0" u="none" strike="noStrike" dirty="0">
                          <a:solidFill>
                            <a:schemeClr val="tx1"/>
                          </a:solidFill>
                          <a:effectLst/>
                          <a:latin typeface="+mn-lt"/>
                        </a:rPr>
                        <a:t>MÄNGUSÕLTUVUSE TASE</a:t>
                      </a:r>
                      <a:endParaRPr lang="et-EE" sz="1000" b="0" i="0" u="none" strike="noStrike" dirty="0">
                        <a:solidFill>
                          <a:schemeClr val="tx1"/>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a:solidFill>
                          <a:schemeClr val="tx1"/>
                        </a:solidFill>
                        <a:effectLst/>
                        <a:latin typeface="Arial" panose="020B060402020202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0494789"/>
                  </a:ext>
                </a:extLst>
              </a:tr>
              <a:tr h="184291">
                <a:tc>
                  <a:txBody>
                    <a:bodyPr/>
                    <a:lstStyle/>
                    <a:p>
                      <a:pPr algn="r" fontAlgn="t"/>
                      <a:r>
                        <a:rPr lang="et-EE" sz="1000" b="0" i="0" u="none" strike="noStrike" dirty="0">
                          <a:solidFill>
                            <a:schemeClr val="tx1"/>
                          </a:solidFill>
                          <a:effectLst/>
                          <a:latin typeface="+mn-lt"/>
                        </a:rPr>
                        <a:t>P</a:t>
                      </a:r>
                      <a:r>
                        <a:rPr lang="pt-BR" sz="1000" b="0" i="0" u="none" strike="noStrike" dirty="0">
                          <a:solidFill>
                            <a:schemeClr val="tx1"/>
                          </a:solidFill>
                          <a:effectLst/>
                          <a:latin typeface="+mn-lt"/>
                        </a:rPr>
                        <a:t>robleemideta mängija</a:t>
                      </a:r>
                      <a:r>
                        <a:rPr lang="et-EE" sz="1000" b="0" i="0" u="none" strike="noStrike" dirty="0">
                          <a:solidFill>
                            <a:schemeClr val="tx1"/>
                          </a:solidFill>
                          <a:effectLst/>
                          <a:latin typeface="+mn-lt"/>
                        </a:rPr>
                        <a:t>d</a:t>
                      </a:r>
                      <a:endParaRPr lang="pt-BR" sz="1000" b="0" i="0" u="none" strike="noStrike" dirty="0">
                        <a:solidFill>
                          <a:schemeClr val="tx1"/>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n=1047</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2751350"/>
                  </a:ext>
                </a:extLst>
              </a:tr>
              <a:tr h="184291">
                <a:tc>
                  <a:txBody>
                    <a:bodyPr/>
                    <a:lstStyle/>
                    <a:p>
                      <a:pPr algn="r" fontAlgn="t"/>
                      <a:r>
                        <a:rPr lang="et-EE" sz="1000" b="0" i="0" u="none" strike="noStrike" dirty="0">
                          <a:solidFill>
                            <a:schemeClr val="tx1"/>
                          </a:solidFill>
                          <a:effectLst/>
                          <a:latin typeface="+mn-lt"/>
                        </a:rPr>
                        <a:t>Mõningate probleemidega mängijad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n=263</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625304"/>
                  </a:ext>
                </a:extLst>
              </a:tr>
              <a:tr h="184291">
                <a:tc>
                  <a:txBody>
                    <a:bodyPr/>
                    <a:lstStyle/>
                    <a:p>
                      <a:pPr algn="r" fontAlgn="t"/>
                      <a:r>
                        <a:rPr lang="et-EE" sz="1000" b="0" i="0" u="none" strike="noStrike" dirty="0">
                          <a:solidFill>
                            <a:schemeClr val="tx1"/>
                          </a:solidFill>
                          <a:effectLst/>
                          <a:latin typeface="+mn-lt"/>
                        </a:rPr>
                        <a:t>Tõenäolised patoloogilised mängijad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Arial" panose="020B0604020202020204" pitchFamily="34" charset="0"/>
                        </a:rPr>
                        <a:t>n=27</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595584"/>
                  </a:ext>
                </a:extLst>
              </a:tr>
            </a:tbl>
          </a:graphicData>
        </a:graphic>
      </p:graphicFrame>
      <p:sp>
        <p:nvSpPr>
          <p:cNvPr id="2" name="Title 1">
            <a:extLst>
              <a:ext uri="{FF2B5EF4-FFF2-40B4-BE49-F238E27FC236}">
                <a16:creationId xmlns:a16="http://schemas.microsoft.com/office/drawing/2014/main" id="{A19CEE77-596F-4F89-848A-D40C3558D30F}"/>
              </a:ext>
            </a:extLst>
          </p:cNvPr>
          <p:cNvSpPr>
            <a:spLocks noGrp="1"/>
          </p:cNvSpPr>
          <p:nvPr>
            <p:ph type="title"/>
          </p:nvPr>
        </p:nvSpPr>
        <p:spPr>
          <a:noFill/>
        </p:spPr>
        <p:txBody>
          <a:bodyPr/>
          <a:lstStyle/>
          <a:p>
            <a:r>
              <a:rPr lang="et-EE" dirty="0"/>
              <a:t>5.4. </a:t>
            </a:r>
            <a:r>
              <a:rPr lang="et-EE" i="1" dirty="0"/>
              <a:t>Loot </a:t>
            </a:r>
            <a:r>
              <a:rPr lang="et-EE" i="1" dirty="0" err="1"/>
              <a:t>box</a:t>
            </a:r>
            <a:r>
              <a:rPr lang="et-EE" dirty="0" err="1"/>
              <a:t>´ide</a:t>
            </a:r>
            <a:r>
              <a:rPr lang="et-EE" dirty="0"/>
              <a:t> ostjate profiil </a:t>
            </a:r>
            <a:r>
              <a:rPr lang="et-EE" sz="1400" b="0" dirty="0"/>
              <a:t>% vastavast elanikkonnarühmast</a:t>
            </a:r>
          </a:p>
        </p:txBody>
      </p:sp>
      <p:graphicFrame>
        <p:nvGraphicFramePr>
          <p:cNvPr id="10" name="Content Placeholder 10">
            <a:extLst>
              <a:ext uri="{FF2B5EF4-FFF2-40B4-BE49-F238E27FC236}">
                <a16:creationId xmlns:a16="http://schemas.microsoft.com/office/drawing/2014/main" id="{EFC0B1AA-B7C4-44CC-B936-403C59DC5349}"/>
              </a:ext>
            </a:extLst>
          </p:cNvPr>
          <p:cNvGraphicFramePr>
            <a:graphicFrameLocks/>
          </p:cNvGraphicFramePr>
          <p:nvPr>
            <p:extLst>
              <p:ext uri="{D42A27DB-BD31-4B8C-83A1-F6EECF244321}">
                <p14:modId xmlns:p14="http://schemas.microsoft.com/office/powerpoint/2010/main" val="1794502404"/>
              </p:ext>
            </p:extLst>
          </p:nvPr>
        </p:nvGraphicFramePr>
        <p:xfrm>
          <a:off x="6315384" y="1314525"/>
          <a:ext cx="2928761" cy="46813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0">
            <a:extLst>
              <a:ext uri="{FF2B5EF4-FFF2-40B4-BE49-F238E27FC236}">
                <a16:creationId xmlns:a16="http://schemas.microsoft.com/office/drawing/2014/main" id="{1E3140F1-5596-455B-A7B7-582AA23E9961}"/>
              </a:ext>
            </a:extLst>
          </p:cNvPr>
          <p:cNvGraphicFramePr>
            <a:graphicFrameLocks/>
          </p:cNvGraphicFramePr>
          <p:nvPr>
            <p:extLst>
              <p:ext uri="{D42A27DB-BD31-4B8C-83A1-F6EECF244321}">
                <p14:modId xmlns:p14="http://schemas.microsoft.com/office/powerpoint/2010/main" val="3526663414"/>
              </p:ext>
            </p:extLst>
          </p:nvPr>
        </p:nvGraphicFramePr>
        <p:xfrm>
          <a:off x="9039008" y="1314525"/>
          <a:ext cx="2928761" cy="468133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31480F34-8C77-4D34-8BEE-67B9EC68048A}"/>
              </a:ext>
            </a:extLst>
          </p:cNvPr>
          <p:cNvSpPr txBox="1"/>
          <p:nvPr/>
        </p:nvSpPr>
        <p:spPr>
          <a:xfrm>
            <a:off x="322214" y="787178"/>
            <a:ext cx="9507586" cy="307777"/>
          </a:xfrm>
          <a:prstGeom prst="rect">
            <a:avLst/>
          </a:prstGeom>
          <a:noFill/>
        </p:spPr>
        <p:txBody>
          <a:bodyPr wrap="square">
            <a:spAutoFit/>
          </a:bodyPr>
          <a:lstStyle/>
          <a:p>
            <a:pPr algn="l" fontAlgn="t"/>
            <a:r>
              <a:rPr lang="en-US" sz="1400" b="1" dirty="0">
                <a:solidFill>
                  <a:schemeClr val="tx1"/>
                </a:solidFill>
              </a:rPr>
              <a:t>Kas </a:t>
            </a:r>
            <a:r>
              <a:rPr lang="en-US" sz="1400" b="1" dirty="0" err="1">
                <a:solidFill>
                  <a:schemeClr val="tx1"/>
                </a:solidFill>
              </a:rPr>
              <a:t>olete</a:t>
            </a:r>
            <a:r>
              <a:rPr lang="en-US" sz="1400" b="1" dirty="0">
                <a:solidFill>
                  <a:schemeClr val="tx1"/>
                </a:solidFill>
              </a:rPr>
              <a:t> </a:t>
            </a:r>
            <a:r>
              <a:rPr lang="en-US" sz="1400" b="1" dirty="0" err="1">
                <a:solidFill>
                  <a:schemeClr val="tx1"/>
                </a:solidFill>
              </a:rPr>
              <a:t>kunagi</a:t>
            </a:r>
            <a:r>
              <a:rPr lang="en-US" sz="1400" b="1" dirty="0">
                <a:solidFill>
                  <a:schemeClr val="tx1"/>
                </a:solidFill>
              </a:rPr>
              <a:t> </a:t>
            </a:r>
            <a:r>
              <a:rPr lang="en-US" sz="1400" b="1" dirty="0" err="1">
                <a:solidFill>
                  <a:schemeClr val="tx1"/>
                </a:solidFill>
              </a:rPr>
              <a:t>mõnes</a:t>
            </a:r>
            <a:r>
              <a:rPr lang="en-US" sz="1400" b="1" dirty="0">
                <a:solidFill>
                  <a:schemeClr val="tx1"/>
                </a:solidFill>
              </a:rPr>
              <a:t> </a:t>
            </a:r>
            <a:r>
              <a:rPr lang="en-US" sz="1400" b="1" dirty="0" err="1">
                <a:solidFill>
                  <a:schemeClr val="tx1"/>
                </a:solidFill>
              </a:rPr>
              <a:t>arvutimängus</a:t>
            </a:r>
            <a:r>
              <a:rPr lang="en-US" sz="1400" b="1" dirty="0">
                <a:solidFill>
                  <a:schemeClr val="tx1"/>
                </a:solidFill>
              </a:rPr>
              <a:t> </a:t>
            </a:r>
            <a:r>
              <a:rPr lang="en-US" sz="1400" b="1" dirty="0" err="1">
                <a:solidFill>
                  <a:schemeClr val="tx1"/>
                </a:solidFill>
              </a:rPr>
              <a:t>ostnud</a:t>
            </a:r>
            <a:r>
              <a:rPr lang="en-US" sz="1400" b="1" dirty="0">
                <a:solidFill>
                  <a:schemeClr val="tx1"/>
                </a:solidFill>
              </a:rPr>
              <a:t> </a:t>
            </a:r>
            <a:r>
              <a:rPr lang="en-US" sz="1400" b="1" dirty="0" err="1">
                <a:solidFill>
                  <a:schemeClr val="tx1"/>
                </a:solidFill>
              </a:rPr>
              <a:t>pärisraha</a:t>
            </a:r>
            <a:r>
              <a:rPr lang="en-US" sz="1400" b="1" dirty="0">
                <a:solidFill>
                  <a:schemeClr val="tx1"/>
                </a:solidFill>
              </a:rPr>
              <a:t> </a:t>
            </a:r>
            <a:r>
              <a:rPr lang="en-US" sz="1400" b="1" dirty="0" err="1">
                <a:solidFill>
                  <a:schemeClr val="tx1"/>
                </a:solidFill>
              </a:rPr>
              <a:t>eest</a:t>
            </a:r>
            <a:r>
              <a:rPr lang="en-US" sz="1400" b="1" dirty="0">
                <a:solidFill>
                  <a:schemeClr val="tx1"/>
                </a:solidFill>
              </a:rPr>
              <a:t> </a:t>
            </a:r>
            <a:r>
              <a:rPr lang="en-US" sz="1400" b="1" dirty="0" err="1">
                <a:solidFill>
                  <a:schemeClr val="tx1"/>
                </a:solidFill>
              </a:rPr>
              <a:t>nn</a:t>
            </a:r>
            <a:r>
              <a:rPr lang="en-US" sz="1400" b="1" dirty="0">
                <a:solidFill>
                  <a:schemeClr val="tx1"/>
                </a:solidFill>
              </a:rPr>
              <a:t> </a:t>
            </a:r>
            <a:r>
              <a:rPr lang="en-US" sz="1400" b="1" i="1" dirty="0">
                <a:solidFill>
                  <a:schemeClr val="tx1"/>
                </a:solidFill>
              </a:rPr>
              <a:t>loot</a:t>
            </a:r>
            <a:r>
              <a:rPr lang="et-EE" sz="1400" b="1" i="1" dirty="0">
                <a:solidFill>
                  <a:schemeClr val="tx1"/>
                </a:solidFill>
              </a:rPr>
              <a:t> </a:t>
            </a:r>
            <a:r>
              <a:rPr lang="en-US" sz="1400" b="1" i="1" dirty="0" err="1">
                <a:solidFill>
                  <a:schemeClr val="tx1"/>
                </a:solidFill>
              </a:rPr>
              <a:t>box</a:t>
            </a:r>
            <a:r>
              <a:rPr lang="en-US" sz="1400" b="1" dirty="0" err="1">
                <a:solidFill>
                  <a:schemeClr val="tx1"/>
                </a:solidFill>
              </a:rPr>
              <a:t>’e</a:t>
            </a:r>
            <a:r>
              <a:rPr lang="en-US" sz="1400" b="1" dirty="0">
                <a:solidFill>
                  <a:schemeClr val="tx1"/>
                </a:solidFill>
              </a:rPr>
              <a:t>?</a:t>
            </a:r>
            <a:endParaRPr lang="et-EE" sz="1400" b="1" i="0" u="none" strike="noStrike" dirty="0">
              <a:solidFill>
                <a:schemeClr val="tx1"/>
              </a:solidFill>
              <a:effectLst/>
              <a:latin typeface="+mn-lt"/>
            </a:endParaRPr>
          </a:p>
        </p:txBody>
      </p:sp>
      <p:sp>
        <p:nvSpPr>
          <p:cNvPr id="5" name="Slide Number Placeholder 4">
            <a:extLst>
              <a:ext uri="{FF2B5EF4-FFF2-40B4-BE49-F238E27FC236}">
                <a16:creationId xmlns:a16="http://schemas.microsoft.com/office/drawing/2014/main" id="{9DC28AF5-32D7-4EEE-A9CB-FCA599886DED}"/>
              </a:ext>
            </a:extLst>
          </p:cNvPr>
          <p:cNvSpPr>
            <a:spLocks noGrp="1"/>
          </p:cNvSpPr>
          <p:nvPr>
            <p:ph type="sldNum" sz="quarter" idx="10"/>
          </p:nvPr>
        </p:nvSpPr>
        <p:spPr/>
        <p:txBody>
          <a:bodyPr/>
          <a:lstStyle/>
          <a:p>
            <a:fld id="{4034BEE3-566C-4068-A777-C3A4762E861B}" type="slidenum">
              <a:rPr lang="en-GB" smtClean="0"/>
              <a:pPr/>
              <a:t>51</a:t>
            </a:fld>
            <a:endParaRPr lang="en-GB" dirty="0"/>
          </a:p>
        </p:txBody>
      </p:sp>
      <p:graphicFrame>
        <p:nvGraphicFramePr>
          <p:cNvPr id="6" name="Content Placeholder 10">
            <a:extLst>
              <a:ext uri="{FF2B5EF4-FFF2-40B4-BE49-F238E27FC236}">
                <a16:creationId xmlns:a16="http://schemas.microsoft.com/office/drawing/2014/main" id="{01FE7296-EC6A-E417-D073-35998CC7F03F}"/>
              </a:ext>
            </a:extLst>
          </p:cNvPr>
          <p:cNvGraphicFramePr>
            <a:graphicFrameLocks/>
          </p:cNvGraphicFramePr>
          <p:nvPr>
            <p:extLst>
              <p:ext uri="{D42A27DB-BD31-4B8C-83A1-F6EECF244321}">
                <p14:modId xmlns:p14="http://schemas.microsoft.com/office/powerpoint/2010/main" val="2678487256"/>
              </p:ext>
            </p:extLst>
          </p:nvPr>
        </p:nvGraphicFramePr>
        <p:xfrm>
          <a:off x="3541704" y="1018907"/>
          <a:ext cx="3250982" cy="50770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662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A83D5D89-B9F4-4F06-95CB-61F1BBAD346B}"/>
              </a:ext>
            </a:extLst>
          </p:cNvPr>
          <p:cNvGraphicFramePr>
            <a:graphicFrameLocks/>
          </p:cNvGraphicFramePr>
          <p:nvPr>
            <p:extLst>
              <p:ext uri="{D42A27DB-BD31-4B8C-83A1-F6EECF244321}">
                <p14:modId xmlns:p14="http://schemas.microsoft.com/office/powerpoint/2010/main" val="831499214"/>
              </p:ext>
            </p:extLst>
          </p:nvPr>
        </p:nvGraphicFramePr>
        <p:xfrm>
          <a:off x="217364" y="2280248"/>
          <a:ext cx="10178388" cy="2869603"/>
        </p:xfrm>
        <a:graphic>
          <a:graphicData uri="http://schemas.openxmlformats.org/drawingml/2006/table">
            <a:tbl>
              <a:tblPr firstRow="1" bandRow="1">
                <a:tableStyleId>{5C22544A-7EE6-4342-B048-85BDC9FD1C3A}</a:tableStyleId>
              </a:tblPr>
              <a:tblGrid>
                <a:gridCol w="4070551">
                  <a:extLst>
                    <a:ext uri="{9D8B030D-6E8A-4147-A177-3AD203B41FA5}">
                      <a16:colId xmlns:a16="http://schemas.microsoft.com/office/drawing/2014/main" val="20000"/>
                    </a:ext>
                  </a:extLst>
                </a:gridCol>
                <a:gridCol w="545837">
                  <a:extLst>
                    <a:ext uri="{9D8B030D-6E8A-4147-A177-3AD203B41FA5}">
                      <a16:colId xmlns:a16="http://schemas.microsoft.com/office/drawing/2014/main" val="20001"/>
                    </a:ext>
                  </a:extLst>
                </a:gridCol>
                <a:gridCol w="5562000">
                  <a:extLst>
                    <a:ext uri="{9D8B030D-6E8A-4147-A177-3AD203B41FA5}">
                      <a16:colId xmlns:a16="http://schemas.microsoft.com/office/drawing/2014/main" val="3163405800"/>
                    </a:ext>
                  </a:extLst>
                </a:gridCol>
              </a:tblGrid>
              <a:tr h="260873">
                <a:tc>
                  <a:txBody>
                    <a:bodyPr/>
                    <a:lstStyle/>
                    <a:p>
                      <a:pPr algn="r" fontAlgn="t"/>
                      <a:r>
                        <a:rPr lang="et-EE" sz="1000" b="1" i="0" u="none" strike="noStrike" dirty="0">
                          <a:solidFill>
                            <a:schemeClr val="tx1"/>
                          </a:solidFill>
                          <a:effectLst/>
                          <a:latin typeface="+mn-lt"/>
                        </a:rPr>
                        <a:t>KÕIK</a:t>
                      </a:r>
                      <a:endParaRPr lang="et-EE" sz="1000" b="0" i="0" u="none" strike="noStrike" dirty="0">
                        <a:solidFill>
                          <a:schemeClr val="tx1"/>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t-EE" sz="1000" b="0" dirty="0">
                          <a:solidFill>
                            <a:schemeClr val="tx1"/>
                          </a:solidFill>
                          <a:latin typeface="+mn-lt"/>
                        </a:rPr>
                        <a:t>n=200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b="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8111429"/>
                  </a:ext>
                </a:extLst>
              </a:tr>
              <a:tr h="260873">
                <a:tc>
                  <a:txBody>
                    <a:bodyPr/>
                    <a:lstStyle/>
                    <a:p>
                      <a:pPr algn="r" fontAlgn="t"/>
                      <a:endParaRPr lang="et-EE" sz="1000" b="0" i="0" u="none" strike="noStrike" dirty="0">
                        <a:solidFill>
                          <a:schemeClr val="tx1"/>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b="0" dirty="0">
                          <a:solidFill>
                            <a:schemeClr val="tx1"/>
                          </a:solidFill>
                          <a:latin typeface="+mn-lt"/>
                        </a:rPr>
                        <a:t>n=168</a:t>
                      </a:r>
                      <a:endParaRPr lang="et-EE" sz="1000" b="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b="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0873">
                <a:tc>
                  <a:txBody>
                    <a:bodyPr/>
                    <a:lstStyle/>
                    <a:p>
                      <a:pPr algn="r" fontAlgn="t"/>
                      <a:endParaRPr lang="et-EE" sz="1000" b="0" i="0" u="none" strike="noStrike" dirty="0">
                        <a:solidFill>
                          <a:schemeClr val="tx1"/>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33333"/>
                          </a:solidFill>
                          <a:effectLst/>
                          <a:uLnTx/>
                          <a:uFillTx/>
                          <a:latin typeface="+mn-lt"/>
                          <a:ea typeface="+mn-ea"/>
                          <a:cs typeface="+mn-cs"/>
                        </a:rPr>
                        <a:t>n=144</a:t>
                      </a:r>
                      <a:endParaRPr kumimoji="0" lang="et-EE" sz="1000" b="0" i="0" u="none" strike="noStrike" kern="1200" cap="none" spc="0" normalizeH="0" baseline="0" noProof="0" dirty="0">
                        <a:ln>
                          <a:noFill/>
                        </a:ln>
                        <a:solidFill>
                          <a:srgbClr val="333333"/>
                        </a:solidFill>
                        <a:effectLst/>
                        <a:uLnTx/>
                        <a:uFillTx/>
                        <a:latin typeface="+mn-lt"/>
                        <a:ea typeface="+mn-ea"/>
                        <a:cs typeface="+mn-cs"/>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b="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2248862"/>
                  </a:ext>
                </a:extLst>
              </a:tr>
              <a:tr h="260873">
                <a:tc>
                  <a:txBody>
                    <a:bodyPr/>
                    <a:lstStyle/>
                    <a:p>
                      <a:pPr algn="r" fontAlgn="t"/>
                      <a:endParaRPr lang="et-EE" sz="1000" b="0" i="0" u="none" strike="noStrike" dirty="0">
                        <a:solidFill>
                          <a:schemeClr val="tx1"/>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t-EE" sz="1000" b="0" i="0" u="none" strike="noStrike" kern="1200" cap="none" spc="0" normalizeH="0" baseline="0" noProof="0" dirty="0">
                        <a:ln>
                          <a:noFill/>
                        </a:ln>
                        <a:solidFill>
                          <a:srgbClr val="333333"/>
                        </a:solidFill>
                        <a:effectLst/>
                        <a:uLnTx/>
                        <a:uFillTx/>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0873">
                <a:tc>
                  <a:txBody>
                    <a:bodyPr/>
                    <a:lstStyle/>
                    <a:p>
                      <a:pPr algn="r" fontAlgn="t"/>
                      <a:r>
                        <a:rPr lang="et-EE" sz="1000" b="0" i="0" u="none" strike="noStrike" dirty="0">
                          <a:solidFill>
                            <a:schemeClr val="tx1"/>
                          </a:solidFill>
                          <a:effectLst/>
                          <a:latin typeface="+mn-lt"/>
                        </a:rPr>
                        <a:t>P</a:t>
                      </a:r>
                      <a:r>
                        <a:rPr lang="pt-BR" sz="1000" b="0" i="0" u="none" strike="noStrike" dirty="0">
                          <a:solidFill>
                            <a:schemeClr val="tx1"/>
                          </a:solidFill>
                          <a:effectLst/>
                          <a:latin typeface="+mn-lt"/>
                        </a:rPr>
                        <a:t>robleemideta mängija</a:t>
                      </a:r>
                      <a:r>
                        <a:rPr lang="et-EE" sz="1000" b="0" i="0" u="none" strike="noStrike" dirty="0">
                          <a:solidFill>
                            <a:schemeClr val="tx1"/>
                          </a:solidFill>
                          <a:effectLst/>
                          <a:latin typeface="+mn-lt"/>
                        </a:rPr>
                        <a:t>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t-EE" sz="1000" b="0" dirty="0">
                          <a:solidFill>
                            <a:schemeClr val="tx1"/>
                          </a:solidFill>
                          <a:latin typeface="+mn-lt"/>
                        </a:rPr>
                        <a:t>n=80</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39540"/>
                  </a:ext>
                </a:extLst>
              </a:tr>
              <a:tr h="260873">
                <a:tc>
                  <a:txBody>
                    <a:bodyPr/>
                    <a:lstStyle/>
                    <a:p>
                      <a:pPr algn="r" fontAlgn="t"/>
                      <a:endParaRPr lang="et-EE" sz="1000" b="0" i="0" u="none" strike="noStrike" dirty="0">
                        <a:solidFill>
                          <a:schemeClr val="tx1"/>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33333"/>
                          </a:solidFill>
                          <a:effectLst/>
                          <a:uLnTx/>
                          <a:uFillTx/>
                          <a:latin typeface="+mn-lt"/>
                          <a:ea typeface="+mn-ea"/>
                          <a:cs typeface="+mn-cs"/>
                        </a:rPr>
                        <a:t>n=79</a:t>
                      </a:r>
                      <a:endParaRPr kumimoji="0" lang="et-EE" sz="1000" b="0" i="0" u="none" strike="noStrike" kern="1200" cap="none" spc="0" normalizeH="0" baseline="0" noProof="0" dirty="0">
                        <a:ln>
                          <a:noFill/>
                        </a:ln>
                        <a:solidFill>
                          <a:srgbClr val="333333"/>
                        </a:solidFill>
                        <a:effectLst/>
                        <a:uLnTx/>
                        <a:uFillTx/>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8674905"/>
                  </a:ext>
                </a:extLst>
              </a:tr>
              <a:tr h="260873">
                <a:tc>
                  <a:txBody>
                    <a:bodyPr/>
                    <a:lstStyle/>
                    <a:p>
                      <a:pPr algn="r" fontAlgn="t"/>
                      <a:endParaRPr lang="et-EE" sz="1000" b="0" i="0" u="none" strike="noStrike" dirty="0">
                        <a:solidFill>
                          <a:schemeClr val="tx1"/>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33333"/>
                          </a:solidFill>
                          <a:effectLst/>
                          <a:uLnTx/>
                          <a:uFillTx/>
                          <a:latin typeface="+mn-lt"/>
                          <a:ea typeface="+mn-ea"/>
                          <a:cs typeface="+mn-cs"/>
                        </a:rPr>
                        <a:t>n=75</a:t>
                      </a:r>
                      <a:endParaRPr kumimoji="0" lang="et-EE" sz="1000" b="0" i="0" u="none" strike="noStrike" kern="1200" cap="none" spc="0" normalizeH="0" baseline="0" noProof="0" dirty="0">
                        <a:ln>
                          <a:noFill/>
                        </a:ln>
                        <a:solidFill>
                          <a:srgbClr val="333333"/>
                        </a:solidFill>
                        <a:effectLst/>
                        <a:uLnTx/>
                        <a:uFillTx/>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2670502"/>
                  </a:ext>
                </a:extLst>
              </a:tr>
              <a:tr h="260873">
                <a:tc>
                  <a:txBody>
                    <a:bodyPr/>
                    <a:lstStyle/>
                    <a:p>
                      <a:pPr algn="r" fontAlgn="t"/>
                      <a:endParaRPr lang="et-EE" sz="1000" b="0" i="0" u="none" strike="noStrike" dirty="0">
                        <a:solidFill>
                          <a:schemeClr val="tx1"/>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t-EE" sz="1000" b="0" i="0" u="none" strike="noStrike" kern="1200" cap="none" spc="0" normalizeH="0" baseline="0" noProof="0" dirty="0">
                        <a:ln>
                          <a:noFill/>
                        </a:ln>
                        <a:solidFill>
                          <a:srgbClr val="333333"/>
                        </a:solidFill>
                        <a:effectLst/>
                        <a:uLnTx/>
                        <a:uFillTx/>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5794118"/>
                  </a:ext>
                </a:extLst>
              </a:tr>
              <a:tr h="260873">
                <a:tc>
                  <a:txBody>
                    <a:bodyPr/>
                    <a:lstStyle/>
                    <a:p>
                      <a:pPr algn="r" fontAlgn="t"/>
                      <a:r>
                        <a:rPr lang="et-EE" sz="1000" b="0" i="0" u="none" strike="noStrike" dirty="0">
                          <a:solidFill>
                            <a:schemeClr val="tx1"/>
                          </a:solidFill>
                          <a:effectLst/>
                          <a:latin typeface="+mn-lt"/>
                        </a:rPr>
                        <a:t>Mõningate probleemidega/tõenäolised patoloogilised mängijad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t-EE" sz="1000" b="0" dirty="0">
                          <a:solidFill>
                            <a:schemeClr val="tx1"/>
                          </a:solidFill>
                          <a:latin typeface="+mn-lt"/>
                        </a:rPr>
                        <a:t>n=49</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3861598"/>
                  </a:ext>
                </a:extLst>
              </a:tr>
              <a:tr h="260873">
                <a:tc>
                  <a:txBody>
                    <a:bodyPr/>
                    <a:lstStyle/>
                    <a:p>
                      <a:pPr algn="r" fontAlgn="t"/>
                      <a:endParaRPr lang="et-EE" sz="1000" b="0" i="0" u="none" strike="noStrike" dirty="0">
                        <a:solidFill>
                          <a:schemeClr val="tx1"/>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33333"/>
                          </a:solidFill>
                          <a:effectLst/>
                          <a:uLnTx/>
                          <a:uFillTx/>
                          <a:latin typeface="+mn-lt"/>
                          <a:ea typeface="+mn-ea"/>
                          <a:cs typeface="+mn-cs"/>
                        </a:rPr>
                        <a:t>n=</a:t>
                      </a:r>
                      <a:r>
                        <a:rPr kumimoji="0" lang="et-EE" sz="1000" b="0" i="0" u="none" strike="noStrike" kern="1200" cap="none" spc="0" normalizeH="0" baseline="0" noProof="0" dirty="0">
                          <a:ln>
                            <a:noFill/>
                          </a:ln>
                          <a:solidFill>
                            <a:srgbClr val="333333"/>
                          </a:solidFill>
                          <a:effectLst/>
                          <a:uLnTx/>
                          <a:uFillTx/>
                          <a:latin typeface="+mn-lt"/>
                          <a:ea typeface="+mn-ea"/>
                          <a:cs typeface="+mn-cs"/>
                        </a:rPr>
                        <a:t>47</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4594111"/>
                  </a:ext>
                </a:extLst>
              </a:tr>
              <a:tr h="260873">
                <a:tc>
                  <a:txBody>
                    <a:bodyPr/>
                    <a:lstStyle/>
                    <a:p>
                      <a:pPr algn="r" fontAlgn="t"/>
                      <a:endParaRPr lang="et-EE" sz="1000" b="0" i="0" u="none" strike="noStrike" dirty="0">
                        <a:solidFill>
                          <a:schemeClr val="tx1"/>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33333"/>
                          </a:solidFill>
                          <a:effectLst/>
                          <a:uLnTx/>
                          <a:uFillTx/>
                          <a:latin typeface="+mn-lt"/>
                          <a:ea typeface="+mn-ea"/>
                          <a:cs typeface="+mn-cs"/>
                        </a:rPr>
                        <a:t>n=</a:t>
                      </a:r>
                      <a:r>
                        <a:rPr kumimoji="0" lang="et-EE" sz="1000" b="0" i="0" u="none" strike="noStrike" kern="1200" cap="none" spc="0" normalizeH="0" baseline="0" noProof="0" dirty="0">
                          <a:ln>
                            <a:noFill/>
                          </a:ln>
                          <a:solidFill>
                            <a:srgbClr val="333333"/>
                          </a:solidFill>
                          <a:effectLst/>
                          <a:uLnTx/>
                          <a:uFillTx/>
                          <a:latin typeface="+mn-lt"/>
                          <a:ea typeface="+mn-ea"/>
                          <a:cs typeface="+mn-cs"/>
                        </a:rPr>
                        <a:t>36</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t-EE" sz="1000" dirty="0">
                        <a:solidFill>
                          <a:schemeClr val="tx1"/>
                        </a:solidFill>
                        <a:latin typeface="+mn-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5517267"/>
                  </a:ext>
                </a:extLst>
              </a:tr>
            </a:tbl>
          </a:graphicData>
        </a:graphic>
      </p:graphicFrame>
      <p:sp>
        <p:nvSpPr>
          <p:cNvPr id="2" name="Title 1">
            <a:extLst>
              <a:ext uri="{FF2B5EF4-FFF2-40B4-BE49-F238E27FC236}">
                <a16:creationId xmlns:a16="http://schemas.microsoft.com/office/drawing/2014/main" id="{A19CEE77-596F-4F89-848A-D40C3558D30F}"/>
              </a:ext>
            </a:extLst>
          </p:cNvPr>
          <p:cNvSpPr>
            <a:spLocks noGrp="1"/>
          </p:cNvSpPr>
          <p:nvPr>
            <p:ph type="title"/>
          </p:nvPr>
        </p:nvSpPr>
        <p:spPr/>
        <p:txBody>
          <a:bodyPr/>
          <a:lstStyle/>
          <a:p>
            <a:r>
              <a:rPr lang="et-EE" dirty="0"/>
              <a:t>5.5</a:t>
            </a:r>
            <a:r>
              <a:rPr lang="et-EE" i="1" dirty="0"/>
              <a:t> Loot </a:t>
            </a:r>
            <a:r>
              <a:rPr lang="et-EE" i="1" dirty="0" err="1"/>
              <a:t>box</a:t>
            </a:r>
            <a:r>
              <a:rPr lang="et-EE" dirty="0" err="1"/>
              <a:t>´ide</a:t>
            </a:r>
            <a:r>
              <a:rPr lang="et-EE" dirty="0"/>
              <a:t> ostmise sagedus</a:t>
            </a:r>
            <a:br>
              <a:rPr lang="et-EE" dirty="0"/>
            </a:br>
            <a:r>
              <a:rPr lang="et-EE" sz="1400" b="0" dirty="0"/>
              <a:t>% viimase 2 aasta jooksul </a:t>
            </a:r>
            <a:r>
              <a:rPr lang="et-EE" sz="1400" b="0" i="1" dirty="0" err="1"/>
              <a:t>lootbox´e</a:t>
            </a:r>
            <a:r>
              <a:rPr lang="et-EE" sz="1400" b="0" i="1" dirty="0"/>
              <a:t> </a:t>
            </a:r>
            <a:r>
              <a:rPr lang="et-EE" sz="1400" b="0" dirty="0"/>
              <a:t>ostnutest    </a:t>
            </a:r>
          </a:p>
        </p:txBody>
      </p:sp>
      <p:graphicFrame>
        <p:nvGraphicFramePr>
          <p:cNvPr id="7" name="Chart 6">
            <a:extLst>
              <a:ext uri="{FF2B5EF4-FFF2-40B4-BE49-F238E27FC236}">
                <a16:creationId xmlns:a16="http://schemas.microsoft.com/office/drawing/2014/main" id="{14A904CD-0514-4A6B-99C7-22822280357B}"/>
              </a:ext>
            </a:extLst>
          </p:cNvPr>
          <p:cNvGraphicFramePr/>
          <p:nvPr>
            <p:extLst>
              <p:ext uri="{D42A27DB-BD31-4B8C-83A1-F6EECF244321}">
                <p14:modId xmlns:p14="http://schemas.microsoft.com/office/powerpoint/2010/main" val="133064692"/>
              </p:ext>
            </p:extLst>
          </p:nvPr>
        </p:nvGraphicFramePr>
        <p:xfrm>
          <a:off x="4498020" y="1708149"/>
          <a:ext cx="6191240" cy="408803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C21F9BB0-F0FE-4C35-86EF-DEC7DCBA5CE4}"/>
              </a:ext>
            </a:extLst>
          </p:cNvPr>
          <p:cNvSpPr txBox="1"/>
          <p:nvPr/>
        </p:nvSpPr>
        <p:spPr>
          <a:xfrm>
            <a:off x="359999" y="1061819"/>
            <a:ext cx="6096000" cy="523220"/>
          </a:xfrm>
          <a:prstGeom prst="rect">
            <a:avLst/>
          </a:prstGeom>
          <a:noFill/>
        </p:spPr>
        <p:txBody>
          <a:bodyPr wrap="square">
            <a:spAutoFit/>
          </a:bodyPr>
          <a:lstStyle/>
          <a:p>
            <a:r>
              <a:rPr lang="fi-FI" sz="1400" b="1" dirty="0">
                <a:solidFill>
                  <a:schemeClr val="tx1"/>
                </a:solidFill>
              </a:rPr>
              <a:t>Kui sageli Te olete seda teinud? </a:t>
            </a:r>
            <a:br>
              <a:rPr lang="et-EE" sz="1400" b="1" dirty="0">
                <a:solidFill>
                  <a:schemeClr val="tx1"/>
                </a:solidFill>
              </a:rPr>
            </a:br>
            <a:endParaRPr lang="et-EE" sz="1400" b="1" dirty="0"/>
          </a:p>
        </p:txBody>
      </p:sp>
      <p:sp>
        <p:nvSpPr>
          <p:cNvPr id="4" name="Slide Number Placeholder 3">
            <a:extLst>
              <a:ext uri="{FF2B5EF4-FFF2-40B4-BE49-F238E27FC236}">
                <a16:creationId xmlns:a16="http://schemas.microsoft.com/office/drawing/2014/main" id="{DCEC804A-79C8-4566-834C-AE0667FD65FF}"/>
              </a:ext>
            </a:extLst>
          </p:cNvPr>
          <p:cNvSpPr>
            <a:spLocks noGrp="1"/>
          </p:cNvSpPr>
          <p:nvPr>
            <p:ph type="sldNum" sz="quarter" idx="10"/>
          </p:nvPr>
        </p:nvSpPr>
        <p:spPr/>
        <p:txBody>
          <a:bodyPr/>
          <a:lstStyle/>
          <a:p>
            <a:fld id="{4034BEE3-566C-4068-A777-C3A4762E861B}" type="slidenum">
              <a:rPr lang="en-GB" smtClean="0"/>
              <a:pPr/>
              <a:t>52</a:t>
            </a:fld>
            <a:endParaRPr lang="en-GB" dirty="0"/>
          </a:p>
        </p:txBody>
      </p:sp>
    </p:spTree>
    <p:extLst>
      <p:ext uri="{BB962C8B-B14F-4D97-AF65-F5344CB8AC3E}">
        <p14:creationId xmlns:p14="http://schemas.microsoft.com/office/powerpoint/2010/main" val="182874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64109C-CE2B-405B-BE62-E070B5A1A3D9}"/>
              </a:ext>
            </a:extLst>
          </p:cNvPr>
          <p:cNvSpPr>
            <a:spLocks noGrp="1"/>
          </p:cNvSpPr>
          <p:nvPr>
            <p:ph type="body" sz="quarter" idx="15"/>
          </p:nvPr>
        </p:nvSpPr>
        <p:spPr/>
        <p:txBody>
          <a:bodyPr/>
          <a:lstStyle/>
          <a:p>
            <a:r>
              <a:rPr lang="et-EE" dirty="0"/>
              <a:t>Hasartmängu reklaami mõju</a:t>
            </a:r>
            <a:endParaRPr lang="en-GB" dirty="0"/>
          </a:p>
        </p:txBody>
      </p:sp>
      <p:sp>
        <p:nvSpPr>
          <p:cNvPr id="3" name="Text Placeholder 2">
            <a:extLst>
              <a:ext uri="{FF2B5EF4-FFF2-40B4-BE49-F238E27FC236}">
                <a16:creationId xmlns:a16="http://schemas.microsoft.com/office/drawing/2014/main" id="{250E49BA-F562-4CA2-9D81-8469987B07F6}"/>
              </a:ext>
            </a:extLst>
          </p:cNvPr>
          <p:cNvSpPr>
            <a:spLocks noGrp="1"/>
          </p:cNvSpPr>
          <p:nvPr>
            <p:ph type="body" sz="quarter" idx="16"/>
          </p:nvPr>
        </p:nvSpPr>
        <p:spPr/>
        <p:txBody>
          <a:bodyPr/>
          <a:lstStyle/>
          <a:p>
            <a:r>
              <a:rPr lang="en-US" dirty="0"/>
              <a:t>6</a:t>
            </a:r>
            <a:endParaRPr lang="et-EE" dirty="0"/>
          </a:p>
        </p:txBody>
      </p:sp>
    </p:spTree>
    <p:extLst>
      <p:ext uri="{BB962C8B-B14F-4D97-AF65-F5344CB8AC3E}">
        <p14:creationId xmlns:p14="http://schemas.microsoft.com/office/powerpoint/2010/main" val="294432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D9018-B7CD-40E8-8C79-3581B8578822}"/>
              </a:ext>
            </a:extLst>
          </p:cNvPr>
          <p:cNvSpPr>
            <a:spLocks noGrp="1"/>
          </p:cNvSpPr>
          <p:nvPr>
            <p:ph type="title"/>
          </p:nvPr>
        </p:nvSpPr>
        <p:spPr/>
        <p:txBody>
          <a:bodyPr/>
          <a:lstStyle/>
          <a:p>
            <a:r>
              <a:rPr lang="et-EE" dirty="0"/>
              <a:t>Hasartmängu reklaami märkamine ja mõju</a:t>
            </a:r>
            <a:endParaRPr lang="en-GB" dirty="0"/>
          </a:p>
        </p:txBody>
      </p:sp>
      <p:sp>
        <p:nvSpPr>
          <p:cNvPr id="4" name="Content Placeholder 3">
            <a:extLst>
              <a:ext uri="{FF2B5EF4-FFF2-40B4-BE49-F238E27FC236}">
                <a16:creationId xmlns:a16="http://schemas.microsoft.com/office/drawing/2014/main" id="{E0B6D501-A82D-42DC-9A67-329885206850}"/>
              </a:ext>
            </a:extLst>
          </p:cNvPr>
          <p:cNvSpPr>
            <a:spLocks noGrp="1"/>
          </p:cNvSpPr>
          <p:nvPr>
            <p:ph sz="quarter" idx="14"/>
          </p:nvPr>
        </p:nvSpPr>
        <p:spPr>
          <a:xfrm>
            <a:off x="360363" y="1445623"/>
            <a:ext cx="11466000" cy="4598126"/>
          </a:xfrm>
        </p:spPr>
        <p:txBody>
          <a:bodyPr/>
          <a:lstStyle/>
          <a:p>
            <a:pPr marL="0" lvl="1" indent="0" algn="just">
              <a:buNone/>
            </a:pPr>
            <a:r>
              <a:rPr lang="et-EE" sz="1200" b="1" dirty="0"/>
              <a:t>REKLAAMI MÄRKAMINE</a:t>
            </a:r>
          </a:p>
          <a:p>
            <a:pPr marL="0" lvl="1" indent="0" algn="just">
              <a:buNone/>
            </a:pPr>
            <a:r>
              <a:rPr lang="et-EE" sz="1200" dirty="0"/>
              <a:t>Hasartmängu reklaami on vähemalt ühes reklaamikanalis </a:t>
            </a:r>
            <a:r>
              <a:rPr lang="et-EE" sz="1200" b="1" dirty="0"/>
              <a:t>märganud 76% elanikest</a:t>
            </a:r>
            <a:r>
              <a:rPr lang="et-EE" sz="1200" dirty="0"/>
              <a:t>. Võrreldes kahe aasta tagusega on inimesed hasartmängu reklaami märganud veidi enam (+7%).</a:t>
            </a:r>
          </a:p>
          <a:p>
            <a:pPr marL="0" lvl="1" indent="0" algn="just">
              <a:buNone/>
            </a:pPr>
            <a:r>
              <a:rPr lang="et-EE" sz="1200" dirty="0"/>
              <a:t>Enam kui pooled elanikest on seda märganud </a:t>
            </a:r>
            <a:r>
              <a:rPr lang="et-EE" sz="1200" b="1" dirty="0"/>
              <a:t>internetis või sotsiaalmeedias</a:t>
            </a:r>
            <a:r>
              <a:rPr lang="et-EE" sz="1200" dirty="0"/>
              <a:t> (58%), üle kolmandiku </a:t>
            </a:r>
            <a:r>
              <a:rPr lang="et-EE" sz="1200" b="1" dirty="0"/>
              <a:t>televisioonis</a:t>
            </a:r>
            <a:r>
              <a:rPr lang="et-EE" sz="1200" dirty="0"/>
              <a:t> (39%) ja enam kui veerand </a:t>
            </a:r>
            <a:r>
              <a:rPr lang="et-EE" sz="1200" b="1" dirty="0"/>
              <a:t>tänavareklaamina</a:t>
            </a:r>
            <a:r>
              <a:rPr lang="et-EE" sz="1200" dirty="0"/>
              <a:t> (28%). Muude kanalite osakaal jääb alla viiendiku (slaid 6.1). </a:t>
            </a:r>
          </a:p>
          <a:p>
            <a:pPr marL="0" lvl="1" indent="0" algn="just">
              <a:buNone/>
            </a:pPr>
            <a:r>
              <a:rPr lang="et-EE" sz="1200" b="1" dirty="0"/>
              <a:t>Mida noorema inimesega on tegu, seda suurema tõenäosusega on ta hasartmängu reklaami märganud</a:t>
            </a:r>
            <a:r>
              <a:rPr lang="et-EE" sz="1200" dirty="0"/>
              <a:t>: märkamine on üle keskmise 15-19aastaste (91%), 20-20aastaste (92%) ja 30-39aastaste (88%) seas. 50aastased ja vanemad on seda märganud keskmisest vähem (61%). Mehed on võrreldes naistega reklaami märganud veidi enam (79% vs 73%) ning eestlased veidi enam kui muu rahvuse esindajad (77% vs 73%). Viimase kahe aasta jooksul mänginud inimesed on reklaami märganud keskmisest enam (83%). Tõenäoliselt patoloogilistest mängijatest on seda märganud 100%. </a:t>
            </a:r>
          </a:p>
          <a:p>
            <a:pPr marL="0" lvl="1" indent="0" algn="just">
              <a:buNone/>
            </a:pPr>
            <a:r>
              <a:rPr lang="et-EE" sz="1200" dirty="0"/>
              <a:t>Viimase kahe aasta jooksul mänginud inimesed on võrreldes keskmisega reklaami näinud enam suuremas osas kanalitest välja arvatud tänavareklaam. Tõenäolised patoloogilised mängijad on reklaami keskmisest enam märganud internetis ja sotsiaalmeedias (81%), aga ka raadios (26%) (slaid 6.2).</a:t>
            </a:r>
          </a:p>
          <a:p>
            <a:pPr marL="0" lvl="1" indent="0" algn="just">
              <a:buNone/>
            </a:pPr>
            <a:r>
              <a:rPr lang="et-EE" sz="1200" b="1" dirty="0"/>
              <a:t>REKLAAMI TAJUTUD MÕJU</a:t>
            </a:r>
          </a:p>
          <a:p>
            <a:pPr marL="0" lvl="1" indent="0" algn="just">
              <a:buNone/>
            </a:pPr>
            <a:r>
              <a:rPr lang="et-EE" sz="1200" dirty="0"/>
              <a:t>Neist, kes hasartmängu reklaami on märganud, </a:t>
            </a:r>
            <a:r>
              <a:rPr lang="et-EE" sz="1200" b="1" dirty="0"/>
              <a:t>5% tunnistavad, et see mõjutas neid</a:t>
            </a:r>
            <a:r>
              <a:rPr lang="et-EE" sz="1200" dirty="0"/>
              <a:t>. Sealhulgas 3% ütlevad, et selle tagajärjel tekkis huvi reklaamitava hasartmängu vastu ning 2%, et tekkis huvi hasartmängude vastu üldiselt. Muid mõjusid tunnistab 1% reklaami märganutest. Reklaam on enda sõnul keskmisest enam mõjutanud 15-29aastasi (11%), aga ka 30-39aastasi (7%) (slaid 6.3). Viimase kahe aasta jooksul mänginutest tunnistab mõju 8%.</a:t>
            </a:r>
          </a:p>
          <a:p>
            <a:pPr marL="0" lvl="1" indent="0" algn="just">
              <a:buNone/>
            </a:pPr>
            <a:r>
              <a:rPr lang="et-EE" sz="1200" dirty="0"/>
              <a:t>Mõningate probleemidega ja tõenäolised patoloogilised mängijad tunnistavad reklaami mõju keskmisest sagedamini. </a:t>
            </a:r>
            <a:r>
              <a:rPr lang="et-EE" sz="1200" b="1" dirty="0"/>
              <a:t>Mõningate probleemidega mängijad </a:t>
            </a:r>
            <a:r>
              <a:rPr lang="et-EE" sz="1200" dirty="0"/>
              <a:t>tunnistavad sagedamini kui viimase 2 aasta jooksul mänginud keskmiselt, et reklaami tagajärjel tekkis huvi reklaamitava mängu vastu (10%) või et tõusis huvi hasartmängude vastu üldiselt (6%). </a:t>
            </a:r>
            <a:r>
              <a:rPr lang="et-EE" sz="1200" b="1" dirty="0"/>
              <a:t>Tõenäolised patoloogilised mängijad </a:t>
            </a:r>
            <a:r>
              <a:rPr lang="et-EE" sz="1200" dirty="0"/>
              <a:t>tunnistavad sagedamini kui viimase 2 aasta jooksul mänginud keskmiselt, et reklaami tagajärjel tõusis huvi reklaamitava mängu suhtes (17%), mängude vastu üldiselt (36%), et nad hakkasid hasartmänge mängima (14%) ja mängisid hasartmänge tavapärasest enam (8%).</a:t>
            </a:r>
          </a:p>
          <a:p>
            <a:pPr marL="0" lvl="1" indent="0" algn="just">
              <a:buNone/>
            </a:pPr>
            <a:r>
              <a:rPr lang="et-EE" sz="1200" dirty="0"/>
              <a:t>Kokkuvõttes tunnistab riskirühm probleemideta mängijatest enam kõiki reklaami mõjusid välja arvatud reklaami mõju tavapärasest sagedasemale mängimisele ja suuremate panuste tegemisele. </a:t>
            </a:r>
          </a:p>
        </p:txBody>
      </p:sp>
      <p:sp>
        <p:nvSpPr>
          <p:cNvPr id="5" name="Slide Number Placeholder 4">
            <a:extLst>
              <a:ext uri="{FF2B5EF4-FFF2-40B4-BE49-F238E27FC236}">
                <a16:creationId xmlns:a16="http://schemas.microsoft.com/office/drawing/2014/main" id="{DE0F523D-234F-4345-A97B-27B8BB1194F8}"/>
              </a:ext>
            </a:extLst>
          </p:cNvPr>
          <p:cNvSpPr>
            <a:spLocks noGrp="1"/>
          </p:cNvSpPr>
          <p:nvPr>
            <p:ph type="sldNum" sz="quarter" idx="10"/>
          </p:nvPr>
        </p:nvSpPr>
        <p:spPr/>
        <p:txBody>
          <a:bodyPr/>
          <a:lstStyle/>
          <a:p>
            <a:fld id="{4034BEE3-566C-4068-A777-C3A4762E861B}" type="slidenum">
              <a:rPr lang="en-GB" smtClean="0"/>
              <a:pPr/>
              <a:t>54</a:t>
            </a:fld>
            <a:endParaRPr lang="en-GB" dirty="0"/>
          </a:p>
        </p:txBody>
      </p:sp>
    </p:spTree>
    <p:extLst>
      <p:ext uri="{BB962C8B-B14F-4D97-AF65-F5344CB8AC3E}">
        <p14:creationId xmlns:p14="http://schemas.microsoft.com/office/powerpoint/2010/main" val="290764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ACD96-156B-4BEB-8BD1-EFF4DC121BC5}"/>
              </a:ext>
            </a:extLst>
          </p:cNvPr>
          <p:cNvSpPr>
            <a:spLocks noGrp="1"/>
          </p:cNvSpPr>
          <p:nvPr>
            <p:ph type="title"/>
          </p:nvPr>
        </p:nvSpPr>
        <p:spPr>
          <a:noFill/>
        </p:spPr>
        <p:txBody>
          <a:bodyPr/>
          <a:lstStyle/>
          <a:p>
            <a:r>
              <a:rPr lang="et-EE" dirty="0"/>
              <a:t>6.1 Hasartmängu reklaami märkamine</a:t>
            </a:r>
            <a:br>
              <a:rPr lang="et-EE" dirty="0"/>
            </a:br>
            <a:r>
              <a:rPr lang="et-EE" sz="1400" b="0" dirty="0"/>
              <a:t>% kõigist vastanutest, n=2925</a:t>
            </a:r>
            <a:endParaRPr lang="et-EE" dirty="0"/>
          </a:p>
        </p:txBody>
      </p:sp>
      <p:graphicFrame>
        <p:nvGraphicFramePr>
          <p:cNvPr id="14" name="Content Placeholder 4">
            <a:extLst>
              <a:ext uri="{FF2B5EF4-FFF2-40B4-BE49-F238E27FC236}">
                <a16:creationId xmlns:a16="http://schemas.microsoft.com/office/drawing/2014/main" id="{ECF18E10-F472-4DED-8D43-7B53DF9653DA}"/>
              </a:ext>
            </a:extLst>
          </p:cNvPr>
          <p:cNvGraphicFramePr>
            <a:graphicFrameLocks/>
          </p:cNvGraphicFramePr>
          <p:nvPr>
            <p:extLst>
              <p:ext uri="{D42A27DB-BD31-4B8C-83A1-F6EECF244321}">
                <p14:modId xmlns:p14="http://schemas.microsoft.com/office/powerpoint/2010/main" val="2288820098"/>
              </p:ext>
            </p:extLst>
          </p:nvPr>
        </p:nvGraphicFramePr>
        <p:xfrm>
          <a:off x="383177" y="2116182"/>
          <a:ext cx="7097486" cy="3039288"/>
        </p:xfrm>
        <a:graphic>
          <a:graphicData uri="http://schemas.openxmlformats.org/drawingml/2006/table">
            <a:tbl>
              <a:tblPr firstRow="1" bandRow="1" bandCol="1">
                <a:tableStyleId>{5C22544A-7EE6-4342-B048-85BDC9FD1C3A}</a:tableStyleId>
              </a:tblPr>
              <a:tblGrid>
                <a:gridCol w="3846841">
                  <a:extLst>
                    <a:ext uri="{9D8B030D-6E8A-4147-A177-3AD203B41FA5}">
                      <a16:colId xmlns:a16="http://schemas.microsoft.com/office/drawing/2014/main" val="20000"/>
                    </a:ext>
                  </a:extLst>
                </a:gridCol>
                <a:gridCol w="3250645">
                  <a:extLst>
                    <a:ext uri="{9D8B030D-6E8A-4147-A177-3AD203B41FA5}">
                      <a16:colId xmlns:a16="http://schemas.microsoft.com/office/drawing/2014/main" val="3572666626"/>
                    </a:ext>
                  </a:extLst>
                </a:gridCol>
              </a:tblGrid>
              <a:tr h="379911">
                <a:tc>
                  <a:txBody>
                    <a:bodyPr/>
                    <a:lstStyle/>
                    <a:p>
                      <a:pPr algn="r" fontAlgn="b"/>
                      <a:r>
                        <a:rPr lang="et-EE" sz="1000" b="0" i="0" u="none" strike="noStrike">
                          <a:solidFill>
                            <a:schemeClr val="tx1"/>
                          </a:solidFill>
                          <a:effectLst/>
                          <a:latin typeface="Arial" panose="020B0604020202020204" pitchFamily="34" charset="0"/>
                        </a:rPr>
                        <a:t>Internet, sotsiaalmeedia</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900"/>
                        </a:lnSpc>
                      </a:pPr>
                      <a:endParaRPr lang="et-EE" sz="1000" b="0" i="0" u="none" strike="noStrike" dirty="0">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9911">
                <a:tc>
                  <a:txBody>
                    <a:bodyPr/>
                    <a:lstStyle/>
                    <a:p>
                      <a:pPr algn="r" fontAlgn="b"/>
                      <a:r>
                        <a:rPr lang="et-EE" sz="1000" b="0" i="0" u="none" strike="noStrike">
                          <a:solidFill>
                            <a:schemeClr val="tx1"/>
                          </a:solidFill>
                          <a:effectLst/>
                          <a:latin typeface="Arial" panose="020B0604020202020204" pitchFamily="34" charset="0"/>
                        </a:rPr>
                        <a:t>Televisioon</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900"/>
                        </a:lnSpc>
                      </a:pPr>
                      <a:endParaRPr lang="et-EE" sz="1000" b="0" i="0" u="none" strike="noStrike" dirty="0">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6420941"/>
                  </a:ext>
                </a:extLst>
              </a:tr>
              <a:tr h="379911">
                <a:tc>
                  <a:txBody>
                    <a:bodyPr/>
                    <a:lstStyle/>
                    <a:p>
                      <a:pPr algn="r" fontAlgn="b"/>
                      <a:r>
                        <a:rPr lang="et-EE" sz="1000" b="0" i="0" u="none" strike="noStrike">
                          <a:solidFill>
                            <a:schemeClr val="tx1"/>
                          </a:solidFill>
                          <a:effectLst/>
                          <a:latin typeface="Arial" panose="020B0604020202020204" pitchFamily="34" charset="0"/>
                        </a:rPr>
                        <a:t>Tänavareklaam</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900"/>
                        </a:lnSpc>
                      </a:pPr>
                      <a:endParaRPr lang="et-EE" sz="1000" b="0" i="0" u="none" strike="noStrike" dirty="0">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9911">
                <a:tc>
                  <a:txBody>
                    <a:bodyPr/>
                    <a:lstStyle/>
                    <a:p>
                      <a:pPr algn="r" fontAlgn="b"/>
                      <a:r>
                        <a:rPr lang="et-EE" sz="1000" b="0" i="0" u="none" strike="noStrike">
                          <a:solidFill>
                            <a:schemeClr val="tx1"/>
                          </a:solidFill>
                          <a:effectLst/>
                          <a:latin typeface="Arial" panose="020B0604020202020204" pitchFamily="34" charset="0"/>
                        </a:rPr>
                        <a:t>Avalikud üritused (spordiüritused, kultuuriüritused)</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900"/>
                        </a:lnSpc>
                      </a:pPr>
                      <a:endParaRPr lang="et-EE" sz="1000" b="0" i="0" u="none" strike="noStrike" dirty="0">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9911">
                <a:tc>
                  <a:txBody>
                    <a:bodyPr/>
                    <a:lstStyle/>
                    <a:p>
                      <a:pPr algn="r" fontAlgn="b"/>
                      <a:r>
                        <a:rPr lang="et-EE" sz="1000" b="0" i="0" u="none" strike="noStrike">
                          <a:solidFill>
                            <a:schemeClr val="tx1"/>
                          </a:solidFill>
                          <a:effectLst/>
                          <a:latin typeface="Arial" panose="020B0604020202020204" pitchFamily="34" charset="0"/>
                        </a:rPr>
                        <a:t>Raadio</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900"/>
                        </a:lnSpc>
                      </a:pPr>
                      <a:endParaRPr lang="et-EE" sz="1000" b="0" i="0" u="none" strike="noStrike" dirty="0">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9911">
                <a:tc>
                  <a:txBody>
                    <a:bodyPr/>
                    <a:lstStyle/>
                    <a:p>
                      <a:pPr algn="r" fontAlgn="b"/>
                      <a:r>
                        <a:rPr lang="et-EE" sz="1000" b="0" i="0" u="none" strike="noStrike" dirty="0">
                          <a:solidFill>
                            <a:schemeClr val="tx1"/>
                          </a:solidFill>
                          <a:effectLst/>
                          <a:latin typeface="Arial" panose="020B0604020202020204" pitchFamily="34" charset="0"/>
                        </a:rPr>
                        <a:t>Ajalehed, ajakirjad</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900"/>
                        </a:lnSpc>
                      </a:pPr>
                      <a:endParaRPr lang="et-EE" sz="1000" b="0" i="0" u="none" strike="noStrike" dirty="0">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9911">
                <a:tc>
                  <a:txBody>
                    <a:bodyPr/>
                    <a:lstStyle/>
                    <a:p>
                      <a:pPr algn="r" fontAlgn="b"/>
                      <a:r>
                        <a:rPr lang="et-EE" sz="1000" b="0" i="0" u="none" strike="noStrike">
                          <a:solidFill>
                            <a:schemeClr val="tx1"/>
                          </a:solidFill>
                          <a:effectLst/>
                          <a:latin typeface="Arial" panose="020B0604020202020204" pitchFamily="34" charset="0"/>
                        </a:rPr>
                        <a:t>Mujal, igal pool</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900"/>
                        </a:lnSpc>
                      </a:pPr>
                      <a:endParaRPr lang="et-EE" sz="1000" b="0" i="0" u="none" strike="noStrike" dirty="0">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7402390"/>
                  </a:ext>
                </a:extLst>
              </a:tr>
              <a:tr h="379911">
                <a:tc>
                  <a:txBody>
                    <a:bodyPr/>
                    <a:lstStyle/>
                    <a:p>
                      <a:pPr algn="r" fontAlgn="b"/>
                      <a:r>
                        <a:rPr lang="et-EE" sz="1000" b="0" i="0" u="none" strike="noStrike" dirty="0">
                          <a:solidFill>
                            <a:schemeClr val="tx1"/>
                          </a:solidFill>
                          <a:effectLst/>
                          <a:latin typeface="Arial" panose="020B0604020202020204" pitchFamily="34" charset="0"/>
                        </a:rPr>
                        <a:t>Ei ole märganud</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900"/>
                        </a:lnSpc>
                      </a:pPr>
                      <a:endParaRPr lang="et-EE" sz="1000" b="0" i="0" u="none" strike="noStrike" dirty="0">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4356789"/>
                  </a:ext>
                </a:extLst>
              </a:tr>
            </a:tbl>
          </a:graphicData>
        </a:graphic>
      </p:graphicFrame>
      <p:graphicFrame>
        <p:nvGraphicFramePr>
          <p:cNvPr id="15" name="Content Placeholder 10">
            <a:extLst>
              <a:ext uri="{FF2B5EF4-FFF2-40B4-BE49-F238E27FC236}">
                <a16:creationId xmlns:a16="http://schemas.microsoft.com/office/drawing/2014/main" id="{72A5F60F-8AA6-4C36-A317-98DFE76B3882}"/>
              </a:ext>
            </a:extLst>
          </p:cNvPr>
          <p:cNvGraphicFramePr>
            <a:graphicFrameLocks/>
          </p:cNvGraphicFramePr>
          <p:nvPr>
            <p:extLst>
              <p:ext uri="{D42A27DB-BD31-4B8C-83A1-F6EECF244321}">
                <p14:modId xmlns:p14="http://schemas.microsoft.com/office/powerpoint/2010/main" val="3680205589"/>
              </p:ext>
            </p:extLst>
          </p:nvPr>
        </p:nvGraphicFramePr>
        <p:xfrm>
          <a:off x="3984166" y="2037807"/>
          <a:ext cx="3627125" cy="3248296"/>
        </p:xfrm>
        <a:graphic>
          <a:graphicData uri="http://schemas.openxmlformats.org/drawingml/2006/chart">
            <c:chart xmlns:c="http://schemas.openxmlformats.org/drawingml/2006/chart" xmlns:r="http://schemas.openxmlformats.org/officeDocument/2006/relationships" r:id="rId2"/>
          </a:graphicData>
        </a:graphic>
      </p:graphicFrame>
      <p:sp>
        <p:nvSpPr>
          <p:cNvPr id="4" name="Right Brace 3">
            <a:extLst>
              <a:ext uri="{FF2B5EF4-FFF2-40B4-BE49-F238E27FC236}">
                <a16:creationId xmlns:a16="http://schemas.microsoft.com/office/drawing/2014/main" id="{2AB67A82-12F3-4E13-B1C0-A46683DD9348}"/>
              </a:ext>
            </a:extLst>
          </p:cNvPr>
          <p:cNvSpPr/>
          <p:nvPr/>
        </p:nvSpPr>
        <p:spPr>
          <a:xfrm>
            <a:off x="7611292" y="2116183"/>
            <a:ext cx="427808" cy="2656114"/>
          </a:xfrm>
          <a:prstGeom prst="rightBrace">
            <a:avLst>
              <a:gd name="adj1" fmla="val 920"/>
              <a:gd name="adj2" fmla="val 5000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t-EE"/>
          </a:p>
        </p:txBody>
      </p:sp>
      <p:sp>
        <p:nvSpPr>
          <p:cNvPr id="5" name="TextBox 4">
            <a:extLst>
              <a:ext uri="{FF2B5EF4-FFF2-40B4-BE49-F238E27FC236}">
                <a16:creationId xmlns:a16="http://schemas.microsoft.com/office/drawing/2014/main" id="{5E04FCD4-BDEE-41A5-AAC1-389B85ED2FB5}"/>
              </a:ext>
            </a:extLst>
          </p:cNvPr>
          <p:cNvSpPr txBox="1"/>
          <p:nvPr/>
        </p:nvSpPr>
        <p:spPr>
          <a:xfrm>
            <a:off x="8192859" y="3356075"/>
            <a:ext cx="3079369" cy="246221"/>
          </a:xfrm>
          <a:prstGeom prst="rect">
            <a:avLst/>
          </a:prstGeom>
          <a:noFill/>
        </p:spPr>
        <p:txBody>
          <a:bodyPr wrap="none" lIns="0" tIns="0" rIns="0" bIns="0" rtlCol="0">
            <a:spAutoFit/>
          </a:bodyPr>
          <a:lstStyle/>
          <a:p>
            <a:r>
              <a:rPr lang="et-EE" sz="1600" dirty="0"/>
              <a:t>2023: 76% on reklaami märganud</a:t>
            </a:r>
          </a:p>
        </p:txBody>
      </p:sp>
      <p:sp>
        <p:nvSpPr>
          <p:cNvPr id="6" name="Slide Number Placeholder 5">
            <a:extLst>
              <a:ext uri="{FF2B5EF4-FFF2-40B4-BE49-F238E27FC236}">
                <a16:creationId xmlns:a16="http://schemas.microsoft.com/office/drawing/2014/main" id="{EFA606C3-6CD4-4AAF-9B10-5BAFCA52DEC5}"/>
              </a:ext>
            </a:extLst>
          </p:cNvPr>
          <p:cNvSpPr>
            <a:spLocks noGrp="1"/>
          </p:cNvSpPr>
          <p:nvPr>
            <p:ph type="sldNum" sz="quarter" idx="10"/>
          </p:nvPr>
        </p:nvSpPr>
        <p:spPr/>
        <p:txBody>
          <a:bodyPr/>
          <a:lstStyle/>
          <a:p>
            <a:fld id="{4034BEE3-566C-4068-A777-C3A4762E861B}" type="slidenum">
              <a:rPr lang="en-GB" smtClean="0"/>
              <a:pPr/>
              <a:t>55</a:t>
            </a:fld>
            <a:endParaRPr lang="en-GB" dirty="0"/>
          </a:p>
        </p:txBody>
      </p:sp>
    </p:spTree>
    <p:extLst>
      <p:ext uri="{BB962C8B-B14F-4D97-AF65-F5344CB8AC3E}">
        <p14:creationId xmlns:p14="http://schemas.microsoft.com/office/powerpoint/2010/main" val="165038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ACD96-156B-4BEB-8BD1-EFF4DC121BC5}"/>
              </a:ext>
            </a:extLst>
          </p:cNvPr>
          <p:cNvSpPr>
            <a:spLocks noGrp="1"/>
          </p:cNvSpPr>
          <p:nvPr>
            <p:ph type="title"/>
          </p:nvPr>
        </p:nvSpPr>
        <p:spPr>
          <a:noFill/>
        </p:spPr>
        <p:txBody>
          <a:bodyPr/>
          <a:lstStyle/>
          <a:p>
            <a:r>
              <a:rPr lang="et-EE" dirty="0"/>
              <a:t>6.2 Hasartmängu reklaami märkamine meedias</a:t>
            </a:r>
            <a:br>
              <a:rPr lang="et-EE" dirty="0"/>
            </a:br>
            <a:r>
              <a:rPr lang="et-EE" sz="1400" b="0" dirty="0"/>
              <a:t>% vastavast elanikkonnarühmast</a:t>
            </a:r>
            <a:endParaRPr lang="et-EE" b="0" dirty="0"/>
          </a:p>
        </p:txBody>
      </p:sp>
      <p:graphicFrame>
        <p:nvGraphicFramePr>
          <p:cNvPr id="4" name="Table 4">
            <a:extLst>
              <a:ext uri="{FF2B5EF4-FFF2-40B4-BE49-F238E27FC236}">
                <a16:creationId xmlns:a16="http://schemas.microsoft.com/office/drawing/2014/main" id="{08EDFF9B-E33A-41CA-870E-10516F86285F}"/>
              </a:ext>
            </a:extLst>
          </p:cNvPr>
          <p:cNvGraphicFramePr>
            <a:graphicFrameLocks noGrp="1"/>
          </p:cNvGraphicFramePr>
          <p:nvPr>
            <p:extLst>
              <p:ext uri="{D42A27DB-BD31-4B8C-83A1-F6EECF244321}">
                <p14:modId xmlns:p14="http://schemas.microsoft.com/office/powerpoint/2010/main" val="3498713926"/>
              </p:ext>
            </p:extLst>
          </p:nvPr>
        </p:nvGraphicFramePr>
        <p:xfrm>
          <a:off x="193649" y="1272235"/>
          <a:ext cx="11678198" cy="4673545"/>
        </p:xfrm>
        <a:graphic>
          <a:graphicData uri="http://schemas.openxmlformats.org/drawingml/2006/table">
            <a:tbl>
              <a:tblPr firstRow="1" bandRow="1">
                <a:tableStyleId>{5C22544A-7EE6-4342-B048-85BDC9FD1C3A}</a:tableStyleId>
              </a:tblPr>
              <a:tblGrid>
                <a:gridCol w="2130748">
                  <a:extLst>
                    <a:ext uri="{9D8B030D-6E8A-4147-A177-3AD203B41FA5}">
                      <a16:colId xmlns:a16="http://schemas.microsoft.com/office/drawing/2014/main" val="4174201780"/>
                    </a:ext>
                  </a:extLst>
                </a:gridCol>
                <a:gridCol w="525362">
                  <a:extLst>
                    <a:ext uri="{9D8B030D-6E8A-4147-A177-3AD203B41FA5}">
                      <a16:colId xmlns:a16="http://schemas.microsoft.com/office/drawing/2014/main" val="2661868436"/>
                    </a:ext>
                  </a:extLst>
                </a:gridCol>
                <a:gridCol w="1127761">
                  <a:extLst>
                    <a:ext uri="{9D8B030D-6E8A-4147-A177-3AD203B41FA5}">
                      <a16:colId xmlns:a16="http://schemas.microsoft.com/office/drawing/2014/main" val="3728781442"/>
                    </a:ext>
                  </a:extLst>
                </a:gridCol>
                <a:gridCol w="1127761">
                  <a:extLst>
                    <a:ext uri="{9D8B030D-6E8A-4147-A177-3AD203B41FA5}">
                      <a16:colId xmlns:a16="http://schemas.microsoft.com/office/drawing/2014/main" val="958983575"/>
                    </a:ext>
                  </a:extLst>
                </a:gridCol>
                <a:gridCol w="1127761">
                  <a:extLst>
                    <a:ext uri="{9D8B030D-6E8A-4147-A177-3AD203B41FA5}">
                      <a16:colId xmlns:a16="http://schemas.microsoft.com/office/drawing/2014/main" val="3045116635"/>
                    </a:ext>
                  </a:extLst>
                </a:gridCol>
                <a:gridCol w="1127761">
                  <a:extLst>
                    <a:ext uri="{9D8B030D-6E8A-4147-A177-3AD203B41FA5}">
                      <a16:colId xmlns:a16="http://schemas.microsoft.com/office/drawing/2014/main" val="3816177511"/>
                    </a:ext>
                  </a:extLst>
                </a:gridCol>
                <a:gridCol w="1127761">
                  <a:extLst>
                    <a:ext uri="{9D8B030D-6E8A-4147-A177-3AD203B41FA5}">
                      <a16:colId xmlns:a16="http://schemas.microsoft.com/office/drawing/2014/main" val="1790402086"/>
                    </a:ext>
                  </a:extLst>
                </a:gridCol>
                <a:gridCol w="1127761">
                  <a:extLst>
                    <a:ext uri="{9D8B030D-6E8A-4147-A177-3AD203B41FA5}">
                      <a16:colId xmlns:a16="http://schemas.microsoft.com/office/drawing/2014/main" val="507119709"/>
                    </a:ext>
                  </a:extLst>
                </a:gridCol>
                <a:gridCol w="1127761">
                  <a:extLst>
                    <a:ext uri="{9D8B030D-6E8A-4147-A177-3AD203B41FA5}">
                      <a16:colId xmlns:a16="http://schemas.microsoft.com/office/drawing/2014/main" val="3351954635"/>
                    </a:ext>
                  </a:extLst>
                </a:gridCol>
                <a:gridCol w="1127761">
                  <a:extLst>
                    <a:ext uri="{9D8B030D-6E8A-4147-A177-3AD203B41FA5}">
                      <a16:colId xmlns:a16="http://schemas.microsoft.com/office/drawing/2014/main" val="3258546388"/>
                    </a:ext>
                  </a:extLst>
                </a:gridCol>
              </a:tblGrid>
              <a:tr h="312710">
                <a:tc>
                  <a:txBody>
                    <a:bodyPr/>
                    <a:lstStyle/>
                    <a:p>
                      <a:pPr algn="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t-EE" sz="1000" b="0" i="0" u="none" strike="noStrike">
                          <a:solidFill>
                            <a:schemeClr val="tx1"/>
                          </a:solidFill>
                          <a:effectLst/>
                          <a:latin typeface="+mn-lt"/>
                        </a:rPr>
                        <a:t>Internet, sotsiaalmeedia</a:t>
                      </a:r>
                    </a:p>
                  </a:txBody>
                  <a:tcPr marL="36000" marR="3600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t-EE" sz="1000" b="0" i="0" u="none" strike="noStrike">
                          <a:solidFill>
                            <a:schemeClr val="tx1"/>
                          </a:solidFill>
                          <a:effectLst/>
                          <a:latin typeface="+mn-lt"/>
                        </a:rPr>
                        <a:t>Televisioon</a:t>
                      </a:r>
                    </a:p>
                  </a:txBody>
                  <a:tcPr marL="36000" marR="3600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t-EE" sz="1000" b="0" i="0" u="none" strike="noStrike">
                          <a:solidFill>
                            <a:schemeClr val="tx1"/>
                          </a:solidFill>
                          <a:effectLst/>
                          <a:latin typeface="+mn-lt"/>
                        </a:rPr>
                        <a:t>Tänavareklaam</a:t>
                      </a:r>
                    </a:p>
                  </a:txBody>
                  <a:tcPr marL="36000" marR="3600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t-EE" sz="1000" b="0" i="0" u="none" strike="noStrike" dirty="0">
                          <a:solidFill>
                            <a:schemeClr val="tx1"/>
                          </a:solidFill>
                          <a:effectLst/>
                          <a:latin typeface="+mn-lt"/>
                        </a:rPr>
                        <a:t>Avalikud üritused</a:t>
                      </a:r>
                    </a:p>
                  </a:txBody>
                  <a:tcPr marL="36000" marR="3600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t-EE" sz="1000" b="0" i="0" u="none" strike="noStrike">
                          <a:solidFill>
                            <a:schemeClr val="tx1"/>
                          </a:solidFill>
                          <a:effectLst/>
                          <a:latin typeface="+mn-lt"/>
                        </a:rPr>
                        <a:t>Ajalehed, ajakirjad</a:t>
                      </a:r>
                    </a:p>
                  </a:txBody>
                  <a:tcPr marL="36000" marR="3600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t-EE" sz="1000" b="0" i="0" u="none" strike="noStrike">
                          <a:solidFill>
                            <a:schemeClr val="tx1"/>
                          </a:solidFill>
                          <a:effectLst/>
                          <a:latin typeface="+mn-lt"/>
                        </a:rPr>
                        <a:t>Raadio</a:t>
                      </a:r>
                    </a:p>
                  </a:txBody>
                  <a:tcPr marL="36000" marR="3600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t-EE" sz="1000" b="0" i="0" u="none" strike="noStrike">
                          <a:solidFill>
                            <a:schemeClr val="tx1"/>
                          </a:solidFill>
                          <a:effectLst/>
                          <a:latin typeface="+mn-lt"/>
                        </a:rPr>
                        <a:t>Mujal</a:t>
                      </a:r>
                    </a:p>
                  </a:txBody>
                  <a:tcPr marL="36000" marR="3600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t-EE" sz="1000" b="0" i="0" u="none" strike="noStrike" dirty="0">
                          <a:solidFill>
                            <a:schemeClr val="tx1"/>
                          </a:solidFill>
                          <a:effectLst/>
                          <a:latin typeface="+mn-lt"/>
                        </a:rPr>
                        <a:t>Ei ole märganud</a:t>
                      </a:r>
                    </a:p>
                  </a:txBody>
                  <a:tcPr marL="36000" marR="3600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1012229"/>
                  </a:ext>
                </a:extLst>
              </a:tr>
              <a:tr h="161925">
                <a:tc>
                  <a:txBody>
                    <a:bodyPr/>
                    <a:lstStyle/>
                    <a:p>
                      <a:pPr algn="r" fontAlgn="t">
                        <a:lnSpc>
                          <a:spcPts val="1100"/>
                        </a:lnSpc>
                      </a:pPr>
                      <a:r>
                        <a:rPr lang="et-EE" sz="1000" b="0" i="0" u="none" strike="noStrike" dirty="0">
                          <a:solidFill>
                            <a:schemeClr val="tx1"/>
                          </a:solidFill>
                          <a:effectLst/>
                          <a:latin typeface="+mn-lt"/>
                        </a:rPr>
                        <a:t>Kokku</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Arial" panose="020B0604020202020204" pitchFamily="34" charset="0"/>
                        </a:rPr>
                        <a:t>n=2925</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745557"/>
                  </a:ext>
                </a:extLst>
              </a:tr>
              <a:tr h="161925">
                <a:tc>
                  <a:txBody>
                    <a:bodyPr/>
                    <a:lstStyle/>
                    <a:p>
                      <a:pPr algn="l" fontAlgn="t">
                        <a:lnSpc>
                          <a:spcPts val="1100"/>
                        </a:lnSpc>
                      </a:pPr>
                      <a:r>
                        <a:rPr lang="et-EE" sz="1000" b="1" i="0" u="none" strike="noStrike" dirty="0">
                          <a:solidFill>
                            <a:schemeClr val="tx1"/>
                          </a:solidFill>
                          <a:effectLst/>
                          <a:latin typeface="+mn-lt"/>
                        </a:rPr>
                        <a:t>Vanus 1</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dirty="0">
                        <a:solidFill>
                          <a:schemeClr val="tx1"/>
                        </a:solidFill>
                        <a:effectLst/>
                        <a:latin typeface="Arial" panose="020B0604020202020204" pitchFamily="34" charset="0"/>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9281905"/>
                  </a:ext>
                </a:extLst>
              </a:tr>
              <a:tr h="161925">
                <a:tc>
                  <a:txBody>
                    <a:bodyPr/>
                    <a:lstStyle/>
                    <a:p>
                      <a:pPr algn="r" fontAlgn="t">
                        <a:lnSpc>
                          <a:spcPts val="1100"/>
                        </a:lnSpc>
                      </a:pPr>
                      <a:r>
                        <a:rPr lang="et-EE" sz="1000" b="0" i="0" u="none" strike="noStrike" dirty="0">
                          <a:solidFill>
                            <a:schemeClr val="tx1"/>
                          </a:solidFill>
                          <a:effectLst/>
                          <a:latin typeface="+mn-lt"/>
                        </a:rPr>
                        <a:t>15-19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Arial" panose="020B0604020202020204" pitchFamily="34" charset="0"/>
                        </a:rPr>
                        <a:t>n=357</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449947"/>
                  </a:ext>
                </a:extLst>
              </a:tr>
              <a:tr h="161925">
                <a:tc>
                  <a:txBody>
                    <a:bodyPr/>
                    <a:lstStyle/>
                    <a:p>
                      <a:pPr algn="r" fontAlgn="t">
                        <a:lnSpc>
                          <a:spcPts val="1100"/>
                        </a:lnSpc>
                      </a:pPr>
                      <a:r>
                        <a:rPr lang="et-EE" sz="1000" b="0" i="0" u="none" strike="noStrike" dirty="0">
                          <a:solidFill>
                            <a:schemeClr val="tx1"/>
                          </a:solidFill>
                          <a:effectLst/>
                          <a:latin typeface="+mn-lt"/>
                        </a:rPr>
                        <a:t>20-29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Arial" panose="020B0604020202020204" pitchFamily="34" charset="0"/>
                        </a:rPr>
                        <a:t>n=457</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5732865"/>
                  </a:ext>
                </a:extLst>
              </a:tr>
              <a:tr h="161925">
                <a:tc>
                  <a:txBody>
                    <a:bodyPr/>
                    <a:lstStyle/>
                    <a:p>
                      <a:pPr algn="r" fontAlgn="t">
                        <a:lnSpc>
                          <a:spcPts val="1100"/>
                        </a:lnSpc>
                      </a:pPr>
                      <a:r>
                        <a:rPr lang="et-EE" sz="1000" b="0" i="0" u="none" strike="noStrike">
                          <a:solidFill>
                            <a:schemeClr val="tx1"/>
                          </a:solidFill>
                          <a:effectLst/>
                          <a:latin typeface="+mn-lt"/>
                        </a:rPr>
                        <a:t>30-39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Arial" panose="020B0604020202020204" pitchFamily="34" charset="0"/>
                        </a:rPr>
                        <a:t>n=539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907052"/>
                  </a:ext>
                </a:extLst>
              </a:tr>
              <a:tr h="161925">
                <a:tc>
                  <a:txBody>
                    <a:bodyPr/>
                    <a:lstStyle/>
                    <a:p>
                      <a:pPr algn="r" fontAlgn="t">
                        <a:lnSpc>
                          <a:spcPts val="1100"/>
                        </a:lnSpc>
                      </a:pPr>
                      <a:r>
                        <a:rPr lang="et-EE" sz="1000" b="0" i="0" u="none" strike="noStrike" dirty="0">
                          <a:solidFill>
                            <a:schemeClr val="tx1"/>
                          </a:solidFill>
                          <a:effectLst/>
                          <a:latin typeface="+mn-lt"/>
                        </a:rPr>
                        <a:t>40-49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n=509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942213"/>
                  </a:ext>
                </a:extLst>
              </a:tr>
              <a:tr h="161925">
                <a:tc>
                  <a:txBody>
                    <a:bodyPr/>
                    <a:lstStyle/>
                    <a:p>
                      <a:pPr algn="r" fontAlgn="t">
                        <a:lnSpc>
                          <a:spcPts val="1100"/>
                        </a:lnSpc>
                      </a:pPr>
                      <a:r>
                        <a:rPr lang="et-EE" sz="1000" b="0" i="0" u="none" strike="noStrike" dirty="0">
                          <a:solidFill>
                            <a:schemeClr val="tx1"/>
                          </a:solidFill>
                          <a:effectLst/>
                          <a:latin typeface="+mn-lt"/>
                        </a:rPr>
                        <a:t>50-59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Arial" panose="020B0604020202020204" pitchFamily="34" charset="0"/>
                        </a:rPr>
                        <a:t>n=458</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1535082"/>
                  </a:ext>
                </a:extLst>
              </a:tr>
              <a:tr h="161925">
                <a:tc>
                  <a:txBody>
                    <a:bodyPr/>
                    <a:lstStyle/>
                    <a:p>
                      <a:pPr algn="r" fontAlgn="t">
                        <a:lnSpc>
                          <a:spcPts val="1100"/>
                        </a:lnSpc>
                      </a:pPr>
                      <a:r>
                        <a:rPr lang="et-EE" sz="1000" b="0" i="0" u="none" strike="noStrike">
                          <a:solidFill>
                            <a:schemeClr val="tx1"/>
                          </a:solidFill>
                          <a:effectLst/>
                          <a:latin typeface="+mn-lt"/>
                        </a:rPr>
                        <a:t>60-74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Arial" panose="020B0604020202020204" pitchFamily="34" charset="0"/>
                        </a:rPr>
                        <a:t>n=605</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2774916"/>
                  </a:ext>
                </a:extLst>
              </a:tr>
              <a:tr h="161925">
                <a:tc>
                  <a:txBody>
                    <a:bodyPr/>
                    <a:lstStyle/>
                    <a:p>
                      <a:pPr algn="l" fontAlgn="t">
                        <a:lnSpc>
                          <a:spcPts val="1100"/>
                        </a:lnSpc>
                      </a:pPr>
                      <a:r>
                        <a:rPr lang="et-EE" sz="1000" b="1" i="0" u="none" strike="noStrike" dirty="0">
                          <a:solidFill>
                            <a:schemeClr val="tx1"/>
                          </a:solidFill>
                          <a:effectLst/>
                          <a:latin typeface="+mn-lt"/>
                        </a:rPr>
                        <a:t>Vanus 2</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dirty="0">
                        <a:solidFill>
                          <a:schemeClr val="tx1"/>
                        </a:solidFill>
                        <a:effectLst/>
                        <a:latin typeface="Arial" panose="020B0604020202020204" pitchFamily="34" charset="0"/>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1359185"/>
                  </a:ext>
                </a:extLst>
              </a:tr>
              <a:tr h="161925">
                <a:tc>
                  <a:txBody>
                    <a:bodyPr/>
                    <a:lstStyle/>
                    <a:p>
                      <a:pPr algn="r" fontAlgn="t">
                        <a:lnSpc>
                          <a:spcPts val="1100"/>
                        </a:lnSpc>
                      </a:pPr>
                      <a:r>
                        <a:rPr lang="et-EE" sz="1000" b="0" i="0" u="none" strike="noStrike" dirty="0">
                          <a:solidFill>
                            <a:schemeClr val="tx1"/>
                          </a:solidFill>
                          <a:effectLst/>
                          <a:latin typeface="+mn-lt"/>
                        </a:rPr>
                        <a:t>15-20</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n=472</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3765808"/>
                  </a:ext>
                </a:extLst>
              </a:tr>
              <a:tr h="161925">
                <a:tc>
                  <a:txBody>
                    <a:bodyPr/>
                    <a:lstStyle/>
                    <a:p>
                      <a:pPr algn="r" fontAlgn="t">
                        <a:lnSpc>
                          <a:spcPts val="1100"/>
                        </a:lnSpc>
                      </a:pPr>
                      <a:r>
                        <a:rPr lang="et-EE" sz="1000" b="0" i="0" u="none" strike="noStrike" dirty="0">
                          <a:solidFill>
                            <a:schemeClr val="tx1"/>
                          </a:solidFill>
                          <a:effectLst/>
                          <a:latin typeface="+mn-lt"/>
                        </a:rPr>
                        <a:t>21-74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Arial" panose="020B0604020202020204" pitchFamily="34" charset="0"/>
                        </a:rPr>
                        <a:t>n=2453</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9029324"/>
                  </a:ext>
                </a:extLst>
              </a:tr>
              <a:tr h="161925">
                <a:tc>
                  <a:txBody>
                    <a:bodyPr/>
                    <a:lstStyle/>
                    <a:p>
                      <a:pPr algn="l" fontAlgn="t">
                        <a:lnSpc>
                          <a:spcPts val="1100"/>
                        </a:lnSpc>
                      </a:pPr>
                      <a:r>
                        <a:rPr lang="et-EE" sz="1000" b="1" i="0" u="none" strike="noStrike" dirty="0">
                          <a:solidFill>
                            <a:schemeClr val="tx1"/>
                          </a:solidFill>
                          <a:effectLst/>
                          <a:latin typeface="+mn-lt"/>
                        </a:rPr>
                        <a:t>Sugu</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dirty="0">
                        <a:solidFill>
                          <a:schemeClr val="tx1"/>
                        </a:solidFill>
                        <a:effectLst/>
                        <a:latin typeface="Arial" panose="020B0604020202020204" pitchFamily="34" charset="0"/>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1246760"/>
                  </a:ext>
                </a:extLst>
              </a:tr>
              <a:tr h="161925">
                <a:tc>
                  <a:txBody>
                    <a:bodyPr/>
                    <a:lstStyle/>
                    <a:p>
                      <a:pPr algn="r" fontAlgn="t">
                        <a:lnSpc>
                          <a:spcPts val="1100"/>
                        </a:lnSpc>
                      </a:pPr>
                      <a:r>
                        <a:rPr lang="et-EE" sz="1000" b="0" i="0" u="none" strike="noStrike" dirty="0">
                          <a:solidFill>
                            <a:schemeClr val="tx1"/>
                          </a:solidFill>
                          <a:effectLst/>
                          <a:latin typeface="+mn-lt"/>
                        </a:rPr>
                        <a:t>Mees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Arial" panose="020B0604020202020204" pitchFamily="34" charset="0"/>
                        </a:rPr>
                        <a:t>n=1294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2665871"/>
                  </a:ext>
                </a:extLst>
              </a:tr>
              <a:tr h="161925">
                <a:tc>
                  <a:txBody>
                    <a:bodyPr/>
                    <a:lstStyle/>
                    <a:p>
                      <a:pPr algn="r" fontAlgn="t">
                        <a:lnSpc>
                          <a:spcPts val="1100"/>
                        </a:lnSpc>
                      </a:pPr>
                      <a:r>
                        <a:rPr lang="et-EE" sz="1000" b="0" i="0" u="none" strike="noStrike" dirty="0">
                          <a:solidFill>
                            <a:schemeClr val="tx1"/>
                          </a:solidFill>
                          <a:effectLst/>
                          <a:latin typeface="+mn-lt"/>
                        </a:rPr>
                        <a:t>Naine</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Arial" panose="020B0604020202020204" pitchFamily="34" charset="0"/>
                        </a:rPr>
                        <a:t>n=1631</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9185353"/>
                  </a:ext>
                </a:extLst>
              </a:tr>
              <a:tr h="161925">
                <a:tc>
                  <a:txBody>
                    <a:bodyPr/>
                    <a:lstStyle/>
                    <a:p>
                      <a:pPr algn="l" fontAlgn="t">
                        <a:lnSpc>
                          <a:spcPts val="1100"/>
                        </a:lnSpc>
                      </a:pPr>
                      <a:r>
                        <a:rPr lang="et-EE" sz="1000" b="1" i="0" u="none" strike="noStrike" dirty="0">
                          <a:solidFill>
                            <a:schemeClr val="tx1"/>
                          </a:solidFill>
                          <a:effectLst/>
                          <a:latin typeface="+mn-lt"/>
                        </a:rPr>
                        <a:t>Rahvus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dirty="0">
                        <a:solidFill>
                          <a:schemeClr val="tx1"/>
                        </a:solidFill>
                        <a:effectLst/>
                        <a:latin typeface="Arial" panose="020B0604020202020204" pitchFamily="34" charset="0"/>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2362891"/>
                  </a:ext>
                </a:extLst>
              </a:tr>
              <a:tr h="161925">
                <a:tc>
                  <a:txBody>
                    <a:bodyPr/>
                    <a:lstStyle/>
                    <a:p>
                      <a:pPr algn="r" fontAlgn="t">
                        <a:lnSpc>
                          <a:spcPts val="1100"/>
                        </a:lnSpc>
                      </a:pPr>
                      <a:r>
                        <a:rPr lang="et-EE" sz="1000" b="0" i="0" u="none" strike="noStrike" dirty="0">
                          <a:solidFill>
                            <a:schemeClr val="tx1"/>
                          </a:solidFill>
                          <a:effectLst/>
                          <a:latin typeface="+mn-lt"/>
                        </a:rPr>
                        <a:t>Eestlane</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Arial" panose="020B0604020202020204" pitchFamily="34" charset="0"/>
                        </a:rPr>
                        <a:t>n=2118</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034506"/>
                  </a:ext>
                </a:extLst>
              </a:tr>
              <a:tr h="161925">
                <a:tc>
                  <a:txBody>
                    <a:bodyPr/>
                    <a:lstStyle/>
                    <a:p>
                      <a:pPr algn="r" fontAlgn="t">
                        <a:lnSpc>
                          <a:spcPts val="1100"/>
                        </a:lnSpc>
                      </a:pPr>
                      <a:r>
                        <a:rPr lang="et-EE" sz="1000" b="0" i="0" u="none" strike="noStrike" dirty="0">
                          <a:solidFill>
                            <a:schemeClr val="tx1"/>
                          </a:solidFill>
                          <a:effectLst/>
                          <a:latin typeface="+mn-lt"/>
                        </a:rPr>
                        <a:t>Muu rahvus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Arial" panose="020B0604020202020204" pitchFamily="34" charset="0"/>
                        </a:rPr>
                        <a:t>n=807</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618102"/>
                  </a:ext>
                </a:extLst>
              </a:tr>
              <a:tr h="161925">
                <a:tc>
                  <a:txBody>
                    <a:bodyPr/>
                    <a:lstStyle/>
                    <a:p>
                      <a:pPr algn="r" fontAlgn="b"/>
                      <a:endParaRPr lang="et-EE" sz="1000" b="0" i="0" u="none" strike="noStrike" dirty="0">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dirty="0">
                        <a:solidFill>
                          <a:schemeClr val="tx1"/>
                        </a:solidFill>
                        <a:effectLst/>
                        <a:latin typeface="Arial" panose="020B0604020202020204" pitchFamily="34" charset="0"/>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5194726"/>
                  </a:ext>
                </a:extLst>
              </a:tr>
              <a:tr h="161925">
                <a:tc>
                  <a:txBody>
                    <a:bodyPr/>
                    <a:lstStyle/>
                    <a:p>
                      <a:pPr algn="r" fontAlgn="b"/>
                      <a:r>
                        <a:rPr lang="et-EE" sz="1000" b="0" i="0" u="none" strike="noStrike" dirty="0">
                          <a:solidFill>
                            <a:schemeClr val="tx1"/>
                          </a:solidFill>
                          <a:effectLst/>
                          <a:latin typeface="+mn-lt"/>
                        </a:rPr>
                        <a:t>hasartmängud 2 aasta jooksul kokku</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Arial" panose="020B0604020202020204" pitchFamily="34" charset="0"/>
                        </a:rPr>
                        <a:t>n=1337</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4333987"/>
                  </a:ext>
                </a:extLst>
              </a:tr>
              <a:tr h="161925">
                <a:tc>
                  <a:txBody>
                    <a:bodyPr/>
                    <a:lstStyle/>
                    <a:p>
                      <a:pPr algn="r" fontAlgn="b"/>
                      <a:endParaRPr lang="et-EE" sz="1000" b="0" i="0" u="none" strike="noStrike" dirty="0">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dirty="0">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2720008"/>
                  </a:ext>
                </a:extLst>
              </a:tr>
              <a:tr h="161925">
                <a:tc>
                  <a:txBody>
                    <a:bodyPr/>
                    <a:lstStyle/>
                    <a:p>
                      <a:pPr algn="r" fontAlgn="b"/>
                      <a:r>
                        <a:rPr lang="et-EE" sz="1000" b="0" i="0" u="none" strike="noStrike" dirty="0">
                          <a:solidFill>
                            <a:schemeClr val="tx1"/>
                          </a:solidFill>
                          <a:effectLst/>
                          <a:latin typeface="+mn-lt"/>
                        </a:rPr>
                        <a:t>probleemideta mängija</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mn-lt"/>
                        </a:rPr>
                        <a:t>n=1047</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765096"/>
                  </a:ext>
                </a:extLst>
              </a:tr>
              <a:tr h="161925">
                <a:tc>
                  <a:txBody>
                    <a:bodyPr/>
                    <a:lstStyle/>
                    <a:p>
                      <a:pPr algn="r" fontAlgn="b"/>
                      <a:r>
                        <a:rPr lang="et-EE" sz="1000" b="0" i="0" u="none" strike="noStrike" dirty="0">
                          <a:solidFill>
                            <a:schemeClr val="tx1"/>
                          </a:solidFill>
                          <a:effectLst/>
                          <a:latin typeface="+mn-lt"/>
                        </a:rPr>
                        <a:t>mõningate </a:t>
                      </a:r>
                      <a:r>
                        <a:rPr lang="et-EE" sz="1000" b="0" i="0" u="none" strike="noStrike" dirty="0" err="1">
                          <a:solidFill>
                            <a:schemeClr val="tx1"/>
                          </a:solidFill>
                          <a:effectLst/>
                          <a:latin typeface="+mn-lt"/>
                        </a:rPr>
                        <a:t>pobleemidega</a:t>
                      </a:r>
                      <a:r>
                        <a:rPr lang="et-EE" sz="1000" b="0" i="0" u="none" strike="noStrike" dirty="0">
                          <a:solidFill>
                            <a:schemeClr val="tx1"/>
                          </a:solidFill>
                          <a:effectLst/>
                          <a:latin typeface="+mn-lt"/>
                        </a:rPr>
                        <a:t> mängija</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mn-lt"/>
                        </a:rPr>
                        <a:t>n=263</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3229475"/>
                  </a:ext>
                </a:extLst>
              </a:tr>
              <a:tr h="161925">
                <a:tc>
                  <a:txBody>
                    <a:bodyPr/>
                    <a:lstStyle/>
                    <a:p>
                      <a:pPr algn="r" fontAlgn="b"/>
                      <a:r>
                        <a:rPr lang="et-EE" sz="1000" b="0" i="0" u="none" strike="noStrike" dirty="0">
                          <a:solidFill>
                            <a:schemeClr val="tx1"/>
                          </a:solidFill>
                          <a:effectLst/>
                          <a:latin typeface="+mn-lt"/>
                        </a:rPr>
                        <a:t>tõenäoline </a:t>
                      </a:r>
                      <a:r>
                        <a:rPr lang="et-EE" sz="1000" b="0" i="0" u="none" strike="noStrike" dirty="0" err="1">
                          <a:solidFill>
                            <a:schemeClr val="tx1"/>
                          </a:solidFill>
                          <a:effectLst/>
                          <a:latin typeface="+mn-lt"/>
                        </a:rPr>
                        <a:t>pataloogiline</a:t>
                      </a:r>
                      <a:r>
                        <a:rPr lang="et-EE" sz="1000" b="0" i="0" u="none" strike="noStrike" dirty="0">
                          <a:solidFill>
                            <a:schemeClr val="tx1"/>
                          </a:solidFill>
                          <a:effectLst/>
                          <a:latin typeface="+mn-lt"/>
                        </a:rPr>
                        <a:t> mängija</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mn-lt"/>
                        </a:rPr>
                        <a:t>n=27</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4050210"/>
                  </a:ext>
                </a:extLst>
              </a:tr>
              <a:tr h="161925">
                <a:tc>
                  <a:txBody>
                    <a:bodyPr/>
                    <a:lstStyle/>
                    <a:p>
                      <a:pPr algn="r" fontAlgn="b"/>
                      <a:endParaRPr lang="et-EE" sz="1000" b="0" i="0" u="none" strike="noStrike" dirty="0">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dirty="0">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5456474"/>
                  </a:ext>
                </a:extLst>
              </a:tr>
              <a:tr h="161925">
                <a:tc rowSpan="2">
                  <a:txBody>
                    <a:bodyPr/>
                    <a:lstStyle/>
                    <a:p>
                      <a:pPr algn="r" fontAlgn="b"/>
                      <a:r>
                        <a:rPr lang="et-EE" sz="1000" b="0" i="0" u="none" strike="noStrike" dirty="0">
                          <a:solidFill>
                            <a:schemeClr val="tx1"/>
                          </a:solidFill>
                          <a:effectLst/>
                          <a:latin typeface="+mn-lt"/>
                        </a:rPr>
                        <a:t>mõningate </a:t>
                      </a:r>
                      <a:r>
                        <a:rPr lang="et-EE" sz="1000" b="0" i="0" u="none" strike="noStrike" dirty="0" err="1">
                          <a:solidFill>
                            <a:schemeClr val="tx1"/>
                          </a:solidFill>
                          <a:effectLst/>
                          <a:latin typeface="+mn-lt"/>
                        </a:rPr>
                        <a:t>pobleemidega</a:t>
                      </a:r>
                      <a:r>
                        <a:rPr lang="et-EE" sz="1000" b="0" i="0" u="none" strike="noStrike" dirty="0">
                          <a:solidFill>
                            <a:schemeClr val="tx1"/>
                          </a:solidFill>
                          <a:effectLst/>
                          <a:latin typeface="+mn-lt"/>
                        </a:rPr>
                        <a:t> mängija </a:t>
                      </a:r>
                      <a:r>
                        <a:rPr lang="en-US" sz="1000" b="0" i="0" u="none" strike="noStrike" dirty="0">
                          <a:solidFill>
                            <a:schemeClr val="tx1"/>
                          </a:solidFill>
                          <a:effectLst/>
                          <a:latin typeface="+mn-lt"/>
                        </a:rPr>
                        <a:t>/</a:t>
                      </a:r>
                      <a:r>
                        <a:rPr lang="et-EE" sz="1000" b="0" i="0" u="none" strike="noStrike" dirty="0">
                          <a:solidFill>
                            <a:schemeClr val="tx1"/>
                          </a:solidFill>
                          <a:effectLst/>
                          <a:latin typeface="+mn-lt"/>
                        </a:rPr>
                        <a:t> tõenäoline </a:t>
                      </a:r>
                      <a:r>
                        <a:rPr lang="et-EE" sz="1000" b="0" i="0" u="none" strike="noStrike" dirty="0" err="1">
                          <a:solidFill>
                            <a:schemeClr val="tx1"/>
                          </a:solidFill>
                          <a:effectLst/>
                          <a:latin typeface="+mn-lt"/>
                        </a:rPr>
                        <a:t>pataloogiline</a:t>
                      </a:r>
                      <a:r>
                        <a:rPr lang="et-EE" sz="1000" b="0" i="0" u="none" strike="noStrike" dirty="0">
                          <a:solidFill>
                            <a:schemeClr val="tx1"/>
                          </a:solidFill>
                          <a:effectLst/>
                          <a:latin typeface="+mn-lt"/>
                        </a:rPr>
                        <a:t> mängija</a:t>
                      </a: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mn-lt"/>
                        </a:rPr>
                        <a:t>n=290</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7486593"/>
                  </a:ext>
                </a:extLst>
              </a:tr>
              <a:tr h="312710">
                <a:tc vMerge="1">
                  <a:txBody>
                    <a:bodyPr/>
                    <a:lstStyle/>
                    <a:p>
                      <a:pPr algn="r" fontAlgn="b"/>
                      <a:endParaRPr lang="et-EE" sz="1000" b="0" i="0" u="none" strike="noStrike" dirty="0">
                        <a:solidFill>
                          <a:schemeClr val="tx1"/>
                        </a:solidFill>
                        <a:effectLst/>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dirty="0">
                        <a:solidFill>
                          <a:schemeClr val="tx1"/>
                        </a:solidFill>
                        <a:effectLst/>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2832471"/>
                  </a:ext>
                </a:extLst>
              </a:tr>
            </a:tbl>
          </a:graphicData>
        </a:graphic>
      </p:graphicFrame>
      <p:graphicFrame>
        <p:nvGraphicFramePr>
          <p:cNvPr id="5" name="Object 152">
            <a:extLst>
              <a:ext uri="{FF2B5EF4-FFF2-40B4-BE49-F238E27FC236}">
                <a16:creationId xmlns:a16="http://schemas.microsoft.com/office/drawing/2014/main" id="{E8F8E106-0C7D-41F7-ABB2-4D14C2E226EE}"/>
              </a:ext>
            </a:extLst>
          </p:cNvPr>
          <p:cNvGraphicFramePr>
            <a:graphicFrameLocks noChangeAspect="1"/>
          </p:cNvGraphicFramePr>
          <p:nvPr>
            <p:extLst>
              <p:ext uri="{D42A27DB-BD31-4B8C-83A1-F6EECF244321}">
                <p14:modId xmlns:p14="http://schemas.microsoft.com/office/powerpoint/2010/main" val="2021615872"/>
              </p:ext>
            </p:extLst>
          </p:nvPr>
        </p:nvGraphicFramePr>
        <p:xfrm>
          <a:off x="2656932" y="1489167"/>
          <a:ext cx="1658165" cy="4249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Object 152">
            <a:extLst>
              <a:ext uri="{FF2B5EF4-FFF2-40B4-BE49-F238E27FC236}">
                <a16:creationId xmlns:a16="http://schemas.microsoft.com/office/drawing/2014/main" id="{4FAA2BF8-F665-4836-8159-B00413BA7AC0}"/>
              </a:ext>
            </a:extLst>
          </p:cNvPr>
          <p:cNvGraphicFramePr>
            <a:graphicFrameLocks noChangeAspect="1"/>
          </p:cNvGraphicFramePr>
          <p:nvPr>
            <p:extLst>
              <p:ext uri="{D42A27DB-BD31-4B8C-83A1-F6EECF244321}">
                <p14:modId xmlns:p14="http://schemas.microsoft.com/office/powerpoint/2010/main" val="11669799"/>
              </p:ext>
            </p:extLst>
          </p:nvPr>
        </p:nvGraphicFramePr>
        <p:xfrm>
          <a:off x="3782204" y="1489167"/>
          <a:ext cx="1658165" cy="4249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152">
            <a:extLst>
              <a:ext uri="{FF2B5EF4-FFF2-40B4-BE49-F238E27FC236}">
                <a16:creationId xmlns:a16="http://schemas.microsoft.com/office/drawing/2014/main" id="{0F6AF067-4F0A-4BFC-A3F7-FE6B290EF5C4}"/>
              </a:ext>
            </a:extLst>
          </p:cNvPr>
          <p:cNvGraphicFramePr>
            <a:graphicFrameLocks noChangeAspect="1"/>
          </p:cNvGraphicFramePr>
          <p:nvPr>
            <p:extLst>
              <p:ext uri="{D42A27DB-BD31-4B8C-83A1-F6EECF244321}">
                <p14:modId xmlns:p14="http://schemas.microsoft.com/office/powerpoint/2010/main" val="3662146794"/>
              </p:ext>
            </p:extLst>
          </p:nvPr>
        </p:nvGraphicFramePr>
        <p:xfrm>
          <a:off x="4907476" y="1489167"/>
          <a:ext cx="1658165" cy="42497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Object 152">
            <a:extLst>
              <a:ext uri="{FF2B5EF4-FFF2-40B4-BE49-F238E27FC236}">
                <a16:creationId xmlns:a16="http://schemas.microsoft.com/office/drawing/2014/main" id="{6645A4AA-87A6-439F-9503-E0EDF0226915}"/>
              </a:ext>
            </a:extLst>
          </p:cNvPr>
          <p:cNvGraphicFramePr>
            <a:graphicFrameLocks noChangeAspect="1"/>
          </p:cNvGraphicFramePr>
          <p:nvPr>
            <p:extLst>
              <p:ext uri="{D42A27DB-BD31-4B8C-83A1-F6EECF244321}">
                <p14:modId xmlns:p14="http://schemas.microsoft.com/office/powerpoint/2010/main" val="2356944663"/>
              </p:ext>
            </p:extLst>
          </p:nvPr>
        </p:nvGraphicFramePr>
        <p:xfrm>
          <a:off x="6032748" y="1489167"/>
          <a:ext cx="1658165" cy="424978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Object 152">
            <a:extLst>
              <a:ext uri="{FF2B5EF4-FFF2-40B4-BE49-F238E27FC236}">
                <a16:creationId xmlns:a16="http://schemas.microsoft.com/office/drawing/2014/main" id="{473D42B7-1C5B-4329-B1C6-7140F8F2EC29}"/>
              </a:ext>
            </a:extLst>
          </p:cNvPr>
          <p:cNvGraphicFramePr>
            <a:graphicFrameLocks noChangeAspect="1"/>
          </p:cNvGraphicFramePr>
          <p:nvPr>
            <p:extLst>
              <p:ext uri="{D42A27DB-BD31-4B8C-83A1-F6EECF244321}">
                <p14:modId xmlns:p14="http://schemas.microsoft.com/office/powerpoint/2010/main" val="4292912880"/>
              </p:ext>
            </p:extLst>
          </p:nvPr>
        </p:nvGraphicFramePr>
        <p:xfrm>
          <a:off x="7158020" y="1489167"/>
          <a:ext cx="1658165" cy="424978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Object 152">
            <a:extLst>
              <a:ext uri="{FF2B5EF4-FFF2-40B4-BE49-F238E27FC236}">
                <a16:creationId xmlns:a16="http://schemas.microsoft.com/office/drawing/2014/main" id="{3D98CEF0-F703-4CA8-9855-F479E9FE1344}"/>
              </a:ext>
            </a:extLst>
          </p:cNvPr>
          <p:cNvGraphicFramePr>
            <a:graphicFrameLocks noChangeAspect="1"/>
          </p:cNvGraphicFramePr>
          <p:nvPr>
            <p:extLst>
              <p:ext uri="{D42A27DB-BD31-4B8C-83A1-F6EECF244321}">
                <p14:modId xmlns:p14="http://schemas.microsoft.com/office/powerpoint/2010/main" val="2617093588"/>
              </p:ext>
            </p:extLst>
          </p:nvPr>
        </p:nvGraphicFramePr>
        <p:xfrm>
          <a:off x="8283292" y="1489167"/>
          <a:ext cx="1658165" cy="424978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Object 152">
            <a:extLst>
              <a:ext uri="{FF2B5EF4-FFF2-40B4-BE49-F238E27FC236}">
                <a16:creationId xmlns:a16="http://schemas.microsoft.com/office/drawing/2014/main" id="{AA2A41C3-8EFF-4678-AA67-B4C61B364C81}"/>
              </a:ext>
            </a:extLst>
          </p:cNvPr>
          <p:cNvGraphicFramePr>
            <a:graphicFrameLocks noChangeAspect="1"/>
          </p:cNvGraphicFramePr>
          <p:nvPr>
            <p:extLst>
              <p:ext uri="{D42A27DB-BD31-4B8C-83A1-F6EECF244321}">
                <p14:modId xmlns:p14="http://schemas.microsoft.com/office/powerpoint/2010/main" val="580098783"/>
              </p:ext>
            </p:extLst>
          </p:nvPr>
        </p:nvGraphicFramePr>
        <p:xfrm>
          <a:off x="9408564" y="1489167"/>
          <a:ext cx="1658165" cy="424978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2" name="Object 152">
            <a:extLst>
              <a:ext uri="{FF2B5EF4-FFF2-40B4-BE49-F238E27FC236}">
                <a16:creationId xmlns:a16="http://schemas.microsoft.com/office/drawing/2014/main" id="{1A57DAEF-B9BD-44DD-AA5C-E3C8079588E7}"/>
              </a:ext>
            </a:extLst>
          </p:cNvPr>
          <p:cNvGraphicFramePr>
            <a:graphicFrameLocks noChangeAspect="1"/>
          </p:cNvGraphicFramePr>
          <p:nvPr>
            <p:extLst>
              <p:ext uri="{D42A27DB-BD31-4B8C-83A1-F6EECF244321}">
                <p14:modId xmlns:p14="http://schemas.microsoft.com/office/powerpoint/2010/main" val="3111437003"/>
              </p:ext>
            </p:extLst>
          </p:nvPr>
        </p:nvGraphicFramePr>
        <p:xfrm>
          <a:off x="10533835" y="1489167"/>
          <a:ext cx="1658165" cy="4249782"/>
        </p:xfrm>
        <a:graphic>
          <a:graphicData uri="http://schemas.openxmlformats.org/drawingml/2006/chart">
            <c:chart xmlns:c="http://schemas.openxmlformats.org/drawingml/2006/chart" xmlns:r="http://schemas.openxmlformats.org/officeDocument/2006/relationships" r:id="rId9"/>
          </a:graphicData>
        </a:graphic>
      </p:graphicFrame>
      <p:sp>
        <p:nvSpPr>
          <p:cNvPr id="13" name="Slide Number Placeholder 12">
            <a:extLst>
              <a:ext uri="{FF2B5EF4-FFF2-40B4-BE49-F238E27FC236}">
                <a16:creationId xmlns:a16="http://schemas.microsoft.com/office/drawing/2014/main" id="{593F8F83-8C64-4FA8-8964-AABE2495442E}"/>
              </a:ext>
            </a:extLst>
          </p:cNvPr>
          <p:cNvSpPr>
            <a:spLocks noGrp="1"/>
          </p:cNvSpPr>
          <p:nvPr>
            <p:ph type="sldNum" sz="quarter" idx="10"/>
          </p:nvPr>
        </p:nvSpPr>
        <p:spPr/>
        <p:txBody>
          <a:bodyPr/>
          <a:lstStyle/>
          <a:p>
            <a:fld id="{4034BEE3-566C-4068-A777-C3A4762E861B}" type="slidenum">
              <a:rPr lang="en-GB" smtClean="0"/>
              <a:pPr/>
              <a:t>56</a:t>
            </a:fld>
            <a:endParaRPr lang="en-GB" dirty="0"/>
          </a:p>
        </p:txBody>
      </p:sp>
    </p:spTree>
    <p:extLst>
      <p:ext uri="{BB962C8B-B14F-4D97-AF65-F5344CB8AC3E}">
        <p14:creationId xmlns:p14="http://schemas.microsoft.com/office/powerpoint/2010/main" val="357857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ACD96-156B-4BEB-8BD1-EFF4DC121BC5}"/>
              </a:ext>
            </a:extLst>
          </p:cNvPr>
          <p:cNvSpPr>
            <a:spLocks noGrp="1"/>
          </p:cNvSpPr>
          <p:nvPr>
            <p:ph type="title"/>
          </p:nvPr>
        </p:nvSpPr>
        <p:spPr/>
        <p:txBody>
          <a:bodyPr/>
          <a:lstStyle/>
          <a:p>
            <a:r>
              <a:rPr lang="et-EE" dirty="0">
                <a:latin typeface="Arial" panose="020B0604020202020204" pitchFamily="34" charset="0"/>
                <a:cs typeface="Arial" panose="020B0604020202020204" pitchFamily="34" charset="0"/>
              </a:rPr>
              <a:t>Hasartmängu reklaami tajutud mõju</a:t>
            </a:r>
            <a:endParaRPr lang="et-EE" dirty="0"/>
          </a:p>
        </p:txBody>
      </p:sp>
      <p:graphicFrame>
        <p:nvGraphicFramePr>
          <p:cNvPr id="4" name="Table 4">
            <a:extLst>
              <a:ext uri="{FF2B5EF4-FFF2-40B4-BE49-F238E27FC236}">
                <a16:creationId xmlns:a16="http://schemas.microsoft.com/office/drawing/2014/main" id="{5E9F35F7-8C52-4F6B-9E0B-DC6DFADA8CBF}"/>
              </a:ext>
            </a:extLst>
          </p:cNvPr>
          <p:cNvGraphicFramePr>
            <a:graphicFrameLocks noGrp="1"/>
          </p:cNvGraphicFramePr>
          <p:nvPr>
            <p:extLst>
              <p:ext uri="{D42A27DB-BD31-4B8C-83A1-F6EECF244321}">
                <p14:modId xmlns:p14="http://schemas.microsoft.com/office/powerpoint/2010/main" val="1592208367"/>
              </p:ext>
            </p:extLst>
          </p:nvPr>
        </p:nvGraphicFramePr>
        <p:xfrm>
          <a:off x="5939245" y="1245330"/>
          <a:ext cx="5730240" cy="4682251"/>
        </p:xfrm>
        <a:graphic>
          <a:graphicData uri="http://schemas.openxmlformats.org/drawingml/2006/table">
            <a:tbl>
              <a:tblPr firstRow="1" bandRow="1">
                <a:tableStyleId>{5C22544A-7EE6-4342-B048-85BDC9FD1C3A}</a:tableStyleId>
              </a:tblPr>
              <a:tblGrid>
                <a:gridCol w="2618428">
                  <a:extLst>
                    <a:ext uri="{9D8B030D-6E8A-4147-A177-3AD203B41FA5}">
                      <a16:colId xmlns:a16="http://schemas.microsoft.com/office/drawing/2014/main" val="4174201780"/>
                    </a:ext>
                  </a:extLst>
                </a:gridCol>
                <a:gridCol w="525362">
                  <a:extLst>
                    <a:ext uri="{9D8B030D-6E8A-4147-A177-3AD203B41FA5}">
                      <a16:colId xmlns:a16="http://schemas.microsoft.com/office/drawing/2014/main" val="2661868436"/>
                    </a:ext>
                  </a:extLst>
                </a:gridCol>
                <a:gridCol w="2586450">
                  <a:extLst>
                    <a:ext uri="{9D8B030D-6E8A-4147-A177-3AD203B41FA5}">
                      <a16:colId xmlns:a16="http://schemas.microsoft.com/office/drawing/2014/main" val="3728781442"/>
                    </a:ext>
                  </a:extLst>
                </a:gridCol>
              </a:tblGrid>
              <a:tr h="319263">
                <a:tc>
                  <a:txBody>
                    <a:bodyPr/>
                    <a:lstStyle/>
                    <a:p>
                      <a:pPr algn="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chemeClr val="tx1"/>
                          </a:solidFill>
                          <a:effectLst/>
                          <a:latin typeface="+mn-lt"/>
                        </a:rPr>
                        <a:t>JAH</a:t>
                      </a:r>
                      <a:endParaRPr lang="et-EE" sz="1000" b="0" i="0" u="none" strike="noStrike" dirty="0">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1012229"/>
                  </a:ext>
                </a:extLst>
              </a:tr>
              <a:tr h="161749">
                <a:tc>
                  <a:txBody>
                    <a:bodyPr/>
                    <a:lstStyle/>
                    <a:p>
                      <a:pPr algn="r" fontAlgn="t">
                        <a:lnSpc>
                          <a:spcPts val="1100"/>
                        </a:lnSpc>
                      </a:pPr>
                      <a:r>
                        <a:rPr lang="et-EE" sz="1000" b="0" i="0" u="none" strike="noStrike" dirty="0">
                          <a:solidFill>
                            <a:schemeClr val="tx1"/>
                          </a:solidFill>
                          <a:effectLst/>
                          <a:latin typeface="+mn-lt"/>
                        </a:rPr>
                        <a:t>Kokku</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mn-lt"/>
                        </a:rPr>
                        <a:t>n=2011</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745557"/>
                  </a:ext>
                </a:extLst>
              </a:tr>
              <a:tr h="161749">
                <a:tc>
                  <a:txBody>
                    <a:bodyPr/>
                    <a:lstStyle/>
                    <a:p>
                      <a:pPr algn="l" fontAlgn="t">
                        <a:lnSpc>
                          <a:spcPts val="1100"/>
                        </a:lnSpc>
                      </a:pPr>
                      <a:r>
                        <a:rPr lang="et-EE" sz="1000" b="1" i="0" u="none" strike="noStrike" dirty="0">
                          <a:solidFill>
                            <a:schemeClr val="tx1"/>
                          </a:solidFill>
                          <a:effectLst/>
                          <a:latin typeface="+mn-lt"/>
                        </a:rPr>
                        <a:t>Vanus 1</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dirty="0">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9281905"/>
                  </a:ext>
                </a:extLst>
              </a:tr>
              <a:tr h="161749">
                <a:tc>
                  <a:txBody>
                    <a:bodyPr/>
                    <a:lstStyle/>
                    <a:p>
                      <a:pPr algn="r" fontAlgn="t">
                        <a:lnSpc>
                          <a:spcPts val="1100"/>
                        </a:lnSpc>
                      </a:pPr>
                      <a:r>
                        <a:rPr lang="et-EE" sz="1000" b="0" i="0" u="none" strike="noStrike" dirty="0">
                          <a:solidFill>
                            <a:schemeClr val="tx1"/>
                          </a:solidFill>
                          <a:effectLst/>
                          <a:latin typeface="+mn-lt"/>
                        </a:rPr>
                        <a:t>15-19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mn-lt"/>
                        </a:rPr>
                        <a:t>n=159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449947"/>
                  </a:ext>
                </a:extLst>
              </a:tr>
              <a:tr h="161749">
                <a:tc>
                  <a:txBody>
                    <a:bodyPr/>
                    <a:lstStyle/>
                    <a:p>
                      <a:pPr algn="r" fontAlgn="t">
                        <a:lnSpc>
                          <a:spcPts val="1100"/>
                        </a:lnSpc>
                      </a:pPr>
                      <a:r>
                        <a:rPr lang="et-EE" sz="1000" b="0" i="0" u="none" strike="noStrike" dirty="0">
                          <a:solidFill>
                            <a:schemeClr val="tx1"/>
                          </a:solidFill>
                          <a:effectLst/>
                          <a:latin typeface="+mn-lt"/>
                        </a:rPr>
                        <a:t>20-29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mn-lt"/>
                        </a:rPr>
                        <a:t>n=352</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5732865"/>
                  </a:ext>
                </a:extLst>
              </a:tr>
              <a:tr h="161749">
                <a:tc>
                  <a:txBody>
                    <a:bodyPr/>
                    <a:lstStyle/>
                    <a:p>
                      <a:pPr algn="r" fontAlgn="t">
                        <a:lnSpc>
                          <a:spcPts val="1100"/>
                        </a:lnSpc>
                      </a:pPr>
                      <a:r>
                        <a:rPr lang="et-EE" sz="1000" b="0" i="0" u="none" strike="noStrike">
                          <a:solidFill>
                            <a:schemeClr val="tx1"/>
                          </a:solidFill>
                          <a:effectLst/>
                          <a:latin typeface="+mn-lt"/>
                        </a:rPr>
                        <a:t>30-39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mn-lt"/>
                        </a:rPr>
                        <a:t>n=413</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907052"/>
                  </a:ext>
                </a:extLst>
              </a:tr>
              <a:tr h="161749">
                <a:tc>
                  <a:txBody>
                    <a:bodyPr/>
                    <a:lstStyle/>
                    <a:p>
                      <a:pPr algn="r" fontAlgn="t">
                        <a:lnSpc>
                          <a:spcPts val="1100"/>
                        </a:lnSpc>
                      </a:pPr>
                      <a:r>
                        <a:rPr lang="et-EE" sz="1000" b="0" i="0" u="none" strike="noStrike" dirty="0">
                          <a:solidFill>
                            <a:schemeClr val="tx1"/>
                          </a:solidFill>
                          <a:effectLst/>
                          <a:latin typeface="+mn-lt"/>
                        </a:rPr>
                        <a:t>40-49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mn-lt"/>
                        </a:rPr>
                        <a:t>n=381</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942213"/>
                  </a:ext>
                </a:extLst>
              </a:tr>
              <a:tr h="161749">
                <a:tc>
                  <a:txBody>
                    <a:bodyPr/>
                    <a:lstStyle/>
                    <a:p>
                      <a:pPr algn="r" fontAlgn="t">
                        <a:lnSpc>
                          <a:spcPts val="1100"/>
                        </a:lnSpc>
                      </a:pPr>
                      <a:r>
                        <a:rPr lang="et-EE" sz="1000" b="0" i="0" u="none" strike="noStrike" dirty="0">
                          <a:solidFill>
                            <a:schemeClr val="tx1"/>
                          </a:solidFill>
                          <a:effectLst/>
                          <a:latin typeface="+mn-lt"/>
                        </a:rPr>
                        <a:t>50-59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mn-lt"/>
                        </a:rPr>
                        <a:t>n=337</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1535082"/>
                  </a:ext>
                </a:extLst>
              </a:tr>
              <a:tr h="161749">
                <a:tc>
                  <a:txBody>
                    <a:bodyPr/>
                    <a:lstStyle/>
                    <a:p>
                      <a:pPr algn="r" fontAlgn="t">
                        <a:lnSpc>
                          <a:spcPts val="1100"/>
                        </a:lnSpc>
                      </a:pPr>
                      <a:r>
                        <a:rPr lang="et-EE" sz="1000" b="0" i="0" u="none" strike="noStrike">
                          <a:solidFill>
                            <a:schemeClr val="tx1"/>
                          </a:solidFill>
                          <a:effectLst/>
                          <a:latin typeface="+mn-lt"/>
                        </a:rPr>
                        <a:t>60-74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mn-lt"/>
                        </a:rPr>
                        <a:t>n=369</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2774916"/>
                  </a:ext>
                </a:extLst>
              </a:tr>
              <a:tr h="161749">
                <a:tc>
                  <a:txBody>
                    <a:bodyPr/>
                    <a:lstStyle/>
                    <a:p>
                      <a:pPr algn="l" fontAlgn="t">
                        <a:lnSpc>
                          <a:spcPts val="1100"/>
                        </a:lnSpc>
                      </a:pPr>
                      <a:r>
                        <a:rPr lang="et-EE" sz="1000" b="1" i="0" u="none" strike="noStrike" dirty="0">
                          <a:solidFill>
                            <a:schemeClr val="tx1"/>
                          </a:solidFill>
                          <a:effectLst/>
                          <a:latin typeface="+mn-lt"/>
                        </a:rPr>
                        <a:t>Vanus 2</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1359185"/>
                  </a:ext>
                </a:extLst>
              </a:tr>
              <a:tr h="161749">
                <a:tc>
                  <a:txBody>
                    <a:bodyPr/>
                    <a:lstStyle/>
                    <a:p>
                      <a:pPr algn="r" fontAlgn="t">
                        <a:lnSpc>
                          <a:spcPts val="1100"/>
                        </a:lnSpc>
                      </a:pPr>
                      <a:r>
                        <a:rPr lang="et-EE" sz="1000" b="0" i="0" u="none" strike="noStrike" dirty="0">
                          <a:solidFill>
                            <a:schemeClr val="tx1"/>
                          </a:solidFill>
                          <a:effectLst/>
                          <a:latin typeface="+mn-lt"/>
                        </a:rPr>
                        <a:t>15-20</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mn-lt"/>
                        </a:rPr>
                        <a:t>n=221</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3765808"/>
                  </a:ext>
                </a:extLst>
              </a:tr>
              <a:tr h="161749">
                <a:tc>
                  <a:txBody>
                    <a:bodyPr/>
                    <a:lstStyle/>
                    <a:p>
                      <a:pPr algn="r" fontAlgn="t">
                        <a:lnSpc>
                          <a:spcPts val="1100"/>
                        </a:lnSpc>
                      </a:pPr>
                      <a:r>
                        <a:rPr lang="et-EE" sz="1000" b="0" i="0" u="none" strike="noStrike" dirty="0">
                          <a:solidFill>
                            <a:schemeClr val="tx1"/>
                          </a:solidFill>
                          <a:effectLst/>
                          <a:latin typeface="+mn-lt"/>
                        </a:rPr>
                        <a:t>21-74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mn-lt"/>
                        </a:rPr>
                        <a:t>n=1790</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9029324"/>
                  </a:ext>
                </a:extLst>
              </a:tr>
              <a:tr h="161749">
                <a:tc>
                  <a:txBody>
                    <a:bodyPr/>
                    <a:lstStyle/>
                    <a:p>
                      <a:pPr algn="l" fontAlgn="t">
                        <a:lnSpc>
                          <a:spcPts val="1100"/>
                        </a:lnSpc>
                      </a:pPr>
                      <a:r>
                        <a:rPr lang="et-EE" sz="1000" b="1" i="0" u="none" strike="noStrike" dirty="0">
                          <a:solidFill>
                            <a:schemeClr val="tx1"/>
                          </a:solidFill>
                          <a:effectLst/>
                          <a:latin typeface="+mn-lt"/>
                        </a:rPr>
                        <a:t>Sugu</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1246760"/>
                  </a:ext>
                </a:extLst>
              </a:tr>
              <a:tr h="161749">
                <a:tc>
                  <a:txBody>
                    <a:bodyPr/>
                    <a:lstStyle/>
                    <a:p>
                      <a:pPr algn="r" fontAlgn="t">
                        <a:lnSpc>
                          <a:spcPts val="1100"/>
                        </a:lnSpc>
                      </a:pPr>
                      <a:r>
                        <a:rPr lang="et-EE" sz="1000" b="0" i="0" u="none" strike="noStrike" dirty="0">
                          <a:solidFill>
                            <a:schemeClr val="tx1"/>
                          </a:solidFill>
                          <a:effectLst/>
                          <a:latin typeface="+mn-lt"/>
                        </a:rPr>
                        <a:t>Mees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mn-lt"/>
                        </a:rPr>
                        <a:t>n=1023</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2665871"/>
                  </a:ext>
                </a:extLst>
              </a:tr>
              <a:tr h="161749">
                <a:tc>
                  <a:txBody>
                    <a:bodyPr/>
                    <a:lstStyle/>
                    <a:p>
                      <a:pPr algn="r" fontAlgn="t">
                        <a:lnSpc>
                          <a:spcPts val="1100"/>
                        </a:lnSpc>
                      </a:pPr>
                      <a:r>
                        <a:rPr lang="et-EE" sz="1000" b="0" i="0" u="none" strike="noStrike" dirty="0">
                          <a:solidFill>
                            <a:schemeClr val="tx1"/>
                          </a:solidFill>
                          <a:effectLst/>
                          <a:latin typeface="+mn-lt"/>
                        </a:rPr>
                        <a:t>Naine</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mn-lt"/>
                        </a:rPr>
                        <a:t>n=988</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9185353"/>
                  </a:ext>
                </a:extLst>
              </a:tr>
              <a:tr h="161749">
                <a:tc>
                  <a:txBody>
                    <a:bodyPr/>
                    <a:lstStyle/>
                    <a:p>
                      <a:pPr algn="l" fontAlgn="t">
                        <a:lnSpc>
                          <a:spcPts val="1100"/>
                        </a:lnSpc>
                      </a:pPr>
                      <a:r>
                        <a:rPr lang="et-EE" sz="1000" b="1" i="0" u="none" strike="noStrike" dirty="0">
                          <a:solidFill>
                            <a:schemeClr val="tx1"/>
                          </a:solidFill>
                          <a:effectLst/>
                          <a:latin typeface="+mn-lt"/>
                        </a:rPr>
                        <a:t>Rahvus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2362891"/>
                  </a:ext>
                </a:extLst>
              </a:tr>
              <a:tr h="161749">
                <a:tc>
                  <a:txBody>
                    <a:bodyPr/>
                    <a:lstStyle/>
                    <a:p>
                      <a:pPr algn="r" fontAlgn="t">
                        <a:lnSpc>
                          <a:spcPts val="1100"/>
                        </a:lnSpc>
                      </a:pPr>
                      <a:r>
                        <a:rPr lang="et-EE" sz="1000" b="0" i="0" u="none" strike="noStrike" dirty="0">
                          <a:solidFill>
                            <a:schemeClr val="tx1"/>
                          </a:solidFill>
                          <a:effectLst/>
                          <a:latin typeface="+mn-lt"/>
                        </a:rPr>
                        <a:t>Eestlane</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mn-lt"/>
                        </a:rPr>
                        <a:t>n=1513</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034506"/>
                  </a:ext>
                </a:extLst>
              </a:tr>
              <a:tr h="161749">
                <a:tc>
                  <a:txBody>
                    <a:bodyPr/>
                    <a:lstStyle/>
                    <a:p>
                      <a:pPr algn="r" fontAlgn="t">
                        <a:lnSpc>
                          <a:spcPts val="1100"/>
                        </a:lnSpc>
                      </a:pPr>
                      <a:r>
                        <a:rPr lang="et-EE" sz="1000" b="0" i="0" u="none" strike="noStrike" dirty="0">
                          <a:solidFill>
                            <a:schemeClr val="tx1"/>
                          </a:solidFill>
                          <a:effectLst/>
                          <a:latin typeface="+mn-lt"/>
                        </a:rPr>
                        <a:t>Muu rahvus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mn-lt"/>
                        </a:rPr>
                        <a:t>n=498</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618102"/>
                  </a:ext>
                </a:extLst>
              </a:tr>
              <a:tr h="161749">
                <a:tc>
                  <a:txBody>
                    <a:bodyPr/>
                    <a:lstStyle/>
                    <a:p>
                      <a:pPr algn="r" fontAlgn="b"/>
                      <a:endParaRPr lang="et-EE" sz="1000" b="0" i="0" u="none" strike="noStrike" dirty="0">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dirty="0">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5194726"/>
                  </a:ext>
                </a:extLst>
              </a:tr>
              <a:tr h="161749">
                <a:tc>
                  <a:txBody>
                    <a:bodyPr/>
                    <a:lstStyle/>
                    <a:p>
                      <a:pPr algn="r" fontAlgn="b"/>
                      <a:r>
                        <a:rPr lang="et-EE" sz="1000" b="0" i="0" u="none" strike="noStrike" dirty="0">
                          <a:solidFill>
                            <a:schemeClr val="tx1"/>
                          </a:solidFill>
                          <a:effectLst/>
                          <a:latin typeface="+mn-lt"/>
                        </a:rPr>
                        <a:t>hasartmängud 2 aasta jooksul kokku</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a:solidFill>
                            <a:schemeClr val="tx1"/>
                          </a:solidFill>
                          <a:effectLst/>
                          <a:latin typeface="+mn-lt"/>
                        </a:rPr>
                        <a:t>n=1090</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4333987"/>
                  </a:ext>
                </a:extLst>
              </a:tr>
              <a:tr h="161749">
                <a:tc>
                  <a:txBody>
                    <a:bodyPr/>
                    <a:lstStyle/>
                    <a:p>
                      <a:pPr algn="r" fontAlgn="b"/>
                      <a:endParaRPr lang="et-EE" sz="1000" b="0" i="0" u="none" strike="noStrike" dirty="0">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2720008"/>
                  </a:ext>
                </a:extLst>
              </a:tr>
              <a:tr h="161749">
                <a:tc>
                  <a:txBody>
                    <a:bodyPr/>
                    <a:lstStyle/>
                    <a:p>
                      <a:pPr algn="r" fontAlgn="b"/>
                      <a:r>
                        <a:rPr lang="et-EE" sz="1000" b="0" i="0" u="none" strike="noStrike" dirty="0">
                          <a:solidFill>
                            <a:schemeClr val="tx1"/>
                          </a:solidFill>
                          <a:effectLst/>
                          <a:latin typeface="+mn-lt"/>
                        </a:rPr>
                        <a:t>probleemideta mängija</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mn-lt"/>
                        </a:rPr>
                        <a:t>n=860</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765096"/>
                  </a:ext>
                </a:extLst>
              </a:tr>
              <a:tr h="161749">
                <a:tc>
                  <a:txBody>
                    <a:bodyPr/>
                    <a:lstStyle/>
                    <a:p>
                      <a:pPr algn="r" fontAlgn="b"/>
                      <a:r>
                        <a:rPr lang="et-EE" sz="1000" b="0" i="0" u="none" strike="noStrike" dirty="0">
                          <a:solidFill>
                            <a:schemeClr val="tx1"/>
                          </a:solidFill>
                          <a:effectLst/>
                          <a:latin typeface="+mn-lt"/>
                        </a:rPr>
                        <a:t>mõningate </a:t>
                      </a:r>
                      <a:r>
                        <a:rPr lang="et-EE" sz="1000" b="0" i="0" u="none" strike="noStrike" dirty="0" err="1">
                          <a:solidFill>
                            <a:schemeClr val="tx1"/>
                          </a:solidFill>
                          <a:effectLst/>
                          <a:latin typeface="+mn-lt"/>
                        </a:rPr>
                        <a:t>pobleemidega</a:t>
                      </a:r>
                      <a:r>
                        <a:rPr lang="et-EE" sz="1000" b="0" i="0" u="none" strike="noStrike" dirty="0">
                          <a:solidFill>
                            <a:schemeClr val="tx1"/>
                          </a:solidFill>
                          <a:effectLst/>
                          <a:latin typeface="+mn-lt"/>
                        </a:rPr>
                        <a:t> mängija</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mn-lt"/>
                        </a:rPr>
                        <a:t>n=204</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3229475"/>
                  </a:ext>
                </a:extLst>
              </a:tr>
              <a:tr h="161749">
                <a:tc>
                  <a:txBody>
                    <a:bodyPr/>
                    <a:lstStyle/>
                    <a:p>
                      <a:pPr algn="r" fontAlgn="b"/>
                      <a:r>
                        <a:rPr lang="et-EE" sz="1000" b="0" i="0" u="none" strike="noStrike" dirty="0">
                          <a:solidFill>
                            <a:schemeClr val="tx1"/>
                          </a:solidFill>
                          <a:effectLst/>
                          <a:latin typeface="+mn-lt"/>
                        </a:rPr>
                        <a:t>tõenäoline </a:t>
                      </a:r>
                      <a:r>
                        <a:rPr lang="et-EE" sz="1000" b="0" i="0" u="none" strike="noStrike" dirty="0" err="1">
                          <a:solidFill>
                            <a:schemeClr val="tx1"/>
                          </a:solidFill>
                          <a:effectLst/>
                          <a:latin typeface="+mn-lt"/>
                        </a:rPr>
                        <a:t>pataloogiline</a:t>
                      </a:r>
                      <a:r>
                        <a:rPr lang="et-EE" sz="1000" b="0" i="0" u="none" strike="noStrike" dirty="0">
                          <a:solidFill>
                            <a:schemeClr val="tx1"/>
                          </a:solidFill>
                          <a:effectLst/>
                          <a:latin typeface="+mn-lt"/>
                        </a:rPr>
                        <a:t> mängija</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mn-lt"/>
                        </a:rPr>
                        <a:t>n=26</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4050210"/>
                  </a:ext>
                </a:extLst>
              </a:tr>
              <a:tr h="161749">
                <a:tc>
                  <a:txBody>
                    <a:bodyPr/>
                    <a:lstStyle/>
                    <a:p>
                      <a:pPr algn="r" fontAlgn="b"/>
                      <a:endParaRPr lang="et-EE" sz="1000" b="0" i="0" u="none" strike="noStrike" dirty="0">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dirty="0">
                        <a:solidFill>
                          <a:schemeClr val="tx1"/>
                        </a:solidFill>
                        <a:effectLst/>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5456474"/>
                  </a:ext>
                </a:extLst>
              </a:tr>
              <a:tr h="161749">
                <a:tc rowSpan="2">
                  <a:txBody>
                    <a:bodyPr/>
                    <a:lstStyle/>
                    <a:p>
                      <a:pPr algn="r" fontAlgn="b"/>
                      <a:r>
                        <a:rPr lang="et-EE" sz="1000" b="0" i="0" u="none" strike="noStrike" dirty="0">
                          <a:solidFill>
                            <a:schemeClr val="tx1"/>
                          </a:solidFill>
                          <a:effectLst/>
                          <a:latin typeface="+mn-lt"/>
                        </a:rPr>
                        <a:t>mõningate </a:t>
                      </a:r>
                      <a:r>
                        <a:rPr lang="et-EE" sz="1000" b="0" i="0" u="none" strike="noStrike" dirty="0" err="1">
                          <a:solidFill>
                            <a:schemeClr val="tx1"/>
                          </a:solidFill>
                          <a:effectLst/>
                          <a:latin typeface="+mn-lt"/>
                        </a:rPr>
                        <a:t>pobleemidega</a:t>
                      </a:r>
                      <a:r>
                        <a:rPr lang="et-EE" sz="1000" b="0" i="0" u="none" strike="noStrike" dirty="0">
                          <a:solidFill>
                            <a:schemeClr val="tx1"/>
                          </a:solidFill>
                          <a:effectLst/>
                          <a:latin typeface="+mn-lt"/>
                        </a:rPr>
                        <a:t> mängija </a:t>
                      </a:r>
                      <a:r>
                        <a:rPr lang="en-US" sz="1000" b="0" i="0" u="none" strike="noStrike" dirty="0">
                          <a:solidFill>
                            <a:schemeClr val="tx1"/>
                          </a:solidFill>
                          <a:effectLst/>
                          <a:latin typeface="+mn-lt"/>
                        </a:rPr>
                        <a:t>/</a:t>
                      </a:r>
                      <a:r>
                        <a:rPr lang="et-EE" sz="1000" b="0" i="0" u="none" strike="noStrike" dirty="0">
                          <a:solidFill>
                            <a:schemeClr val="tx1"/>
                          </a:solidFill>
                          <a:effectLst/>
                          <a:latin typeface="+mn-lt"/>
                        </a:rPr>
                        <a:t> tõenäoline </a:t>
                      </a:r>
                      <a:r>
                        <a:rPr lang="et-EE" sz="1000" b="0" i="0" u="none" strike="noStrike" dirty="0" err="1">
                          <a:solidFill>
                            <a:schemeClr val="tx1"/>
                          </a:solidFill>
                          <a:effectLst/>
                          <a:latin typeface="+mn-lt"/>
                        </a:rPr>
                        <a:t>pataloogiline</a:t>
                      </a:r>
                      <a:r>
                        <a:rPr lang="et-EE" sz="1000" b="0" i="0" u="none" strike="noStrike" dirty="0">
                          <a:solidFill>
                            <a:schemeClr val="tx1"/>
                          </a:solidFill>
                          <a:effectLst/>
                          <a:latin typeface="+mn-lt"/>
                        </a:rPr>
                        <a:t> mängija</a:t>
                      </a: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t-EE" sz="1000" b="0" i="0" u="none" strike="noStrike" dirty="0">
                          <a:solidFill>
                            <a:schemeClr val="tx1"/>
                          </a:solidFill>
                          <a:effectLst/>
                          <a:latin typeface="+mn-lt"/>
                        </a:rPr>
                        <a:t>n=230</a:t>
                      </a: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7486593"/>
                  </a:ext>
                </a:extLst>
              </a:tr>
              <a:tr h="319263">
                <a:tc vMerge="1">
                  <a:txBody>
                    <a:bodyPr/>
                    <a:lstStyle/>
                    <a:p>
                      <a:pPr algn="r" fontAlgn="b"/>
                      <a:endParaRPr lang="et-EE" sz="1000" b="0" i="0" u="none" strike="noStrike" dirty="0">
                        <a:solidFill>
                          <a:schemeClr val="tx1"/>
                        </a:solidFill>
                        <a:effectLst/>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t-EE" sz="1000" b="0" i="0" u="none" strike="noStrike" dirty="0">
                        <a:solidFill>
                          <a:schemeClr val="tx1"/>
                        </a:solidFill>
                        <a:effectLst/>
                        <a:latin typeface="+mn-lt"/>
                      </a:endParaRPr>
                    </a:p>
                  </a:txBody>
                  <a:tcPr marL="36000" marR="3600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00"/>
                        </a:lnSpc>
                      </a:pPr>
                      <a:endParaRPr lang="et-EE" sz="1000" dirty="0">
                        <a:solidFill>
                          <a:schemeClr val="tx1"/>
                        </a:solidFill>
                        <a:latin typeface="+mn-lt"/>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1005979"/>
                  </a:ext>
                </a:extLst>
              </a:tr>
            </a:tbl>
          </a:graphicData>
        </a:graphic>
      </p:graphicFrame>
      <p:graphicFrame>
        <p:nvGraphicFramePr>
          <p:cNvPr id="5" name="Object 152">
            <a:extLst>
              <a:ext uri="{FF2B5EF4-FFF2-40B4-BE49-F238E27FC236}">
                <a16:creationId xmlns:a16="http://schemas.microsoft.com/office/drawing/2014/main" id="{9766C0C9-4CCA-408C-8A4A-D352F75585B7}"/>
              </a:ext>
            </a:extLst>
          </p:cNvPr>
          <p:cNvGraphicFramePr>
            <a:graphicFrameLocks noChangeAspect="1"/>
          </p:cNvGraphicFramePr>
          <p:nvPr>
            <p:extLst>
              <p:ext uri="{D42A27DB-BD31-4B8C-83A1-F6EECF244321}">
                <p14:modId xmlns:p14="http://schemas.microsoft.com/office/powerpoint/2010/main" val="1662782636"/>
              </p:ext>
            </p:extLst>
          </p:nvPr>
        </p:nvGraphicFramePr>
        <p:xfrm>
          <a:off x="8900161" y="1454331"/>
          <a:ext cx="2812868" cy="422583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4B811A28-D9F4-41FE-99EC-09EB3231926C}"/>
              </a:ext>
            </a:extLst>
          </p:cNvPr>
          <p:cNvSpPr/>
          <p:nvPr/>
        </p:nvSpPr>
        <p:spPr>
          <a:xfrm>
            <a:off x="273038" y="1284092"/>
            <a:ext cx="5730887" cy="461665"/>
          </a:xfrm>
          <a:prstGeom prst="rect">
            <a:avLst/>
          </a:prstGeom>
        </p:spPr>
        <p:txBody>
          <a:bodyPr wrap="square">
            <a:spAutoFit/>
          </a:bodyPr>
          <a:lstStyle/>
          <a:p>
            <a:r>
              <a:rPr lang="et-EE" sz="1200" b="1" dirty="0"/>
              <a:t>Kas Te olete tundud, et hasartmängude reklaam on Teid mõjutanud?</a:t>
            </a:r>
          </a:p>
          <a:p>
            <a:r>
              <a:rPr lang="et-EE" sz="1100" i="1" dirty="0"/>
              <a:t>Võis valida mitu vastust</a:t>
            </a:r>
          </a:p>
        </p:txBody>
      </p:sp>
      <p:sp>
        <p:nvSpPr>
          <p:cNvPr id="8" name="Slide Number Placeholder 7">
            <a:extLst>
              <a:ext uri="{FF2B5EF4-FFF2-40B4-BE49-F238E27FC236}">
                <a16:creationId xmlns:a16="http://schemas.microsoft.com/office/drawing/2014/main" id="{FA31BA15-9A77-4D24-B4F8-827CE08F1DA7}"/>
              </a:ext>
            </a:extLst>
          </p:cNvPr>
          <p:cNvSpPr>
            <a:spLocks noGrp="1"/>
          </p:cNvSpPr>
          <p:nvPr>
            <p:ph type="sldNum" sz="quarter" idx="10"/>
          </p:nvPr>
        </p:nvSpPr>
        <p:spPr/>
        <p:txBody>
          <a:bodyPr/>
          <a:lstStyle/>
          <a:p>
            <a:fld id="{4034BEE3-566C-4068-A777-C3A4762E861B}" type="slidenum">
              <a:rPr lang="en-GB" smtClean="0"/>
              <a:pPr/>
              <a:t>57</a:t>
            </a:fld>
            <a:endParaRPr lang="en-GB" dirty="0"/>
          </a:p>
        </p:txBody>
      </p:sp>
      <p:graphicFrame>
        <p:nvGraphicFramePr>
          <p:cNvPr id="3" name="Chart 11">
            <a:extLst>
              <a:ext uri="{FF2B5EF4-FFF2-40B4-BE49-F238E27FC236}">
                <a16:creationId xmlns:a16="http://schemas.microsoft.com/office/drawing/2014/main" id="{77A6D244-B4E7-97F4-D1B5-7DBEF9B6FA86}"/>
              </a:ext>
            </a:extLst>
          </p:cNvPr>
          <p:cNvGraphicFramePr>
            <a:graphicFrameLocks/>
          </p:cNvGraphicFramePr>
          <p:nvPr>
            <p:extLst>
              <p:ext uri="{D42A27DB-BD31-4B8C-83A1-F6EECF244321}">
                <p14:modId xmlns:p14="http://schemas.microsoft.com/office/powerpoint/2010/main" val="2687446071"/>
              </p:ext>
            </p:extLst>
          </p:nvPr>
        </p:nvGraphicFramePr>
        <p:xfrm>
          <a:off x="163510" y="1901552"/>
          <a:ext cx="5627688" cy="2743743"/>
        </p:xfrm>
        <a:graphic>
          <a:graphicData uri="http://schemas.openxmlformats.org/drawingml/2006/chart">
            <c:chart xmlns:c="http://schemas.openxmlformats.org/drawingml/2006/chart" xmlns:r="http://schemas.openxmlformats.org/officeDocument/2006/relationships" r:id="rId3"/>
          </a:graphicData>
        </a:graphic>
      </p:graphicFrame>
      <p:sp>
        <p:nvSpPr>
          <p:cNvPr id="7" name="Arrow: Striped Right 6">
            <a:extLst>
              <a:ext uri="{FF2B5EF4-FFF2-40B4-BE49-F238E27FC236}">
                <a16:creationId xmlns:a16="http://schemas.microsoft.com/office/drawing/2014/main" id="{11751D31-2D50-885C-EEA9-816F14C49480}"/>
              </a:ext>
            </a:extLst>
          </p:cNvPr>
          <p:cNvSpPr/>
          <p:nvPr/>
        </p:nvSpPr>
        <p:spPr bwMode="ltGray">
          <a:xfrm>
            <a:off x="6183086" y="1318090"/>
            <a:ext cx="1645920" cy="209001"/>
          </a:xfrm>
          <a:prstGeom prst="stripedRightArrow">
            <a:avLst/>
          </a:prstGeom>
          <a:noFill/>
          <a:ln w="12700">
            <a:solidFill>
              <a:srgbClr val="802AB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t-EE" sz="1600" b="0" dirty="0" err="1">
              <a:solidFill>
                <a:srgbClr val="802AB7"/>
              </a:solidFill>
            </a:endParaRPr>
          </a:p>
        </p:txBody>
      </p:sp>
    </p:spTree>
    <p:extLst>
      <p:ext uri="{BB962C8B-B14F-4D97-AF65-F5344CB8AC3E}">
        <p14:creationId xmlns:p14="http://schemas.microsoft.com/office/powerpoint/2010/main" val="216805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t-EE" dirty="0"/>
              <a:t>Metoodika ja valimi kirjeldus. </a:t>
            </a:r>
            <a:br>
              <a:rPr lang="et-EE" dirty="0"/>
            </a:br>
            <a:r>
              <a:rPr lang="et-EE" dirty="0"/>
              <a:t>Projekti meeskond</a:t>
            </a:r>
            <a:endParaRPr lang="en-GB" dirty="0"/>
          </a:p>
        </p:txBody>
      </p:sp>
      <p:sp>
        <p:nvSpPr>
          <p:cNvPr id="3" name="Text Placeholder 2">
            <a:extLst>
              <a:ext uri="{FF2B5EF4-FFF2-40B4-BE49-F238E27FC236}">
                <a16:creationId xmlns:a16="http://schemas.microsoft.com/office/drawing/2014/main" id="{FFF17E7C-1770-4728-8FCB-F6F01FA80B0F}"/>
              </a:ext>
            </a:extLst>
          </p:cNvPr>
          <p:cNvSpPr>
            <a:spLocks noGrp="1"/>
          </p:cNvSpPr>
          <p:nvPr>
            <p:ph type="body" sz="quarter" idx="16"/>
          </p:nvPr>
        </p:nvSpPr>
        <p:spPr>
          <a:xfrm>
            <a:off x="359999" y="1713600"/>
            <a:ext cx="976676" cy="540000"/>
          </a:xfrm>
        </p:spPr>
        <p:txBody>
          <a:bodyPr/>
          <a:lstStyle/>
          <a:p>
            <a:r>
              <a:rPr lang="et-EE" dirty="0"/>
              <a:t>7</a:t>
            </a:r>
          </a:p>
        </p:txBody>
      </p:sp>
    </p:spTree>
    <p:extLst>
      <p:ext uri="{BB962C8B-B14F-4D97-AF65-F5344CB8AC3E}">
        <p14:creationId xmlns:p14="http://schemas.microsoft.com/office/powerpoint/2010/main" val="226682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0CBD-C2B6-4015-BC01-E92C5C5A41F8}"/>
              </a:ext>
            </a:extLst>
          </p:cNvPr>
          <p:cNvSpPr>
            <a:spLocks noGrp="1"/>
          </p:cNvSpPr>
          <p:nvPr>
            <p:ph type="title"/>
          </p:nvPr>
        </p:nvSpPr>
        <p:spPr/>
        <p:txBody>
          <a:bodyPr/>
          <a:lstStyle/>
          <a:p>
            <a:r>
              <a:rPr lang="et-EE" dirty="0"/>
              <a:t>Üldkogum, planeeritud ja tegelik valimijaotus</a:t>
            </a:r>
          </a:p>
        </p:txBody>
      </p:sp>
      <p:sp>
        <p:nvSpPr>
          <p:cNvPr id="4" name="Content Placeholder 3">
            <a:extLst>
              <a:ext uri="{FF2B5EF4-FFF2-40B4-BE49-F238E27FC236}">
                <a16:creationId xmlns:a16="http://schemas.microsoft.com/office/drawing/2014/main" id="{E0123CE5-90FB-4E29-8457-7842E1D47EC3}"/>
              </a:ext>
            </a:extLst>
          </p:cNvPr>
          <p:cNvSpPr>
            <a:spLocks noGrp="1"/>
          </p:cNvSpPr>
          <p:nvPr>
            <p:ph sz="quarter" idx="14"/>
          </p:nvPr>
        </p:nvSpPr>
        <p:spPr>
          <a:xfrm>
            <a:off x="363000" y="1094617"/>
            <a:ext cx="11466000" cy="858112"/>
          </a:xfrm>
        </p:spPr>
        <p:txBody>
          <a:bodyPr/>
          <a:lstStyle/>
          <a:p>
            <a:pPr marL="0" lvl="1" indent="0">
              <a:buNone/>
            </a:pPr>
            <a:r>
              <a:rPr lang="et-EE" sz="1400" dirty="0"/>
              <a:t>Uuringu üldkogumi moodustavad Eesti Vabariigi alalised elanikud vanuses 15–74 (Statistikaameti andmetel seisuga 01.01.2023. a kokku 1 015 410inimest). Uuringu valimi proportsionaalse mudeli koostamisel arvestasime üldkogumi struktuuri vastaja elukoha (regioon NUTS III tasemel, asula tüüp), soo-vanusrühmade ja rahvuse lõikes. Uuringu valimi suuruseks kujunes 2925 vastajat. Üldkogumi, planeeritud ja tegeliku valimi jaotused on toodud alljärgnevates tabelites. </a:t>
            </a:r>
          </a:p>
          <a:p>
            <a:endParaRPr lang="et-EE" sz="1400" dirty="0"/>
          </a:p>
        </p:txBody>
      </p:sp>
      <p:sp>
        <p:nvSpPr>
          <p:cNvPr id="5" name="Slide Number Placeholder 4">
            <a:extLst>
              <a:ext uri="{FF2B5EF4-FFF2-40B4-BE49-F238E27FC236}">
                <a16:creationId xmlns:a16="http://schemas.microsoft.com/office/drawing/2014/main" id="{6F0604C9-7D89-47FD-A09D-B019002480A2}"/>
              </a:ext>
            </a:extLst>
          </p:cNvPr>
          <p:cNvSpPr>
            <a:spLocks noGrp="1"/>
          </p:cNvSpPr>
          <p:nvPr>
            <p:ph type="sldNum" sz="quarter" idx="10"/>
          </p:nvPr>
        </p:nvSpPr>
        <p:spPr/>
        <p:txBody>
          <a:bodyPr/>
          <a:lstStyle/>
          <a:p>
            <a:fld id="{4034BEE3-566C-4068-A777-C3A4762E861B}" type="slidenum">
              <a:rPr lang="en-GB" smtClean="0"/>
              <a:pPr/>
              <a:t>59</a:t>
            </a:fld>
            <a:endParaRPr lang="en-GB" dirty="0"/>
          </a:p>
        </p:txBody>
      </p:sp>
      <p:pic>
        <p:nvPicPr>
          <p:cNvPr id="8" name="Picture 7">
            <a:extLst>
              <a:ext uri="{FF2B5EF4-FFF2-40B4-BE49-F238E27FC236}">
                <a16:creationId xmlns:a16="http://schemas.microsoft.com/office/drawing/2014/main" id="{9C2F3AC8-F5A7-6A72-3D5B-956AA7048D7C}"/>
              </a:ext>
            </a:extLst>
          </p:cNvPr>
          <p:cNvPicPr>
            <a:picLocks noChangeAspect="1"/>
          </p:cNvPicPr>
          <p:nvPr/>
        </p:nvPicPr>
        <p:blipFill>
          <a:blip r:embed="rId2"/>
          <a:stretch>
            <a:fillRect/>
          </a:stretch>
        </p:blipFill>
        <p:spPr>
          <a:xfrm>
            <a:off x="362999" y="2090748"/>
            <a:ext cx="11466001" cy="3672635"/>
          </a:xfrm>
          <a:prstGeom prst="rect">
            <a:avLst/>
          </a:prstGeom>
        </p:spPr>
      </p:pic>
    </p:spTree>
    <p:extLst>
      <p:ext uri="{BB962C8B-B14F-4D97-AF65-F5344CB8AC3E}">
        <p14:creationId xmlns:p14="http://schemas.microsoft.com/office/powerpoint/2010/main" val="253685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t-EE" sz="4000" dirty="0"/>
              <a:t>Põhitulemused</a:t>
            </a:r>
            <a:endParaRPr lang="en-GB" dirty="0"/>
          </a:p>
        </p:txBody>
      </p:sp>
    </p:spTree>
    <p:extLst>
      <p:ext uri="{BB962C8B-B14F-4D97-AF65-F5344CB8AC3E}">
        <p14:creationId xmlns:p14="http://schemas.microsoft.com/office/powerpoint/2010/main" val="57914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712036BA-CDA6-4878-B3AC-4120C3C41A55}"/>
              </a:ext>
            </a:extLst>
          </p:cNvPr>
          <p:cNvGraphicFramePr>
            <a:graphicFrameLocks noGrp="1"/>
          </p:cNvGraphicFramePr>
          <p:nvPr>
            <p:extLst>
              <p:ext uri="{D42A27DB-BD31-4B8C-83A1-F6EECF244321}">
                <p14:modId xmlns:p14="http://schemas.microsoft.com/office/powerpoint/2010/main" val="3272766060"/>
              </p:ext>
            </p:extLst>
          </p:nvPr>
        </p:nvGraphicFramePr>
        <p:xfrm>
          <a:off x="365760" y="1471749"/>
          <a:ext cx="4397830" cy="3281376"/>
        </p:xfrm>
        <a:graphic>
          <a:graphicData uri="http://schemas.openxmlformats.org/drawingml/2006/table">
            <a:tbl>
              <a:tblPr firstRow="1" bandRow="1">
                <a:tableStyleId>{2D5ABB26-0587-4C30-8999-92F81FD0307C}</a:tableStyleId>
              </a:tblPr>
              <a:tblGrid>
                <a:gridCol w="1724297">
                  <a:extLst>
                    <a:ext uri="{9D8B030D-6E8A-4147-A177-3AD203B41FA5}">
                      <a16:colId xmlns:a16="http://schemas.microsoft.com/office/drawing/2014/main" val="2678956001"/>
                    </a:ext>
                  </a:extLst>
                </a:gridCol>
                <a:gridCol w="2126332">
                  <a:extLst>
                    <a:ext uri="{9D8B030D-6E8A-4147-A177-3AD203B41FA5}">
                      <a16:colId xmlns:a16="http://schemas.microsoft.com/office/drawing/2014/main" val="3426078918"/>
                    </a:ext>
                  </a:extLst>
                </a:gridCol>
                <a:gridCol w="547201">
                  <a:extLst>
                    <a:ext uri="{9D8B030D-6E8A-4147-A177-3AD203B41FA5}">
                      <a16:colId xmlns:a16="http://schemas.microsoft.com/office/drawing/2014/main" val="3881682470"/>
                    </a:ext>
                  </a:extLst>
                </a:gridCol>
              </a:tblGrid>
              <a:tr h="205086">
                <a:tc>
                  <a:txBody>
                    <a:bodyPr/>
                    <a:lstStyle/>
                    <a:p>
                      <a:pPr algn="l" fontAlgn="ctr"/>
                      <a:r>
                        <a:rPr lang="et-EE" sz="1000" b="1" i="0" u="none" strike="noStrike" dirty="0">
                          <a:solidFill>
                            <a:schemeClr val="tx1"/>
                          </a:solidFill>
                          <a:effectLst/>
                          <a:latin typeface="+mn-lt"/>
                        </a:rPr>
                        <a:t>Vanus 1</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a:solidFill>
                          <a:schemeClr val="tx1"/>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4743089"/>
                  </a:ext>
                </a:extLst>
              </a:tr>
              <a:tr h="205086">
                <a:tc>
                  <a:txBody>
                    <a:bodyPr/>
                    <a:lstStyle/>
                    <a:p>
                      <a:pPr algn="r" fontAlgn="ctr"/>
                      <a:r>
                        <a:rPr lang="et-EE" sz="1000" b="0" i="0" u="none" strike="noStrike" dirty="0">
                          <a:solidFill>
                            <a:schemeClr val="tx1"/>
                          </a:solidFill>
                          <a:effectLst/>
                          <a:latin typeface="+mn-lt"/>
                        </a:rPr>
                        <a:t>15-19</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n=357</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9164289"/>
                  </a:ext>
                </a:extLst>
              </a:tr>
              <a:tr h="205086">
                <a:tc>
                  <a:txBody>
                    <a:bodyPr/>
                    <a:lstStyle/>
                    <a:p>
                      <a:pPr algn="r" fontAlgn="ctr"/>
                      <a:r>
                        <a:rPr lang="et-EE" sz="1000" b="0" i="0" u="none" strike="noStrike" dirty="0">
                          <a:solidFill>
                            <a:schemeClr val="tx1"/>
                          </a:solidFill>
                          <a:effectLst/>
                          <a:latin typeface="+mn-lt"/>
                        </a:rPr>
                        <a:t>20-29</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n=457</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6201561"/>
                  </a:ext>
                </a:extLst>
              </a:tr>
              <a:tr h="205086">
                <a:tc>
                  <a:txBody>
                    <a:bodyPr/>
                    <a:lstStyle/>
                    <a:p>
                      <a:pPr algn="r" fontAlgn="ctr"/>
                      <a:r>
                        <a:rPr lang="et-EE" sz="1000" b="0" i="0" u="none" strike="noStrike">
                          <a:solidFill>
                            <a:schemeClr val="tx1"/>
                          </a:solidFill>
                          <a:effectLst/>
                          <a:latin typeface="+mn-lt"/>
                        </a:rPr>
                        <a:t>30-39</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n=539</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7073679"/>
                  </a:ext>
                </a:extLst>
              </a:tr>
              <a:tr h="205086">
                <a:tc>
                  <a:txBody>
                    <a:bodyPr/>
                    <a:lstStyle/>
                    <a:p>
                      <a:pPr algn="r" fontAlgn="ctr"/>
                      <a:r>
                        <a:rPr lang="et-EE" sz="1000" b="0" i="0" u="none" strike="noStrike">
                          <a:solidFill>
                            <a:schemeClr val="tx1"/>
                          </a:solidFill>
                          <a:effectLst/>
                          <a:latin typeface="+mn-lt"/>
                        </a:rPr>
                        <a:t>40-49</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n=509</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6114748"/>
                  </a:ext>
                </a:extLst>
              </a:tr>
              <a:tr h="205086">
                <a:tc>
                  <a:txBody>
                    <a:bodyPr/>
                    <a:lstStyle/>
                    <a:p>
                      <a:pPr algn="r" fontAlgn="ctr"/>
                      <a:r>
                        <a:rPr lang="et-EE" sz="1000" b="0" i="0" u="none" strike="noStrike" dirty="0">
                          <a:solidFill>
                            <a:schemeClr val="tx1"/>
                          </a:solidFill>
                          <a:effectLst/>
                          <a:latin typeface="+mn-lt"/>
                        </a:rPr>
                        <a:t>50-59</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n=458</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0243810"/>
                  </a:ext>
                </a:extLst>
              </a:tr>
              <a:tr h="205086">
                <a:tc>
                  <a:txBody>
                    <a:bodyPr/>
                    <a:lstStyle/>
                    <a:p>
                      <a:pPr algn="r" fontAlgn="ctr"/>
                      <a:r>
                        <a:rPr lang="et-EE" sz="1000" b="0" i="0" u="none" strike="noStrike">
                          <a:solidFill>
                            <a:schemeClr val="tx1"/>
                          </a:solidFill>
                          <a:effectLst/>
                          <a:latin typeface="+mn-lt"/>
                        </a:rPr>
                        <a:t>60-74</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n=605</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5595599"/>
                  </a:ext>
                </a:extLst>
              </a:tr>
              <a:tr h="205086">
                <a:tc>
                  <a:txBody>
                    <a:bodyPr/>
                    <a:lstStyle/>
                    <a:p>
                      <a:pPr algn="l" fontAlgn="ctr"/>
                      <a:r>
                        <a:rPr lang="et-EE" sz="1000" b="1" i="0" u="none" strike="noStrike" dirty="0">
                          <a:solidFill>
                            <a:schemeClr val="tx1"/>
                          </a:solidFill>
                          <a:effectLst/>
                          <a:latin typeface="+mn-lt"/>
                        </a:rPr>
                        <a:t>Vanus 2</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a:solidFill>
                          <a:srgbClr val="000000"/>
                        </a:solidFill>
                        <a:effectLst/>
                        <a:latin typeface="Arial" panose="020B0604020202020204" pitchFamily="34" charset="0"/>
                      </a:endParaRP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4120621"/>
                  </a:ext>
                </a:extLst>
              </a:tr>
              <a:tr h="205086">
                <a:tc>
                  <a:txBody>
                    <a:bodyPr/>
                    <a:lstStyle/>
                    <a:p>
                      <a:pPr algn="r" fontAlgn="ctr"/>
                      <a:r>
                        <a:rPr lang="et-EE" sz="1000" b="0" i="0" u="none" strike="noStrike">
                          <a:solidFill>
                            <a:schemeClr val="tx1"/>
                          </a:solidFill>
                          <a:effectLst/>
                          <a:latin typeface="+mn-lt"/>
                        </a:rPr>
                        <a:t>15-20</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n=472</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0548199"/>
                  </a:ext>
                </a:extLst>
              </a:tr>
              <a:tr h="205086">
                <a:tc>
                  <a:txBody>
                    <a:bodyPr/>
                    <a:lstStyle/>
                    <a:p>
                      <a:pPr algn="r" fontAlgn="ctr"/>
                      <a:r>
                        <a:rPr lang="et-EE" sz="1000" b="0" i="0" u="none" strike="noStrike">
                          <a:solidFill>
                            <a:schemeClr val="tx1"/>
                          </a:solidFill>
                          <a:effectLst/>
                          <a:latin typeface="+mn-lt"/>
                        </a:rPr>
                        <a:t>21-74</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n=2453</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3763597"/>
                  </a:ext>
                </a:extLst>
              </a:tr>
              <a:tr h="205086">
                <a:tc>
                  <a:txBody>
                    <a:bodyPr/>
                    <a:lstStyle/>
                    <a:p>
                      <a:pPr algn="l" fontAlgn="ctr"/>
                      <a:r>
                        <a:rPr lang="et-EE" sz="1000" b="1" i="0" u="none" strike="noStrike" dirty="0">
                          <a:solidFill>
                            <a:schemeClr val="tx1"/>
                          </a:solidFill>
                          <a:effectLst/>
                          <a:latin typeface="+mn-lt"/>
                        </a:rPr>
                        <a:t>Sugu</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a:solidFill>
                          <a:srgbClr val="000000"/>
                        </a:solidFill>
                        <a:effectLst/>
                        <a:latin typeface="Arial" panose="020B0604020202020204" pitchFamily="34" charset="0"/>
                      </a:endParaRP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4225718"/>
                  </a:ext>
                </a:extLst>
              </a:tr>
              <a:tr h="205086">
                <a:tc>
                  <a:txBody>
                    <a:bodyPr/>
                    <a:lstStyle/>
                    <a:p>
                      <a:pPr algn="r" fontAlgn="ctr"/>
                      <a:r>
                        <a:rPr lang="et-EE" sz="1000" b="0" i="0" u="none" strike="noStrike">
                          <a:solidFill>
                            <a:schemeClr val="tx1"/>
                          </a:solidFill>
                          <a:effectLst/>
                          <a:latin typeface="+mn-lt"/>
                        </a:rPr>
                        <a:t>Mees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n=1294</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5050458"/>
                  </a:ext>
                </a:extLst>
              </a:tr>
              <a:tr h="205086">
                <a:tc>
                  <a:txBody>
                    <a:bodyPr/>
                    <a:lstStyle/>
                    <a:p>
                      <a:pPr algn="r" fontAlgn="ctr"/>
                      <a:r>
                        <a:rPr lang="et-EE" sz="1000" b="0" i="0" u="none" strike="noStrike" dirty="0">
                          <a:solidFill>
                            <a:schemeClr val="tx1"/>
                          </a:solidFill>
                          <a:effectLst/>
                          <a:latin typeface="+mn-lt"/>
                        </a:rPr>
                        <a:t>Naine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n=1631</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8031130"/>
                  </a:ext>
                </a:extLst>
              </a:tr>
              <a:tr h="205086">
                <a:tc>
                  <a:txBody>
                    <a:bodyPr/>
                    <a:lstStyle/>
                    <a:p>
                      <a:pPr algn="l" fontAlgn="ctr"/>
                      <a:r>
                        <a:rPr lang="et-EE" sz="1000" b="1" i="0" u="none" strike="noStrike" dirty="0">
                          <a:solidFill>
                            <a:schemeClr val="tx1"/>
                          </a:solidFill>
                          <a:effectLst/>
                          <a:latin typeface="+mn-lt"/>
                        </a:rPr>
                        <a:t>Rahvus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a:solidFill>
                          <a:srgbClr val="000000"/>
                        </a:solidFill>
                        <a:effectLst/>
                        <a:latin typeface="Arial" panose="020B0604020202020204" pitchFamily="34" charset="0"/>
                      </a:endParaRP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3675017"/>
                  </a:ext>
                </a:extLst>
              </a:tr>
              <a:tr h="205086">
                <a:tc>
                  <a:txBody>
                    <a:bodyPr/>
                    <a:lstStyle/>
                    <a:p>
                      <a:pPr algn="r" fontAlgn="ctr"/>
                      <a:r>
                        <a:rPr lang="et-EE" sz="1000" b="0" i="0" u="none" strike="noStrike">
                          <a:solidFill>
                            <a:schemeClr val="tx1"/>
                          </a:solidFill>
                          <a:effectLst/>
                          <a:latin typeface="+mn-lt"/>
                        </a:rPr>
                        <a:t>Eestlane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n=2118</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2992653"/>
                  </a:ext>
                </a:extLst>
              </a:tr>
              <a:tr h="205086">
                <a:tc>
                  <a:txBody>
                    <a:bodyPr/>
                    <a:lstStyle/>
                    <a:p>
                      <a:pPr algn="r" fontAlgn="ctr"/>
                      <a:r>
                        <a:rPr lang="et-EE" sz="1000" b="0" i="0" u="none" strike="noStrike" dirty="0">
                          <a:solidFill>
                            <a:schemeClr val="tx1"/>
                          </a:solidFill>
                          <a:effectLst/>
                          <a:latin typeface="+mn-lt"/>
                        </a:rPr>
                        <a:t>Muu rahvus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dirty="0">
                          <a:solidFill>
                            <a:srgbClr val="000000"/>
                          </a:solidFill>
                          <a:effectLst/>
                          <a:latin typeface="Arial" panose="020B0604020202020204" pitchFamily="34" charset="0"/>
                        </a:rPr>
                        <a:t>n=807</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2974765"/>
                  </a:ext>
                </a:extLst>
              </a:tr>
            </a:tbl>
          </a:graphicData>
        </a:graphic>
      </p:graphicFrame>
      <p:sp>
        <p:nvSpPr>
          <p:cNvPr id="2" name="Title 1">
            <a:extLst>
              <a:ext uri="{FF2B5EF4-FFF2-40B4-BE49-F238E27FC236}">
                <a16:creationId xmlns:a16="http://schemas.microsoft.com/office/drawing/2014/main" id="{84722DA4-9C5A-4EF3-B714-1B51805B83DF}"/>
              </a:ext>
            </a:extLst>
          </p:cNvPr>
          <p:cNvSpPr>
            <a:spLocks noGrp="1"/>
          </p:cNvSpPr>
          <p:nvPr>
            <p:ph type="title"/>
          </p:nvPr>
        </p:nvSpPr>
        <p:spPr/>
        <p:txBody>
          <a:bodyPr/>
          <a:lstStyle/>
          <a:p>
            <a:r>
              <a:rPr lang="et-EE" dirty="0">
                <a:latin typeface="Arial" panose="020B0604020202020204" pitchFamily="34" charset="0"/>
              </a:rPr>
              <a:t>Vastajate profiil</a:t>
            </a:r>
            <a:br>
              <a:rPr lang="et-EE" dirty="0">
                <a:latin typeface="Arial" panose="020B0604020202020204" pitchFamily="34" charset="0"/>
              </a:rPr>
            </a:br>
            <a:r>
              <a:rPr lang="et-EE" sz="1400" b="0" dirty="0">
                <a:latin typeface="Arial" panose="020B0604020202020204" pitchFamily="34" charset="0"/>
              </a:rPr>
              <a:t>kaalutud % ja kaalumata n</a:t>
            </a:r>
            <a:br>
              <a:rPr lang="et-EE" sz="1400" b="0" dirty="0">
                <a:latin typeface="Arial" panose="020B0604020202020204" pitchFamily="34" charset="0"/>
              </a:rPr>
            </a:br>
            <a:r>
              <a:rPr lang="et-EE" sz="1400" b="0" dirty="0">
                <a:latin typeface="Arial" panose="020B0604020202020204" pitchFamily="34" charset="0"/>
              </a:rPr>
              <a:t>n=2925</a:t>
            </a:r>
            <a:endParaRPr lang="en-US" sz="1400" b="0" dirty="0"/>
          </a:p>
        </p:txBody>
      </p:sp>
      <p:graphicFrame>
        <p:nvGraphicFramePr>
          <p:cNvPr id="9" name="Chart 8">
            <a:extLst>
              <a:ext uri="{FF2B5EF4-FFF2-40B4-BE49-F238E27FC236}">
                <a16:creationId xmlns:a16="http://schemas.microsoft.com/office/drawing/2014/main" id="{C01C1C37-FA68-4A54-AA71-43C23A1620F9}"/>
              </a:ext>
            </a:extLst>
          </p:cNvPr>
          <p:cNvGraphicFramePr/>
          <p:nvPr>
            <p:extLst>
              <p:ext uri="{D42A27DB-BD31-4B8C-83A1-F6EECF244321}">
                <p14:modId xmlns:p14="http://schemas.microsoft.com/office/powerpoint/2010/main" val="2500825957"/>
              </p:ext>
            </p:extLst>
          </p:nvPr>
        </p:nvGraphicFramePr>
        <p:xfrm>
          <a:off x="1924593" y="1556403"/>
          <a:ext cx="2900498" cy="41738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7">
            <a:extLst>
              <a:ext uri="{FF2B5EF4-FFF2-40B4-BE49-F238E27FC236}">
                <a16:creationId xmlns:a16="http://schemas.microsoft.com/office/drawing/2014/main" id="{8A1C85E3-7EC9-461F-B2FB-3DFA49CF8C62}"/>
              </a:ext>
            </a:extLst>
          </p:cNvPr>
          <p:cNvGraphicFramePr>
            <a:graphicFrameLocks noGrp="1"/>
          </p:cNvGraphicFramePr>
          <p:nvPr>
            <p:extLst>
              <p:ext uri="{D42A27DB-BD31-4B8C-83A1-F6EECF244321}">
                <p14:modId xmlns:p14="http://schemas.microsoft.com/office/powerpoint/2010/main" val="3862808535"/>
              </p:ext>
            </p:extLst>
          </p:nvPr>
        </p:nvGraphicFramePr>
        <p:xfrm>
          <a:off x="6252754" y="1476105"/>
          <a:ext cx="5464652" cy="4101720"/>
        </p:xfrm>
        <a:graphic>
          <a:graphicData uri="http://schemas.openxmlformats.org/drawingml/2006/table">
            <a:tbl>
              <a:tblPr firstRow="1" bandRow="1">
                <a:tableStyleId>{2D5ABB26-0587-4C30-8999-92F81FD0307C}</a:tableStyleId>
              </a:tblPr>
              <a:tblGrid>
                <a:gridCol w="2791119">
                  <a:extLst>
                    <a:ext uri="{9D8B030D-6E8A-4147-A177-3AD203B41FA5}">
                      <a16:colId xmlns:a16="http://schemas.microsoft.com/office/drawing/2014/main" val="2678956001"/>
                    </a:ext>
                  </a:extLst>
                </a:gridCol>
                <a:gridCol w="2126332">
                  <a:extLst>
                    <a:ext uri="{9D8B030D-6E8A-4147-A177-3AD203B41FA5}">
                      <a16:colId xmlns:a16="http://schemas.microsoft.com/office/drawing/2014/main" val="3426078918"/>
                    </a:ext>
                  </a:extLst>
                </a:gridCol>
                <a:gridCol w="547201">
                  <a:extLst>
                    <a:ext uri="{9D8B030D-6E8A-4147-A177-3AD203B41FA5}">
                      <a16:colId xmlns:a16="http://schemas.microsoft.com/office/drawing/2014/main" val="3881682470"/>
                    </a:ext>
                  </a:extLst>
                </a:gridCol>
              </a:tblGrid>
              <a:tr h="205086">
                <a:tc>
                  <a:txBody>
                    <a:bodyPr/>
                    <a:lstStyle/>
                    <a:p>
                      <a:pPr algn="l" fontAlgn="ctr"/>
                      <a:r>
                        <a:rPr lang="et-EE" sz="1000" b="1" i="0" u="none" strike="noStrike" dirty="0">
                          <a:solidFill>
                            <a:srgbClr val="000000"/>
                          </a:solidFill>
                          <a:effectLst/>
                          <a:latin typeface="+mn-lt"/>
                        </a:rPr>
                        <a:t>Elukoht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4743089"/>
                  </a:ext>
                </a:extLst>
              </a:tr>
              <a:tr h="205086">
                <a:tc>
                  <a:txBody>
                    <a:bodyPr/>
                    <a:lstStyle/>
                    <a:p>
                      <a:pPr algn="r" fontAlgn="ctr"/>
                      <a:r>
                        <a:rPr lang="et-EE" sz="1000" b="0" i="0" u="none" strike="noStrike" dirty="0">
                          <a:solidFill>
                            <a:srgbClr val="000000"/>
                          </a:solidFill>
                          <a:effectLst/>
                          <a:latin typeface="+mn-lt"/>
                        </a:rPr>
                        <a:t>Tallinn</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n=981</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9164289"/>
                  </a:ext>
                </a:extLst>
              </a:tr>
              <a:tr h="205086">
                <a:tc>
                  <a:txBody>
                    <a:bodyPr/>
                    <a:lstStyle/>
                    <a:p>
                      <a:pPr algn="r" fontAlgn="ctr"/>
                      <a:r>
                        <a:rPr lang="et-EE" sz="1000" b="0" i="0" u="none" strike="noStrike" dirty="0">
                          <a:solidFill>
                            <a:srgbClr val="000000"/>
                          </a:solidFill>
                          <a:effectLst/>
                          <a:latin typeface="+mn-lt"/>
                        </a:rPr>
                        <a:t>Tartu, Pärnu, Narva, Kohtla-Järve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n=539</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6201561"/>
                  </a:ext>
                </a:extLst>
              </a:tr>
              <a:tr h="205086">
                <a:tc>
                  <a:txBody>
                    <a:bodyPr/>
                    <a:lstStyle/>
                    <a:p>
                      <a:pPr algn="r" fontAlgn="ctr"/>
                      <a:r>
                        <a:rPr lang="et-EE" sz="1000" b="0" i="0" u="none" strike="noStrike">
                          <a:solidFill>
                            <a:srgbClr val="000000"/>
                          </a:solidFill>
                          <a:effectLst/>
                          <a:latin typeface="+mn-lt"/>
                        </a:rPr>
                        <a:t>Muud linn</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n=617</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7073679"/>
                  </a:ext>
                </a:extLst>
              </a:tr>
              <a:tr h="205086">
                <a:tc>
                  <a:txBody>
                    <a:bodyPr/>
                    <a:lstStyle/>
                    <a:p>
                      <a:pPr algn="r" fontAlgn="ctr"/>
                      <a:r>
                        <a:rPr lang="et-EE" sz="1000" b="0" i="0" u="none" strike="noStrike" dirty="0" err="1">
                          <a:solidFill>
                            <a:srgbClr val="000000"/>
                          </a:solidFill>
                          <a:effectLst/>
                          <a:latin typeface="+mn-lt"/>
                        </a:rPr>
                        <a:t>maa-asula</a:t>
                      </a:r>
                      <a:r>
                        <a:rPr lang="et-EE" sz="1000" b="0" i="0" u="none" strike="noStrike" dirty="0">
                          <a:solidFill>
                            <a:srgbClr val="000000"/>
                          </a:solidFill>
                          <a:effectLst/>
                          <a:latin typeface="+mn-lt"/>
                        </a:rPr>
                        <a:t> (alevik, küla)</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n=788</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6114748"/>
                  </a:ext>
                </a:extLst>
              </a:tr>
              <a:tr h="205086">
                <a:tc>
                  <a:txBody>
                    <a:bodyPr/>
                    <a:lstStyle/>
                    <a:p>
                      <a:pPr algn="l" fontAlgn="ctr"/>
                      <a:r>
                        <a:rPr lang="et-EE" sz="1000" b="1" i="0" u="none" strike="noStrike" dirty="0">
                          <a:solidFill>
                            <a:srgbClr val="000000"/>
                          </a:solidFill>
                          <a:effectLst/>
                          <a:latin typeface="+mn-lt"/>
                        </a:rPr>
                        <a:t>Piirkond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a:solidFill>
                          <a:srgbClr val="000000"/>
                        </a:solidFill>
                        <a:effectLst/>
                        <a:latin typeface="Arial" panose="020B0604020202020204" pitchFamily="34" charset="0"/>
                      </a:endParaRP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0243810"/>
                  </a:ext>
                </a:extLst>
              </a:tr>
              <a:tr h="205086">
                <a:tc>
                  <a:txBody>
                    <a:bodyPr/>
                    <a:lstStyle/>
                    <a:p>
                      <a:pPr algn="r" fontAlgn="ctr"/>
                      <a:r>
                        <a:rPr lang="et-EE" sz="1000" b="0" i="0" u="none" strike="noStrike" dirty="0">
                          <a:solidFill>
                            <a:srgbClr val="000000"/>
                          </a:solidFill>
                          <a:effectLst/>
                          <a:latin typeface="+mn-lt"/>
                        </a:rPr>
                        <a:t>Põhja-Eesti</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n=1346</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5595599"/>
                  </a:ext>
                </a:extLst>
              </a:tr>
              <a:tr h="205086">
                <a:tc>
                  <a:txBody>
                    <a:bodyPr/>
                    <a:lstStyle/>
                    <a:p>
                      <a:pPr algn="r" fontAlgn="ctr"/>
                      <a:r>
                        <a:rPr lang="et-EE" sz="1000" b="0" i="0" u="none" strike="noStrike" dirty="0">
                          <a:solidFill>
                            <a:srgbClr val="000000"/>
                          </a:solidFill>
                          <a:effectLst/>
                          <a:latin typeface="+mn-lt"/>
                        </a:rPr>
                        <a:t>Kesk-Eesti</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n=344</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4120621"/>
                  </a:ext>
                </a:extLst>
              </a:tr>
              <a:tr h="205086">
                <a:tc>
                  <a:txBody>
                    <a:bodyPr/>
                    <a:lstStyle/>
                    <a:p>
                      <a:pPr algn="r" fontAlgn="ctr"/>
                      <a:r>
                        <a:rPr lang="et-EE" sz="1000" b="0" i="0" u="none" strike="noStrike">
                          <a:solidFill>
                            <a:srgbClr val="000000"/>
                          </a:solidFill>
                          <a:effectLst/>
                          <a:latin typeface="+mn-lt"/>
                        </a:rPr>
                        <a:t>Kirde-Eesti</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n=252</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0548199"/>
                  </a:ext>
                </a:extLst>
              </a:tr>
              <a:tr h="205086">
                <a:tc>
                  <a:txBody>
                    <a:bodyPr/>
                    <a:lstStyle/>
                    <a:p>
                      <a:pPr algn="r" fontAlgn="ctr"/>
                      <a:r>
                        <a:rPr lang="et-EE" sz="1000" b="0" i="0" u="none" strike="noStrike">
                          <a:solidFill>
                            <a:srgbClr val="000000"/>
                          </a:solidFill>
                          <a:effectLst/>
                          <a:latin typeface="+mn-lt"/>
                        </a:rPr>
                        <a:t>Lääne-Eesti</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n=259</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3763597"/>
                  </a:ext>
                </a:extLst>
              </a:tr>
              <a:tr h="205086">
                <a:tc>
                  <a:txBody>
                    <a:bodyPr/>
                    <a:lstStyle/>
                    <a:p>
                      <a:pPr algn="r" fontAlgn="ctr"/>
                      <a:r>
                        <a:rPr lang="et-EE" sz="1000" b="0" i="0" u="none" strike="noStrike">
                          <a:solidFill>
                            <a:srgbClr val="000000"/>
                          </a:solidFill>
                          <a:effectLst/>
                          <a:latin typeface="+mn-lt"/>
                        </a:rPr>
                        <a:t>Lõuna-Eesti</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n=724</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4225718"/>
                  </a:ext>
                </a:extLst>
              </a:tr>
              <a:tr h="205086">
                <a:tc>
                  <a:txBody>
                    <a:bodyPr/>
                    <a:lstStyle/>
                    <a:p>
                      <a:pPr algn="l" fontAlgn="ctr"/>
                      <a:r>
                        <a:rPr lang="et-EE" sz="1000" b="1" i="0" u="none" strike="noStrike" dirty="0">
                          <a:solidFill>
                            <a:srgbClr val="000000"/>
                          </a:solidFill>
                          <a:effectLst/>
                          <a:latin typeface="+mn-lt"/>
                        </a:rPr>
                        <a:t>Regulaarne isiklik </a:t>
                      </a:r>
                      <a:r>
                        <a:rPr lang="et-EE" sz="1000" b="1" i="0" u="none" strike="noStrike" dirty="0" err="1">
                          <a:solidFill>
                            <a:srgbClr val="000000"/>
                          </a:solidFill>
                          <a:effectLst/>
                          <a:latin typeface="+mn-lt"/>
                        </a:rPr>
                        <a:t>sisetulek</a:t>
                      </a:r>
                      <a:endParaRPr lang="et-EE" sz="1000" b="1" i="0" u="none" strike="noStrike" dirty="0">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a:solidFill>
                          <a:srgbClr val="000000"/>
                        </a:solidFill>
                        <a:effectLst/>
                        <a:latin typeface="Arial" panose="020B0604020202020204" pitchFamily="34" charset="0"/>
                      </a:endParaRP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5050458"/>
                  </a:ext>
                </a:extLst>
              </a:tr>
              <a:tr h="205086">
                <a:tc>
                  <a:txBody>
                    <a:bodyPr/>
                    <a:lstStyle/>
                    <a:p>
                      <a:pPr algn="r" fontAlgn="ctr"/>
                      <a:r>
                        <a:rPr lang="et-EE" sz="1000" b="0" i="0" u="none" strike="noStrike">
                          <a:solidFill>
                            <a:srgbClr val="000000"/>
                          </a:solidFill>
                          <a:effectLst/>
                          <a:latin typeface="+mn-lt"/>
                        </a:rPr>
                        <a:t>Jah</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n=2452</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8031130"/>
                  </a:ext>
                </a:extLst>
              </a:tr>
              <a:tr h="205086">
                <a:tc>
                  <a:txBody>
                    <a:bodyPr/>
                    <a:lstStyle/>
                    <a:p>
                      <a:pPr algn="r" fontAlgn="ctr"/>
                      <a:r>
                        <a:rPr lang="et-EE" sz="1000" b="0" i="0" u="none" strike="noStrike" dirty="0">
                          <a:solidFill>
                            <a:srgbClr val="000000"/>
                          </a:solidFill>
                          <a:effectLst/>
                          <a:latin typeface="+mn-lt"/>
                        </a:rPr>
                        <a:t>Ei</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n=473</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3675017"/>
                  </a:ext>
                </a:extLst>
              </a:tr>
              <a:tr h="205086">
                <a:tc>
                  <a:txBody>
                    <a:bodyPr/>
                    <a:lstStyle/>
                    <a:p>
                      <a:pPr algn="l" fontAlgn="ctr"/>
                      <a:r>
                        <a:rPr lang="fi-FI" sz="1000" b="1" i="0" u="none" strike="noStrike" dirty="0" err="1">
                          <a:solidFill>
                            <a:srgbClr val="000000"/>
                          </a:solidFill>
                          <a:effectLst/>
                          <a:latin typeface="+mn-lt"/>
                        </a:rPr>
                        <a:t>Pere</a:t>
                      </a:r>
                      <a:r>
                        <a:rPr lang="fi-FI" sz="1000" b="1" i="0" u="none" strike="noStrike" dirty="0">
                          <a:solidFill>
                            <a:srgbClr val="000000"/>
                          </a:solidFill>
                          <a:effectLst/>
                          <a:latin typeface="+mn-lt"/>
                        </a:rPr>
                        <a:t> </a:t>
                      </a:r>
                      <a:r>
                        <a:rPr lang="fi-FI" sz="1000" b="1" i="0" u="none" strike="noStrike" dirty="0" err="1">
                          <a:solidFill>
                            <a:srgbClr val="000000"/>
                          </a:solidFill>
                          <a:effectLst/>
                          <a:latin typeface="+mn-lt"/>
                        </a:rPr>
                        <a:t>sissetulek</a:t>
                      </a:r>
                      <a:r>
                        <a:rPr lang="fi-FI" sz="1000" b="1" i="0" u="none" strike="noStrike" dirty="0">
                          <a:solidFill>
                            <a:srgbClr val="000000"/>
                          </a:solidFill>
                          <a:effectLst/>
                          <a:latin typeface="+mn-lt"/>
                        </a:rPr>
                        <a:t> </a:t>
                      </a:r>
                      <a:r>
                        <a:rPr lang="fi-FI" sz="1000" b="1" i="0" u="none" strike="noStrike" dirty="0" err="1">
                          <a:solidFill>
                            <a:srgbClr val="000000"/>
                          </a:solidFill>
                          <a:effectLst/>
                          <a:latin typeface="+mn-lt"/>
                        </a:rPr>
                        <a:t>ühe</a:t>
                      </a:r>
                      <a:r>
                        <a:rPr lang="fi-FI" sz="1000" b="1" i="0" u="none" strike="noStrike" dirty="0">
                          <a:solidFill>
                            <a:srgbClr val="000000"/>
                          </a:solidFill>
                          <a:effectLst/>
                          <a:latin typeface="+mn-lt"/>
                        </a:rPr>
                        <a:t> </a:t>
                      </a:r>
                      <a:r>
                        <a:rPr lang="fi-FI" sz="1000" b="1" i="0" u="none" strike="noStrike" dirty="0" err="1">
                          <a:solidFill>
                            <a:srgbClr val="000000"/>
                          </a:solidFill>
                          <a:effectLst/>
                          <a:latin typeface="+mn-lt"/>
                        </a:rPr>
                        <a:t>inimese</a:t>
                      </a:r>
                      <a:r>
                        <a:rPr lang="fi-FI" sz="1000" b="1" i="0" u="none" strike="noStrike" dirty="0">
                          <a:solidFill>
                            <a:srgbClr val="000000"/>
                          </a:solidFill>
                          <a:effectLst/>
                          <a:latin typeface="+mn-lt"/>
                        </a:rPr>
                        <a:t> kohta</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t-EE" sz="1000" b="0" i="0" u="none" strike="noStrike">
                        <a:solidFill>
                          <a:srgbClr val="000000"/>
                        </a:solidFill>
                        <a:effectLst/>
                        <a:latin typeface="Arial" panose="020B0604020202020204" pitchFamily="34" charset="0"/>
                      </a:endParaRP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2992653"/>
                  </a:ext>
                </a:extLst>
              </a:tr>
              <a:tr h="205086">
                <a:tc>
                  <a:txBody>
                    <a:bodyPr/>
                    <a:lstStyle/>
                    <a:p>
                      <a:pPr algn="r" fontAlgn="t">
                        <a:lnSpc>
                          <a:spcPts val="1000"/>
                        </a:lnSpc>
                      </a:pPr>
                      <a:r>
                        <a:rPr lang="et-EE" sz="1000" b="0" i="0" u="none" strike="noStrike" dirty="0">
                          <a:solidFill>
                            <a:schemeClr val="tx1"/>
                          </a:solidFill>
                          <a:effectLst/>
                          <a:latin typeface="+mn-lt"/>
                        </a:rPr>
                        <a:t>kuni 600 eurot kuus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n=453</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2974765"/>
                  </a:ext>
                </a:extLst>
              </a:tr>
              <a:tr h="205086">
                <a:tc>
                  <a:txBody>
                    <a:bodyPr/>
                    <a:lstStyle/>
                    <a:p>
                      <a:pPr algn="r" fontAlgn="t">
                        <a:lnSpc>
                          <a:spcPts val="1000"/>
                        </a:lnSpc>
                      </a:pPr>
                      <a:r>
                        <a:rPr lang="et-EE" sz="1000" b="0" i="0" u="none" strike="noStrike" dirty="0">
                          <a:solidFill>
                            <a:schemeClr val="tx1"/>
                          </a:solidFill>
                          <a:effectLst/>
                          <a:latin typeface="+mn-lt"/>
                        </a:rPr>
                        <a:t>601 - 1000 eurot kuus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i-FI"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n=686</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142294"/>
                  </a:ext>
                </a:extLst>
              </a:tr>
              <a:tr h="205086">
                <a:tc>
                  <a:txBody>
                    <a:bodyPr/>
                    <a:lstStyle/>
                    <a:p>
                      <a:pPr algn="r" fontAlgn="t">
                        <a:lnSpc>
                          <a:spcPts val="1000"/>
                        </a:lnSpc>
                      </a:pPr>
                      <a:r>
                        <a:rPr lang="et-EE" sz="1000" b="0" i="0" u="none" strike="noStrike" dirty="0">
                          <a:solidFill>
                            <a:schemeClr val="tx1"/>
                          </a:solidFill>
                          <a:effectLst/>
                          <a:latin typeface="+mn-lt"/>
                        </a:rPr>
                        <a:t>1001 - 1500 eurot kuus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n=546</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2548620"/>
                  </a:ext>
                </a:extLst>
              </a:tr>
              <a:tr h="205086">
                <a:tc>
                  <a:txBody>
                    <a:bodyPr/>
                    <a:lstStyle/>
                    <a:p>
                      <a:pPr algn="r" fontAlgn="t">
                        <a:lnSpc>
                          <a:spcPts val="1000"/>
                        </a:lnSpc>
                      </a:pPr>
                      <a:r>
                        <a:rPr lang="et-EE" sz="1000" b="0" i="0" u="none" strike="noStrike" dirty="0">
                          <a:solidFill>
                            <a:schemeClr val="tx1"/>
                          </a:solidFill>
                          <a:effectLst/>
                          <a:latin typeface="+mn-lt"/>
                        </a:rPr>
                        <a:t>üle 1500 euro kuus</a:t>
                      </a: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a:solidFill>
                            <a:srgbClr val="000000"/>
                          </a:solidFill>
                          <a:effectLst/>
                          <a:latin typeface="Arial" panose="020B0604020202020204" pitchFamily="34" charset="0"/>
                        </a:rPr>
                        <a:t>n=511</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6396244"/>
                  </a:ext>
                </a:extLst>
              </a:tr>
              <a:tr h="205086">
                <a:tc>
                  <a:txBody>
                    <a:bodyPr/>
                    <a:lstStyle/>
                    <a:p>
                      <a:pPr algn="r" fontAlgn="ctr"/>
                      <a:r>
                        <a:rPr lang="et-EE" sz="1000" b="0" i="0" u="none" strike="noStrike" dirty="0">
                          <a:solidFill>
                            <a:srgbClr val="000000"/>
                          </a:solidFill>
                          <a:effectLst/>
                          <a:latin typeface="+mn-lt"/>
                        </a:rPr>
                        <a:t>puudus/keeldus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i-FI" sz="1000" b="0" kern="1200" dirty="0">
                        <a:solidFill>
                          <a:schemeClr val="tx1"/>
                        </a:solidFill>
                        <a:latin typeface="+mn-lt"/>
                        <a:ea typeface="+mn-ea"/>
                        <a:cs typeface="+mn-cs"/>
                      </a:endParaRPr>
                    </a:p>
                  </a:txBody>
                  <a:tcPr marL="36000" marR="360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t-EE" sz="1000" b="0" i="0" u="none" strike="noStrike" dirty="0">
                          <a:solidFill>
                            <a:srgbClr val="000000"/>
                          </a:solidFill>
                          <a:effectLst/>
                          <a:latin typeface="Arial" panose="020B0604020202020204" pitchFamily="34" charset="0"/>
                        </a:rPr>
                        <a:t>n=729</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4908776"/>
                  </a:ext>
                </a:extLst>
              </a:tr>
            </a:tbl>
          </a:graphicData>
        </a:graphic>
      </p:graphicFrame>
      <p:graphicFrame>
        <p:nvGraphicFramePr>
          <p:cNvPr id="11" name="Chart 10">
            <a:extLst>
              <a:ext uri="{FF2B5EF4-FFF2-40B4-BE49-F238E27FC236}">
                <a16:creationId xmlns:a16="http://schemas.microsoft.com/office/drawing/2014/main" id="{48D9A993-8509-4545-9A9E-914B002C4721}"/>
              </a:ext>
            </a:extLst>
          </p:cNvPr>
          <p:cNvGraphicFramePr/>
          <p:nvPr>
            <p:extLst>
              <p:ext uri="{D42A27DB-BD31-4B8C-83A1-F6EECF244321}">
                <p14:modId xmlns:p14="http://schemas.microsoft.com/office/powerpoint/2010/main" val="2301824133"/>
              </p:ext>
            </p:extLst>
          </p:nvPr>
        </p:nvGraphicFramePr>
        <p:xfrm>
          <a:off x="8878409" y="1560759"/>
          <a:ext cx="2900498" cy="417383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CA8898AF-E3BD-45F5-B1FC-C236718B8021}"/>
              </a:ext>
            </a:extLst>
          </p:cNvPr>
          <p:cNvSpPr>
            <a:spLocks noGrp="1"/>
          </p:cNvSpPr>
          <p:nvPr>
            <p:ph type="sldNum" sz="quarter" idx="10"/>
          </p:nvPr>
        </p:nvSpPr>
        <p:spPr/>
        <p:txBody>
          <a:bodyPr/>
          <a:lstStyle/>
          <a:p>
            <a:fld id="{4034BEE3-566C-4068-A777-C3A4762E861B}" type="slidenum">
              <a:rPr lang="en-GB" smtClean="0"/>
              <a:pPr/>
              <a:t>60</a:t>
            </a:fld>
            <a:endParaRPr lang="en-GB" dirty="0"/>
          </a:p>
        </p:txBody>
      </p:sp>
    </p:spTree>
    <p:extLst>
      <p:ext uri="{BB962C8B-B14F-4D97-AF65-F5344CB8AC3E}">
        <p14:creationId xmlns:p14="http://schemas.microsoft.com/office/powerpoint/2010/main" val="156114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0CBD-C2B6-4015-BC01-E92C5C5A41F8}"/>
              </a:ext>
            </a:extLst>
          </p:cNvPr>
          <p:cNvSpPr>
            <a:spLocks noGrp="1"/>
          </p:cNvSpPr>
          <p:nvPr>
            <p:ph type="title"/>
          </p:nvPr>
        </p:nvSpPr>
        <p:spPr/>
        <p:txBody>
          <a:bodyPr/>
          <a:lstStyle/>
          <a:p>
            <a:r>
              <a:rPr lang="et-EE" dirty="0"/>
              <a:t>Uuringu metoodika: CAWI (</a:t>
            </a:r>
            <a:r>
              <a:rPr lang="et-EE" i="1" dirty="0"/>
              <a:t>Computer Aided </a:t>
            </a:r>
            <a:r>
              <a:rPr lang="et-EE" i="1" dirty="0" err="1"/>
              <a:t>Web</a:t>
            </a:r>
            <a:r>
              <a:rPr lang="et-EE" i="1" dirty="0"/>
              <a:t> </a:t>
            </a:r>
            <a:r>
              <a:rPr lang="et-EE" i="1" dirty="0" err="1"/>
              <a:t>Interviewing</a:t>
            </a:r>
            <a:r>
              <a:rPr lang="et-EE" dirty="0"/>
              <a:t>) k</a:t>
            </a:r>
            <a:r>
              <a:rPr lang="en-AU" dirty="0" err="1"/>
              <a:t>üsitlus</a:t>
            </a:r>
            <a:endParaRPr lang="et-EE" dirty="0"/>
          </a:p>
        </p:txBody>
      </p:sp>
      <p:sp>
        <p:nvSpPr>
          <p:cNvPr id="4" name="Content Placeholder 3">
            <a:extLst>
              <a:ext uri="{FF2B5EF4-FFF2-40B4-BE49-F238E27FC236}">
                <a16:creationId xmlns:a16="http://schemas.microsoft.com/office/drawing/2014/main" id="{E0123CE5-90FB-4E29-8457-7842E1D47EC3}"/>
              </a:ext>
            </a:extLst>
          </p:cNvPr>
          <p:cNvSpPr>
            <a:spLocks noGrp="1"/>
          </p:cNvSpPr>
          <p:nvPr>
            <p:ph sz="quarter" idx="14"/>
          </p:nvPr>
        </p:nvSpPr>
        <p:spPr>
          <a:xfrm>
            <a:off x="377780" y="1326823"/>
            <a:ext cx="11466000" cy="4746718"/>
          </a:xfrm>
        </p:spPr>
        <p:txBody>
          <a:bodyPr/>
          <a:lstStyle/>
          <a:p>
            <a:pPr lvl="1" algn="just"/>
            <a:r>
              <a:rPr lang="et-EE" sz="1200" dirty="0"/>
              <a:t>Uuringu andmekogumine viidi läbi telefoni- ja veebiküsitluse kombineeritud vormis (nn </a:t>
            </a:r>
            <a:r>
              <a:rPr lang="et-EE" sz="1200" dirty="0" err="1"/>
              <a:t>omnimeetodil</a:t>
            </a:r>
            <a:r>
              <a:rPr lang="et-EE" sz="1200" dirty="0"/>
              <a:t>) eesmärgiga viia läbi vähemalt 2500 intervjuud sh. 500 telefoni teel.  Veebiküsitluses planeeritust suuremaks kujunenud täidetud ankeetide arvu tõttu kujunes tegelikuks küsitlusmeetodi proportsiooniks 17% CATI ja 83% CAWI. </a:t>
            </a:r>
          </a:p>
          <a:p>
            <a:pPr lvl="1" algn="just"/>
            <a:r>
              <a:rPr lang="et-EE" sz="1200" dirty="0"/>
              <a:t>Veebiküsitlusena viidi läbi 2425 intervjuud. Küsitlus viidi läbi </a:t>
            </a:r>
            <a:r>
              <a:rPr lang="et-EE" sz="1200" dirty="0" err="1"/>
              <a:t>Kantar</a:t>
            </a:r>
            <a:r>
              <a:rPr lang="et-EE" sz="1200" dirty="0"/>
              <a:t> Emori igakuise veebi teel tehtava omnibussi raames ning sellele oli võimalik vastata nii eesti kui ka vene keeles. </a:t>
            </a:r>
          </a:p>
          <a:p>
            <a:pPr lvl="1" algn="just"/>
            <a:r>
              <a:rPr lang="et-EE" sz="1200" dirty="0"/>
              <a:t>Veebiintervjuude valim moodustati juhuväljavõtuna AS Emori eelvärvatute andmebaasist, kasutades proportsionaalset üldkogumi mudelit. Juhuväljavõtu tegemisel arvestati sotsiaal-demograafiliste rühmade prognoositava vastamismääraga. AS Emori eelvärvatute andmebaas sisaldab 30 000 vastajakontakti, mis on juhuvaliku teel telefonitsi või kodukülastuse käigus kogutud. Baas on valideeritud ja sobiv esinduslike uuringute valikväljavõttudeks.</a:t>
            </a:r>
          </a:p>
          <a:p>
            <a:pPr lvl="1" algn="just"/>
            <a:r>
              <a:rPr lang="et-EE" sz="1200" dirty="0"/>
              <a:t>Küsimustik programmeeriti firma NIPO Software tarkvaraplatvormi NIPO </a:t>
            </a:r>
            <a:r>
              <a:rPr lang="et-EE" sz="1200" dirty="0" err="1"/>
              <a:t>Nfield</a:t>
            </a:r>
            <a:r>
              <a:rPr lang="et-EE" sz="1200" dirty="0"/>
              <a:t> Online tarkvara abil. Intervjuude mahtu jälgiti spetsiaalse tarkvara </a:t>
            </a:r>
            <a:r>
              <a:rPr lang="et-EE" sz="1200" dirty="0" err="1"/>
              <a:t>nField</a:t>
            </a:r>
            <a:r>
              <a:rPr lang="et-EE" sz="1200" dirty="0"/>
              <a:t> </a:t>
            </a:r>
            <a:r>
              <a:rPr lang="et-EE" sz="1200" dirty="0" err="1"/>
              <a:t>Web</a:t>
            </a:r>
            <a:r>
              <a:rPr lang="et-EE" sz="1200" dirty="0"/>
              <a:t> </a:t>
            </a:r>
            <a:r>
              <a:rPr lang="et-EE" sz="1200" dirty="0" err="1"/>
              <a:t>Manager’i</a:t>
            </a:r>
            <a:r>
              <a:rPr lang="et-EE" sz="1200" dirty="0"/>
              <a:t> vahendusel.</a:t>
            </a:r>
          </a:p>
          <a:p>
            <a:pPr lvl="1" algn="just"/>
            <a:r>
              <a:rPr lang="et-EE" sz="1200" dirty="0"/>
              <a:t>Selleks, et kutsuda vastajat osalema küsitluses, saadeti talle e-posti teel link </a:t>
            </a:r>
            <a:r>
              <a:rPr lang="et-EE" sz="1200" dirty="0" err="1"/>
              <a:t>Kantar</a:t>
            </a:r>
            <a:r>
              <a:rPr lang="et-EE" sz="1200" dirty="0"/>
              <a:t> Emori veebiküsitluste serveris asuvale ankeedile. Ankeedi täitmisel oli tagatud SSL-turvaühendus (konfidentsiaalsuse tagamiseks). Programm ei lase ka samal vastajal korduvalt ankeeti täita. Mittevastanud inimestele saadeti üks meeldetuletuskiri, arvestades konkreetsete sotsiaal-demograafiliste rühmade täituvust. </a:t>
            </a:r>
          </a:p>
          <a:p>
            <a:pPr lvl="1" algn="just"/>
            <a:r>
              <a:rPr lang="et-EE" sz="1200" dirty="0"/>
              <a:t>Läbiviidud veebiintervjuu keskmine pikkus oli 5,7 minutit.</a:t>
            </a:r>
          </a:p>
          <a:p>
            <a:endParaRPr lang="et-EE" sz="1400" dirty="0"/>
          </a:p>
        </p:txBody>
      </p:sp>
      <p:sp>
        <p:nvSpPr>
          <p:cNvPr id="5" name="Slide Number Placeholder 4">
            <a:extLst>
              <a:ext uri="{FF2B5EF4-FFF2-40B4-BE49-F238E27FC236}">
                <a16:creationId xmlns:a16="http://schemas.microsoft.com/office/drawing/2014/main" id="{FB5BE250-EFE1-453B-AC55-662C46C710E2}"/>
              </a:ext>
            </a:extLst>
          </p:cNvPr>
          <p:cNvSpPr>
            <a:spLocks noGrp="1"/>
          </p:cNvSpPr>
          <p:nvPr>
            <p:ph type="sldNum" sz="quarter" idx="10"/>
          </p:nvPr>
        </p:nvSpPr>
        <p:spPr/>
        <p:txBody>
          <a:bodyPr/>
          <a:lstStyle/>
          <a:p>
            <a:fld id="{4034BEE3-566C-4068-A777-C3A4762E861B}" type="slidenum">
              <a:rPr lang="en-GB" smtClean="0"/>
              <a:pPr/>
              <a:t>61</a:t>
            </a:fld>
            <a:endParaRPr lang="en-GB" dirty="0"/>
          </a:p>
        </p:txBody>
      </p:sp>
    </p:spTree>
    <p:extLst>
      <p:ext uri="{BB962C8B-B14F-4D97-AF65-F5344CB8AC3E}">
        <p14:creationId xmlns:p14="http://schemas.microsoft.com/office/powerpoint/2010/main" val="336589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0CBD-C2B6-4015-BC01-E92C5C5A41F8}"/>
              </a:ext>
            </a:extLst>
          </p:cNvPr>
          <p:cNvSpPr>
            <a:spLocks noGrp="1"/>
          </p:cNvSpPr>
          <p:nvPr>
            <p:ph type="title"/>
          </p:nvPr>
        </p:nvSpPr>
        <p:spPr/>
        <p:txBody>
          <a:bodyPr/>
          <a:lstStyle/>
          <a:p>
            <a:r>
              <a:rPr lang="et-EE" dirty="0"/>
              <a:t>Uuringu metoodika: CATI (</a:t>
            </a:r>
            <a:r>
              <a:rPr lang="et-EE" i="1" dirty="0"/>
              <a:t>Computer Aided </a:t>
            </a:r>
            <a:r>
              <a:rPr lang="et-EE" i="1" dirty="0" err="1"/>
              <a:t>Telephone</a:t>
            </a:r>
            <a:r>
              <a:rPr lang="et-EE" i="1" dirty="0"/>
              <a:t> </a:t>
            </a:r>
            <a:r>
              <a:rPr lang="et-EE" i="1" dirty="0" err="1"/>
              <a:t>Interviewing</a:t>
            </a:r>
            <a:r>
              <a:rPr lang="et-EE" dirty="0"/>
              <a:t>) k</a:t>
            </a:r>
            <a:r>
              <a:rPr lang="en-AU" dirty="0" err="1"/>
              <a:t>üsitlus</a:t>
            </a:r>
            <a:endParaRPr lang="et-EE" dirty="0"/>
          </a:p>
        </p:txBody>
      </p:sp>
      <p:sp>
        <p:nvSpPr>
          <p:cNvPr id="4" name="Content Placeholder 3">
            <a:extLst>
              <a:ext uri="{FF2B5EF4-FFF2-40B4-BE49-F238E27FC236}">
                <a16:creationId xmlns:a16="http://schemas.microsoft.com/office/drawing/2014/main" id="{E0123CE5-90FB-4E29-8457-7842E1D47EC3}"/>
              </a:ext>
            </a:extLst>
          </p:cNvPr>
          <p:cNvSpPr>
            <a:spLocks noGrp="1"/>
          </p:cNvSpPr>
          <p:nvPr>
            <p:ph sz="quarter" idx="14"/>
          </p:nvPr>
        </p:nvSpPr>
        <p:spPr>
          <a:xfrm>
            <a:off x="377780" y="1326823"/>
            <a:ext cx="11466000" cy="4698592"/>
          </a:xfrm>
        </p:spPr>
        <p:txBody>
          <a:bodyPr/>
          <a:lstStyle/>
          <a:p>
            <a:pPr lvl="1" algn="just"/>
            <a:r>
              <a:rPr lang="et-EE" sz="1200" dirty="0"/>
              <a:t>Telefoniküsitlusena viidi läbi 500 intervjuud. Küsitlusele oli võimalik vastata nii eesti kui ka vene keeles. </a:t>
            </a:r>
          </a:p>
          <a:p>
            <a:pPr lvl="1" algn="just"/>
            <a:r>
              <a:rPr lang="et-EE" sz="1200" dirty="0"/>
              <a:t>CATI-meetod (arvuti abil tehtavad telefoniintervjuud) - ankeedi küsimused on arvuti ekraanil ja vastused sisestab </a:t>
            </a:r>
            <a:r>
              <a:rPr lang="et-EE" sz="1200" dirty="0" err="1"/>
              <a:t>küsitleja</a:t>
            </a:r>
            <a:r>
              <a:rPr lang="et-EE" sz="1200" dirty="0"/>
              <a:t> kohe arvutisse. Filtrid ja roteerimised on programmeeritud, vähendades nii vigu küsitlemisel. Küsitlus toimus </a:t>
            </a:r>
            <a:r>
              <a:rPr lang="et-EE" sz="1200" dirty="0" err="1"/>
              <a:t>Kantar</a:t>
            </a:r>
            <a:r>
              <a:rPr lang="et-EE" sz="1200" dirty="0"/>
              <a:t> Emori 30 töökohaga küsitluskeskuses. Intervjuu käiku ja valimi proportsioone kontrollis spetsiaalne tarkvara NIPO. </a:t>
            </a:r>
          </a:p>
          <a:p>
            <a:pPr lvl="1" algn="just"/>
            <a:r>
              <a:rPr lang="et-EE" sz="1200" dirty="0"/>
              <a:t>Telefoniküsitluseks kasutasime juhuslikult genereeritud mobiiltelefonide numbreid ning </a:t>
            </a:r>
            <a:r>
              <a:rPr lang="et-EE" sz="1200" dirty="0" err="1"/>
              <a:t>Kantar</a:t>
            </a:r>
            <a:r>
              <a:rPr lang="et-EE" sz="1200" dirty="0"/>
              <a:t> Emori eelvärvatute andmebaasi. </a:t>
            </a:r>
          </a:p>
          <a:p>
            <a:pPr lvl="1" algn="just"/>
            <a:r>
              <a:rPr lang="et-EE" sz="1200" dirty="0"/>
              <a:t>Kõik meie </a:t>
            </a:r>
            <a:r>
              <a:rPr lang="et-EE" sz="1200" dirty="0" err="1"/>
              <a:t>küsitlejad</a:t>
            </a:r>
            <a:r>
              <a:rPr lang="et-EE" sz="1200" dirty="0"/>
              <a:t> on läbinud koolitusprogrammi.</a:t>
            </a:r>
          </a:p>
          <a:p>
            <a:pPr lvl="1" algn="just"/>
            <a:r>
              <a:rPr lang="et-EE" sz="1200" dirty="0"/>
              <a:t>Küsitlustöös osales 26 vastava ettevalmistuse saanud ASi Emor </a:t>
            </a:r>
            <a:r>
              <a:rPr lang="et-EE" sz="1200" dirty="0" err="1"/>
              <a:t>küsitlejat</a:t>
            </a:r>
            <a:r>
              <a:rPr lang="et-EE" sz="1200" dirty="0"/>
              <a:t>. </a:t>
            </a:r>
          </a:p>
          <a:p>
            <a:pPr lvl="1" algn="just"/>
            <a:r>
              <a:rPr lang="et-EE" sz="1200" dirty="0"/>
              <a:t>Kokku tegid </a:t>
            </a:r>
            <a:r>
              <a:rPr lang="et-EE" sz="1200" dirty="0" err="1"/>
              <a:t>küsitlejad</a:t>
            </a:r>
            <a:r>
              <a:rPr lang="et-EE" sz="1200" dirty="0"/>
              <a:t> 5621 kontaktivõttu</a:t>
            </a:r>
          </a:p>
          <a:p>
            <a:pPr lvl="1" algn="just"/>
            <a:r>
              <a:rPr lang="et-EE" sz="1200" dirty="0"/>
              <a:t>Läbiviidud telefoniintervjuu keskmine pikkus oli 3,3 minutit.</a:t>
            </a:r>
          </a:p>
          <a:p>
            <a:endParaRPr lang="et-EE" sz="1400" dirty="0"/>
          </a:p>
        </p:txBody>
      </p:sp>
      <p:sp>
        <p:nvSpPr>
          <p:cNvPr id="5" name="Slide Number Placeholder 4">
            <a:extLst>
              <a:ext uri="{FF2B5EF4-FFF2-40B4-BE49-F238E27FC236}">
                <a16:creationId xmlns:a16="http://schemas.microsoft.com/office/drawing/2014/main" id="{8299835E-F03C-41E1-AD2A-02FCF75D0C09}"/>
              </a:ext>
            </a:extLst>
          </p:cNvPr>
          <p:cNvSpPr>
            <a:spLocks noGrp="1"/>
          </p:cNvSpPr>
          <p:nvPr>
            <p:ph type="sldNum" sz="quarter" idx="10"/>
          </p:nvPr>
        </p:nvSpPr>
        <p:spPr/>
        <p:txBody>
          <a:bodyPr/>
          <a:lstStyle/>
          <a:p>
            <a:fld id="{4034BEE3-566C-4068-A777-C3A4762E861B}" type="slidenum">
              <a:rPr lang="en-GB" smtClean="0"/>
              <a:pPr/>
              <a:t>62</a:t>
            </a:fld>
            <a:endParaRPr lang="en-GB" dirty="0"/>
          </a:p>
        </p:txBody>
      </p:sp>
    </p:spTree>
    <p:extLst>
      <p:ext uri="{BB962C8B-B14F-4D97-AF65-F5344CB8AC3E}">
        <p14:creationId xmlns:p14="http://schemas.microsoft.com/office/powerpoint/2010/main" val="197132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t-EE" dirty="0"/>
              <a:t>PGSI metoodika hasartmängimise taseme arvutamiseks</a:t>
            </a:r>
          </a:p>
        </p:txBody>
      </p:sp>
      <p:sp>
        <p:nvSpPr>
          <p:cNvPr id="6" name="Content Placeholder 5"/>
          <p:cNvSpPr>
            <a:spLocks noGrp="1"/>
          </p:cNvSpPr>
          <p:nvPr>
            <p:ph sz="quarter" idx="11"/>
          </p:nvPr>
        </p:nvSpPr>
        <p:spPr>
          <a:xfrm>
            <a:off x="359999" y="962525"/>
            <a:ext cx="11354040" cy="5082139"/>
          </a:xfrm>
        </p:spPr>
        <p:txBody>
          <a:bodyPr/>
          <a:lstStyle/>
          <a:p>
            <a:pPr algn="just"/>
            <a:r>
              <a:rPr lang="et-EE" sz="1200" dirty="0">
                <a:effectLst/>
                <a:ea typeface="Calibri" panose="020F0502020204030204" pitchFamily="34" charset="0"/>
                <a:cs typeface="Times New Roman" panose="02020603050405020304" pitchFamily="18" charset="0"/>
              </a:rPr>
              <a:t>PGSI </a:t>
            </a:r>
            <a:r>
              <a:rPr lang="et-EE" sz="1200" i="1" dirty="0">
                <a:effectLst/>
                <a:ea typeface="Calibri" panose="020F0502020204030204" pitchFamily="34" charset="0"/>
                <a:cs typeface="Times New Roman" panose="02020603050405020304" pitchFamily="18" charset="0"/>
              </a:rPr>
              <a:t>(</a:t>
            </a:r>
            <a:r>
              <a:rPr lang="et-EE" sz="1200" i="1" dirty="0" err="1">
                <a:effectLst/>
                <a:ea typeface="Calibri" panose="020F0502020204030204" pitchFamily="34" charset="0"/>
                <a:cs typeface="Times New Roman" panose="02020603050405020304" pitchFamily="18" charset="0"/>
              </a:rPr>
              <a:t>Problem</a:t>
            </a:r>
            <a:r>
              <a:rPr lang="et-EE" sz="1200" i="1" dirty="0">
                <a:effectLst/>
                <a:ea typeface="Calibri" panose="020F0502020204030204" pitchFamily="34" charset="0"/>
                <a:cs typeface="Times New Roman" panose="02020603050405020304" pitchFamily="18" charset="0"/>
              </a:rPr>
              <a:t> </a:t>
            </a:r>
            <a:r>
              <a:rPr lang="et-EE" sz="1200" i="1" dirty="0" err="1">
                <a:effectLst/>
                <a:ea typeface="Calibri" panose="020F0502020204030204" pitchFamily="34" charset="0"/>
                <a:cs typeface="Times New Roman" panose="02020603050405020304" pitchFamily="18" charset="0"/>
              </a:rPr>
              <a:t>Gambling</a:t>
            </a:r>
            <a:r>
              <a:rPr lang="et-EE" sz="1200" i="1" dirty="0">
                <a:effectLst/>
                <a:ea typeface="Calibri" panose="020F0502020204030204" pitchFamily="34" charset="0"/>
                <a:cs typeface="Times New Roman" panose="02020603050405020304" pitchFamily="18" charset="0"/>
              </a:rPr>
              <a:t> </a:t>
            </a:r>
            <a:r>
              <a:rPr lang="et-EE" sz="1200" i="1" dirty="0" err="1">
                <a:effectLst/>
                <a:ea typeface="Calibri" panose="020F0502020204030204" pitchFamily="34" charset="0"/>
                <a:cs typeface="Times New Roman" panose="02020603050405020304" pitchFamily="18" charset="0"/>
              </a:rPr>
              <a:t>Severity</a:t>
            </a:r>
            <a:r>
              <a:rPr lang="et-EE" sz="1200" i="1" dirty="0">
                <a:effectLst/>
                <a:ea typeface="Calibri" panose="020F0502020204030204" pitchFamily="34" charset="0"/>
                <a:cs typeface="Times New Roman" panose="02020603050405020304" pitchFamily="18" charset="0"/>
              </a:rPr>
              <a:t> </a:t>
            </a:r>
            <a:r>
              <a:rPr lang="et-EE" sz="1200" i="1" dirty="0" err="1">
                <a:effectLst/>
                <a:ea typeface="Calibri" panose="020F0502020204030204" pitchFamily="34" charset="0"/>
                <a:cs typeface="Times New Roman" panose="02020603050405020304" pitchFamily="18" charset="0"/>
              </a:rPr>
              <a:t>Index</a:t>
            </a:r>
            <a:r>
              <a:rPr lang="et-EE" sz="1200" i="1" dirty="0">
                <a:effectLst/>
                <a:ea typeface="Calibri" panose="020F0502020204030204" pitchFamily="34" charset="0"/>
                <a:cs typeface="Times New Roman" panose="02020603050405020304" pitchFamily="18" charset="0"/>
              </a:rPr>
              <a:t>) </a:t>
            </a:r>
            <a:r>
              <a:rPr lang="et-EE" sz="1200" dirty="0">
                <a:effectLst/>
                <a:ea typeface="Calibri" panose="020F0502020204030204" pitchFamily="34" charset="0"/>
                <a:cs typeface="Times New Roman" panose="02020603050405020304" pitchFamily="18" charset="0"/>
              </a:rPr>
              <a:t>(</a:t>
            </a:r>
            <a:r>
              <a:rPr lang="et-EE" sz="1200" dirty="0" err="1">
                <a:effectLst/>
                <a:ea typeface="Calibri" panose="020F0502020204030204" pitchFamily="34" charset="0"/>
                <a:cs typeface="Times New Roman" panose="02020603050405020304" pitchFamily="18" charset="0"/>
              </a:rPr>
              <a:t>Ferris</a:t>
            </a:r>
            <a:r>
              <a:rPr lang="et-EE" sz="1200" dirty="0">
                <a:effectLst/>
                <a:ea typeface="Calibri" panose="020F0502020204030204" pitchFamily="34" charset="0"/>
                <a:cs typeface="Times New Roman" panose="02020603050405020304" pitchFamily="18" charset="0"/>
              </a:rPr>
              <a:t> &amp; </a:t>
            </a:r>
            <a:r>
              <a:rPr lang="et-EE" sz="1200" dirty="0" err="1">
                <a:effectLst/>
                <a:ea typeface="Calibri" panose="020F0502020204030204" pitchFamily="34" charset="0"/>
                <a:cs typeface="Times New Roman" panose="02020603050405020304" pitchFamily="18" charset="0"/>
              </a:rPr>
              <a:t>Wynne</a:t>
            </a:r>
            <a:r>
              <a:rPr lang="et-EE" sz="1200" dirty="0">
                <a:effectLst/>
                <a:ea typeface="Calibri" panose="020F0502020204030204" pitchFamily="34" charset="0"/>
                <a:cs typeface="Times New Roman" panose="02020603050405020304" pitchFamily="18" charset="0"/>
              </a:rPr>
              <a:t>, 2001; </a:t>
            </a:r>
            <a:r>
              <a:rPr lang="et-EE" sz="1200" dirty="0" err="1">
                <a:effectLst/>
                <a:ea typeface="Calibri" panose="020F0502020204030204" pitchFamily="34" charset="0"/>
                <a:cs typeface="Times New Roman" panose="02020603050405020304" pitchFamily="18" charset="0"/>
              </a:rPr>
              <a:t>Vetik</a:t>
            </a:r>
            <a:r>
              <a:rPr lang="et-EE" sz="1200" dirty="0">
                <a:effectLst/>
                <a:ea typeface="Calibri" panose="020F0502020204030204" pitchFamily="34" charset="0"/>
                <a:cs typeface="Times New Roman" panose="02020603050405020304" pitchFamily="18" charset="0"/>
              </a:rPr>
              <a:t>, 2016) on </a:t>
            </a:r>
            <a:r>
              <a:rPr lang="et-EE" sz="1200" dirty="0" err="1">
                <a:effectLst/>
                <a:ea typeface="Calibri" panose="020F0502020204030204" pitchFamily="34" charset="0"/>
                <a:cs typeface="Times New Roman" panose="02020603050405020304" pitchFamily="18" charset="0"/>
              </a:rPr>
              <a:t>üldpopulatsioonis</a:t>
            </a:r>
            <a:r>
              <a:rPr lang="et-EE" sz="1200" dirty="0">
                <a:effectLst/>
                <a:ea typeface="Calibri" panose="020F0502020204030204" pitchFamily="34" charset="0"/>
                <a:cs typeface="Times New Roman" panose="02020603050405020304" pitchFamily="18" charset="0"/>
              </a:rPr>
              <a:t> kasutamiseks mõeldud  sõeltest, mis mõõdab üldist hasartmängimisega seotud käitumist ning eristab hasartmängimisest tingitud probleemidega mängijaid probleemideta mängijatest. PGSI koosneb 9-st küsimusest ning mõõdab probleemset mängukäitumist (5 küsimust) ja mängimise negatiivseid tagajärgi (4 küsimust). Küsimused hõlmavad hasartmängimise häire markereid, nagu kaotuste tagasivõitmine, mängimine plaanitust kauem, hasartmängimisega kaasnev süütunne, teiste negatiivsed reaktsioonid seoses indiviidi mängimisega, võitmise väitmine tegelike kaotuste asemel, raha laenamine mängimiseks jne. </a:t>
            </a:r>
          </a:p>
          <a:p>
            <a:pPr algn="just"/>
            <a:r>
              <a:rPr lang="et-EE" sz="1200" dirty="0">
                <a:effectLst/>
                <a:ea typeface="Calibri" panose="020F0502020204030204" pitchFamily="34" charset="0"/>
                <a:cs typeface="Times New Roman" panose="02020603050405020304" pitchFamily="18" charset="0"/>
              </a:rPr>
              <a:t>Küsimused skooritakse </a:t>
            </a:r>
            <a:r>
              <a:rPr lang="et-EE" sz="1200" dirty="0" err="1">
                <a:effectLst/>
                <a:ea typeface="Calibri" panose="020F0502020204030204" pitchFamily="34" charset="0"/>
                <a:cs typeface="Times New Roman" panose="02020603050405020304" pitchFamily="18" charset="0"/>
              </a:rPr>
              <a:t>Likert</a:t>
            </a:r>
            <a:r>
              <a:rPr lang="et-EE" sz="1200" dirty="0">
                <a:effectLst/>
                <a:ea typeface="Calibri" panose="020F0502020204030204" pitchFamily="34" charset="0"/>
                <a:cs typeface="Times New Roman" panose="02020603050405020304" pitchFamily="18" charset="0"/>
              </a:rPr>
              <a:t>-tüüpi 4-palli skaalal. Vastajad jaotatakse rühmadesse vastavalt mänguharjumustele ja seeläbi küsimuste eest kogutud punktisummadele. Võimalik punktide arv on 0 kuni 27. Hasartmängu häire riskirühma moodustavad probleemidega mängijad, kes omakorda on uuringus jaotatud kaheks rühmaks probleemi tõsiduse alusel: (1) 8 või enam punkti viitab tõenäolisele patoloogilisele mängijale; (2) 1-7 punkti viitab mõningate probleemidega mängijale, kellel probleemide süvenemine võib viia patoloogia väljakujunemisele. (3) 0 punkti: probleemideta mängija; </a:t>
            </a:r>
          </a:p>
          <a:p>
            <a:r>
              <a:rPr lang="et-EE" sz="1200" b="1" dirty="0" err="1">
                <a:ea typeface="Calibri" panose="020F0502020204030204" pitchFamily="34" charset="0"/>
                <a:cs typeface="Times New Roman" panose="02020603050405020304" pitchFamily="18" charset="0"/>
              </a:rPr>
              <a:t>Skoorimise</a:t>
            </a:r>
            <a:r>
              <a:rPr lang="et-EE" sz="1200" b="1" dirty="0">
                <a:ea typeface="Calibri" panose="020F0502020204030204" pitchFamily="34" charset="0"/>
                <a:cs typeface="Times New Roman" panose="02020603050405020304" pitchFamily="18" charset="0"/>
              </a:rPr>
              <a:t> aluseks olevad küsimused skaalal:  </a:t>
            </a:r>
            <a:r>
              <a:rPr lang="et-EE" sz="1200" dirty="0">
                <a:solidFill>
                  <a:srgbClr val="000000"/>
                </a:solidFill>
                <a:effectLst/>
                <a:ea typeface="Times New Roman" panose="02020603050405020304" pitchFamily="18" charset="0"/>
                <a:cs typeface="TimesNewRomanPSMT"/>
              </a:rPr>
              <a:t>mitte kunagi (0 punkti), mõnikord (1 punkt), sageli (2 punkti), peaaegu alati (3 punkti):</a:t>
            </a:r>
            <a:endParaRPr lang="et-EE" sz="1200" dirty="0">
              <a:effectLst/>
              <a:ea typeface="Times New Roman" panose="02020603050405020304" pitchFamily="18" charset="0"/>
            </a:endParaRPr>
          </a:p>
          <a:p>
            <a:pPr lvl="2"/>
            <a:r>
              <a:rPr lang="et-EE" sz="1200" dirty="0"/>
              <a:t>Kui Te mõtlete tagasi viimase kahe aasta peale, siis kas olete mängu panustanud rohkem raha kui see, mille kaotamist saaksite endale tegelikult lubada?</a:t>
            </a:r>
          </a:p>
          <a:p>
            <a:pPr lvl="2"/>
            <a:r>
              <a:rPr lang="et-EE" sz="1200" dirty="0"/>
              <a:t>Pidades jätkuvalt silmas viimast kahte aastat, siis kas olete tundnud samasuguse erutustaseme saavutamiseks vajadust mängida üha suuremate summadega?</a:t>
            </a:r>
          </a:p>
          <a:p>
            <a:pPr lvl="2"/>
            <a:r>
              <a:rPr lang="et-EE" sz="1200" dirty="0"/>
              <a:t>Kui Te mängisite hasartmänge, siis kas pöördusite mõnel järgneval päeval tagasi, et proovida kaotatud raha tagasi võita?</a:t>
            </a:r>
          </a:p>
          <a:p>
            <a:pPr lvl="2"/>
            <a:r>
              <a:rPr lang="et-EE" sz="1200" dirty="0"/>
              <a:t>Kas olete laenanud raha või midagi maha müünud, et saada raha hasartmängude mängimiseks?</a:t>
            </a:r>
          </a:p>
          <a:p>
            <a:pPr lvl="2"/>
            <a:r>
              <a:rPr lang="et-EE" sz="1200" dirty="0"/>
              <a:t>Kas olete tundnud, et Teil võib olla probleeme hasartmängimisega?</a:t>
            </a:r>
          </a:p>
          <a:p>
            <a:pPr lvl="2"/>
            <a:r>
              <a:rPr lang="et-EE" sz="1200" dirty="0"/>
              <a:t>Kas hasartmängude mängimine on põhjustanud teile terviseprobleeme, sealhulgas stressi või ärevust?</a:t>
            </a:r>
          </a:p>
          <a:p>
            <a:pPr lvl="2"/>
            <a:r>
              <a:rPr lang="et-EE" sz="1200" dirty="0"/>
              <a:t>Kas inimesed on Teie mänguharjumusi kritiseerinud või väitnud, et Teil on hasartmängimisega probleeme, hoolimata sellest, kas see Teie arvates vastas tõele või mitte?</a:t>
            </a:r>
          </a:p>
          <a:p>
            <a:pPr lvl="2"/>
            <a:r>
              <a:rPr lang="et-EE" sz="1200" dirty="0"/>
              <a:t>Kas Teie hasartmängimine on põhjustanud Teile või Teie leibkonnale rahalisi probleeme?</a:t>
            </a:r>
          </a:p>
          <a:p>
            <a:pPr lvl="2"/>
            <a:r>
              <a:rPr lang="et-EE" sz="1200" dirty="0"/>
              <a:t>Kas olete tundnud ennast süüdi selle tõttu, kuidas hasartmänge mängite või selle tõttu, mis juhtub, kui Te mängite?</a:t>
            </a:r>
          </a:p>
          <a:p>
            <a:endParaRPr lang="et-EE" sz="1200" dirty="0">
              <a:effectLst/>
              <a:ea typeface="Times New Roman" panose="02020603050405020304" pitchFamily="18" charset="0"/>
            </a:endParaRPr>
          </a:p>
          <a:p>
            <a:endParaRPr lang="et-EE" sz="1800" dirty="0">
              <a:effectLst/>
              <a:latin typeface="Times New Roman" panose="02020603050405020304" pitchFamily="18" charset="0"/>
              <a:ea typeface="Times New Roman" panose="02020603050405020304" pitchFamily="18" charset="0"/>
            </a:endParaRPr>
          </a:p>
          <a:p>
            <a:endParaRPr lang="et-EE" sz="1800" dirty="0">
              <a:effectLst/>
              <a:latin typeface="Times New Roman" panose="02020603050405020304" pitchFamily="18" charset="0"/>
              <a:ea typeface="Times New Roman" panose="02020603050405020304" pitchFamily="18" charset="0"/>
            </a:endParaRPr>
          </a:p>
          <a:p>
            <a:endParaRPr lang="et-EE" sz="1800" b="1" dirty="0">
              <a:solidFill>
                <a:srgbClr val="000000"/>
              </a:solidFill>
              <a:effectLst/>
              <a:latin typeface="TimesNewRomanPS-BoldMT"/>
              <a:ea typeface="Times New Roman" panose="02020603050405020304" pitchFamily="18" charset="0"/>
              <a:cs typeface="TimesNewRomanPS-BoldMT"/>
            </a:endParaRPr>
          </a:p>
          <a:p>
            <a:endParaRPr lang="et-EE" sz="1800" dirty="0">
              <a:effectLst/>
              <a:latin typeface="Times New Roman" panose="02020603050405020304" pitchFamily="18" charset="0"/>
              <a:ea typeface="Times New Roman" panose="02020603050405020304" pitchFamily="18" charset="0"/>
            </a:endParaRPr>
          </a:p>
          <a:p>
            <a:pPr marL="179025" lvl="2" indent="0">
              <a:buNone/>
            </a:pPr>
            <a:endParaRPr lang="en-AU" sz="1400" dirty="0"/>
          </a:p>
        </p:txBody>
      </p:sp>
      <p:sp>
        <p:nvSpPr>
          <p:cNvPr id="2" name="Slide Number Placeholder 1">
            <a:extLst>
              <a:ext uri="{FF2B5EF4-FFF2-40B4-BE49-F238E27FC236}">
                <a16:creationId xmlns:a16="http://schemas.microsoft.com/office/drawing/2014/main" id="{2AC68CC2-48AB-4C82-A49E-542B459A0C21}"/>
              </a:ext>
            </a:extLst>
          </p:cNvPr>
          <p:cNvSpPr>
            <a:spLocks noGrp="1"/>
          </p:cNvSpPr>
          <p:nvPr>
            <p:ph type="sldNum" sz="quarter" idx="10"/>
          </p:nvPr>
        </p:nvSpPr>
        <p:spPr/>
        <p:txBody>
          <a:bodyPr/>
          <a:lstStyle/>
          <a:p>
            <a:fld id="{9784CBA3-D598-4B1F-BAA3-EE14B5154290}" type="slidenum">
              <a:rPr lang="en-AU" smtClean="0"/>
              <a:pPr/>
              <a:t>63</a:t>
            </a:fld>
            <a:endParaRPr lang="en-AU" dirty="0"/>
          </a:p>
        </p:txBody>
      </p:sp>
    </p:spTree>
    <p:extLst>
      <p:ext uri="{BB962C8B-B14F-4D97-AF65-F5344CB8AC3E}">
        <p14:creationId xmlns:p14="http://schemas.microsoft.com/office/powerpoint/2010/main" val="28305575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err="1"/>
              <a:t>Projekti</a:t>
            </a:r>
            <a:r>
              <a:rPr lang="en-AU" dirty="0"/>
              <a:t> </a:t>
            </a:r>
            <a:r>
              <a:rPr lang="en-AU" dirty="0" err="1"/>
              <a:t>meeskond</a:t>
            </a:r>
            <a:endParaRPr lang="en-AU" dirty="0"/>
          </a:p>
        </p:txBody>
      </p:sp>
      <p:sp>
        <p:nvSpPr>
          <p:cNvPr id="6" name="Content Placeholder 5"/>
          <p:cNvSpPr>
            <a:spLocks noGrp="1"/>
          </p:cNvSpPr>
          <p:nvPr>
            <p:ph sz="quarter" idx="11"/>
          </p:nvPr>
        </p:nvSpPr>
        <p:spPr>
          <a:xfrm>
            <a:off x="381001" y="1514475"/>
            <a:ext cx="11425767" cy="4424364"/>
          </a:xfrm>
        </p:spPr>
        <p:txBody>
          <a:bodyPr/>
          <a:lstStyle/>
          <a:p>
            <a:pPr defTabSz="1400175">
              <a:spcBef>
                <a:spcPts val="0"/>
              </a:spcBef>
              <a:tabLst>
                <a:tab pos="3228975" algn="l"/>
              </a:tabLst>
            </a:pPr>
            <a:r>
              <a:rPr lang="et-EE" sz="1200" b="1" dirty="0"/>
              <a:t>Uuringu eri etappides osalesid ja olid vastutavad:</a:t>
            </a:r>
            <a:br>
              <a:rPr lang="et-EE" sz="1200" dirty="0"/>
            </a:br>
            <a:r>
              <a:rPr lang="et-EE" sz="1200" dirty="0"/>
              <a:t>Tellijapoolne kontaktisik:	Pille-Riin Indermitte</a:t>
            </a:r>
          </a:p>
          <a:p>
            <a:pPr defTabSz="1400175">
              <a:spcBef>
                <a:spcPts val="0"/>
              </a:spcBef>
              <a:tabLst>
                <a:tab pos="3228975" algn="l"/>
              </a:tabLst>
            </a:pPr>
            <a:r>
              <a:rPr lang="et-EE" sz="1200" dirty="0"/>
              <a:t>Uuringu aruande koostaja:	Jaanika Hämmal</a:t>
            </a:r>
          </a:p>
          <a:p>
            <a:pPr defTabSz="1400175">
              <a:spcBef>
                <a:spcPts val="0"/>
              </a:spcBef>
              <a:tabLst>
                <a:tab pos="3228975" algn="l"/>
              </a:tabLst>
            </a:pPr>
            <a:r>
              <a:rPr lang="et-EE" sz="1200" dirty="0"/>
              <a:t>Küsitlusprogrammi koostaja:	Olga Kosolapova</a:t>
            </a:r>
          </a:p>
          <a:p>
            <a:pPr defTabSz="1400175">
              <a:spcBef>
                <a:spcPts val="0"/>
              </a:spcBef>
              <a:tabLst>
                <a:tab pos="3228975" algn="l"/>
              </a:tabLst>
            </a:pPr>
            <a:r>
              <a:rPr lang="et-EE" sz="1200" dirty="0"/>
              <a:t>Ankeedi tõlge vene keelde:	Anastasia Lesment</a:t>
            </a:r>
          </a:p>
          <a:p>
            <a:pPr defTabSz="1400175">
              <a:spcBef>
                <a:spcPts val="0"/>
              </a:spcBef>
              <a:tabLst>
                <a:tab pos="3228975" algn="l"/>
              </a:tabLst>
            </a:pPr>
            <a:r>
              <a:rPr lang="et-EE" sz="1200" dirty="0"/>
              <a:t>Küsitlustöö koordineerija:	Kaja Ruuben, Margit Puskar</a:t>
            </a:r>
          </a:p>
          <a:p>
            <a:pPr defTabSz="1400175">
              <a:spcBef>
                <a:spcPts val="0"/>
              </a:spcBef>
              <a:tabLst>
                <a:tab pos="3228975" algn="l"/>
              </a:tabLst>
            </a:pPr>
            <a:r>
              <a:rPr lang="et-EE" sz="1200" dirty="0"/>
              <a:t>Andmetöötlus:	Olga Kosolapova</a:t>
            </a:r>
          </a:p>
          <a:p>
            <a:pPr defTabSz="1400175">
              <a:spcBef>
                <a:spcPts val="0"/>
              </a:spcBef>
              <a:tabLst>
                <a:tab pos="3228975" algn="l"/>
              </a:tabLst>
            </a:pPr>
            <a:r>
              <a:rPr lang="et-EE" sz="1200" dirty="0"/>
              <a:t>Graafilised tööd:	Maire Nõmmik</a:t>
            </a:r>
          </a:p>
          <a:p>
            <a:pPr defTabSz="1400175">
              <a:spcBef>
                <a:spcPts val="0"/>
              </a:spcBef>
            </a:pPr>
            <a:endParaRPr lang="et-EE" sz="1200" dirty="0"/>
          </a:p>
          <a:p>
            <a:pPr defTabSz="1400175">
              <a:spcBef>
                <a:spcPts val="0"/>
              </a:spcBef>
            </a:pPr>
            <a:endParaRPr lang="et-EE" sz="1200" dirty="0"/>
          </a:p>
          <a:p>
            <a:pPr>
              <a:spcBef>
                <a:spcPts val="0"/>
              </a:spcBef>
            </a:pPr>
            <a:r>
              <a:rPr lang="et-EE" sz="1200" b="1" dirty="0"/>
              <a:t>Kontaktinfo</a:t>
            </a:r>
            <a:br>
              <a:rPr lang="et-EE" sz="1200" dirty="0"/>
            </a:br>
            <a:r>
              <a:rPr lang="et-EE" sz="1200" dirty="0"/>
              <a:t>Jaanika Hämmal</a:t>
            </a:r>
          </a:p>
          <a:p>
            <a:pPr>
              <a:spcBef>
                <a:spcPts val="0"/>
              </a:spcBef>
            </a:pPr>
            <a:r>
              <a:rPr lang="et-EE" sz="1200" dirty="0" err="1"/>
              <a:t>Kantar</a:t>
            </a:r>
            <a:r>
              <a:rPr lang="et-EE" sz="1200" dirty="0"/>
              <a:t> Emori juhtekspert</a:t>
            </a:r>
          </a:p>
          <a:p>
            <a:pPr>
              <a:spcBef>
                <a:spcPts val="0"/>
              </a:spcBef>
            </a:pPr>
            <a:r>
              <a:rPr lang="et-EE" sz="1200" dirty="0"/>
              <a:t>Telefon: 626 8531</a:t>
            </a:r>
          </a:p>
          <a:p>
            <a:pPr>
              <a:spcBef>
                <a:spcPts val="0"/>
              </a:spcBef>
            </a:pPr>
            <a:r>
              <a:rPr lang="et-EE" sz="1200" dirty="0"/>
              <a:t>E-mail: jaanika.hammal@kantar.com</a:t>
            </a:r>
          </a:p>
          <a:p>
            <a:pPr>
              <a:spcBef>
                <a:spcPts val="0"/>
              </a:spcBef>
            </a:pPr>
            <a:endParaRPr lang="et-EE" sz="1200" dirty="0"/>
          </a:p>
          <a:p>
            <a:pPr>
              <a:spcBef>
                <a:spcPts val="0"/>
              </a:spcBef>
            </a:pPr>
            <a:r>
              <a:rPr lang="et-EE" sz="1200" b="1" dirty="0" err="1"/>
              <a:t>Kantar</a:t>
            </a:r>
            <a:r>
              <a:rPr lang="et-EE" sz="1200" b="1" dirty="0"/>
              <a:t> Emor</a:t>
            </a:r>
            <a:br>
              <a:rPr lang="et-EE" sz="1200" dirty="0"/>
            </a:br>
            <a:r>
              <a:rPr lang="et-EE" sz="1200" dirty="0"/>
              <a:t>Telefon: 626 8500</a:t>
            </a:r>
            <a:br>
              <a:rPr lang="et-EE" sz="1200" dirty="0"/>
            </a:br>
            <a:r>
              <a:rPr lang="et-EE" sz="1200" dirty="0"/>
              <a:t>Faks: 626 8501</a:t>
            </a:r>
            <a:br>
              <a:rPr lang="et-EE" sz="1200" dirty="0"/>
            </a:br>
            <a:r>
              <a:rPr lang="et-EE" sz="1200" dirty="0"/>
              <a:t>E-mail: emor@emor.ee</a:t>
            </a:r>
            <a:br>
              <a:rPr lang="et-EE" sz="1200" dirty="0"/>
            </a:br>
            <a:r>
              <a:rPr lang="et-EE" sz="1200" dirty="0"/>
              <a:t>Aadress: Maakri 21, 10415 Tallinn</a:t>
            </a:r>
          </a:p>
          <a:p>
            <a:pPr>
              <a:spcBef>
                <a:spcPts val="0"/>
              </a:spcBef>
            </a:pPr>
            <a:endParaRPr lang="et-EE" sz="1200" dirty="0"/>
          </a:p>
          <a:p>
            <a:pPr defTabSz="1400175">
              <a:spcBef>
                <a:spcPts val="0"/>
              </a:spcBef>
            </a:pPr>
            <a:endParaRPr lang="et-EE" sz="1200" dirty="0"/>
          </a:p>
        </p:txBody>
      </p:sp>
      <p:sp>
        <p:nvSpPr>
          <p:cNvPr id="2" name="Slide Number Placeholder 1">
            <a:extLst>
              <a:ext uri="{FF2B5EF4-FFF2-40B4-BE49-F238E27FC236}">
                <a16:creationId xmlns:a16="http://schemas.microsoft.com/office/drawing/2014/main" id="{BD032E66-C087-4F9C-973C-354F5B2231E2}"/>
              </a:ext>
            </a:extLst>
          </p:cNvPr>
          <p:cNvSpPr>
            <a:spLocks noGrp="1"/>
          </p:cNvSpPr>
          <p:nvPr>
            <p:ph type="sldNum" sz="quarter" idx="10"/>
          </p:nvPr>
        </p:nvSpPr>
        <p:spPr/>
        <p:txBody>
          <a:bodyPr/>
          <a:lstStyle/>
          <a:p>
            <a:fld id="{9784CBA3-D598-4B1F-BAA3-EE14B5154290}" type="slidenum">
              <a:rPr lang="en-AU" smtClean="0"/>
              <a:pPr/>
              <a:t>64</a:t>
            </a:fld>
            <a:endParaRPr lang="en-AU" dirty="0"/>
          </a:p>
        </p:txBody>
      </p:sp>
    </p:spTree>
    <p:extLst>
      <p:ext uri="{BB962C8B-B14F-4D97-AF65-F5344CB8AC3E}">
        <p14:creationId xmlns:p14="http://schemas.microsoft.com/office/powerpoint/2010/main" val="1274068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D9018-B7CD-40E8-8C79-3581B8578822}"/>
              </a:ext>
            </a:extLst>
          </p:cNvPr>
          <p:cNvSpPr>
            <a:spLocks noGrp="1"/>
          </p:cNvSpPr>
          <p:nvPr>
            <p:ph type="title"/>
          </p:nvPr>
        </p:nvSpPr>
        <p:spPr/>
        <p:txBody>
          <a:bodyPr/>
          <a:lstStyle/>
          <a:p>
            <a:r>
              <a:rPr lang="et-EE" dirty="0"/>
              <a:t>Põhitulemused: mängimise ulatus ja sagedus</a:t>
            </a:r>
          </a:p>
        </p:txBody>
      </p:sp>
      <p:sp>
        <p:nvSpPr>
          <p:cNvPr id="4" name="Content Placeholder 3">
            <a:extLst>
              <a:ext uri="{FF2B5EF4-FFF2-40B4-BE49-F238E27FC236}">
                <a16:creationId xmlns:a16="http://schemas.microsoft.com/office/drawing/2014/main" id="{E0B6D501-A82D-42DC-9A67-329885206850}"/>
              </a:ext>
            </a:extLst>
          </p:cNvPr>
          <p:cNvSpPr>
            <a:spLocks noGrp="1"/>
          </p:cNvSpPr>
          <p:nvPr>
            <p:ph sz="quarter" idx="14"/>
          </p:nvPr>
        </p:nvSpPr>
        <p:spPr>
          <a:xfrm>
            <a:off x="359999" y="1396543"/>
            <a:ext cx="11466000" cy="5190307"/>
          </a:xfrm>
        </p:spPr>
        <p:txBody>
          <a:bodyPr/>
          <a:lstStyle/>
          <a:p>
            <a:pPr lvl="1" algn="just"/>
            <a:r>
              <a:rPr lang="et-EE" sz="1200" dirty="0"/>
              <a:t>Eesti 15-74-aastastest elanikest on </a:t>
            </a:r>
            <a:r>
              <a:rPr lang="et-EE" sz="1200" b="1" dirty="0"/>
              <a:t>hasartmängudega kokku puutunud </a:t>
            </a:r>
            <a:r>
              <a:rPr lang="et-EE" sz="1200" dirty="0"/>
              <a:t>65% (arvestades uuringu vea piire 63-67%) ja </a:t>
            </a:r>
            <a:r>
              <a:rPr lang="et-EE" sz="1200" b="1" dirty="0"/>
              <a:t>viimase kahe aasta jooksul </a:t>
            </a:r>
            <a:r>
              <a:rPr lang="et-EE" sz="1200" dirty="0"/>
              <a:t>47% (44-49%) ehk iga teine elanik. Väljaspool internetti on kokkupuuteid olnud rohkem kui internetis.</a:t>
            </a:r>
          </a:p>
          <a:p>
            <a:pPr lvl="1" algn="just"/>
            <a:r>
              <a:rPr lang="et-EE" sz="1200" dirty="0"/>
              <a:t>Nii internetis kui ka väljaspool internetti on </a:t>
            </a:r>
            <a:r>
              <a:rPr lang="et-EE" sz="1200" b="1" dirty="0"/>
              <a:t>kõige populaarsem arv- ja/või kiirloteriides </a:t>
            </a:r>
            <a:r>
              <a:rPr lang="et-EE" sz="1200" dirty="0"/>
              <a:t>osalemine, millega on viimase kahe aasta jooksul kokku puutunud 41% elanikest. Teiste </a:t>
            </a:r>
            <a:r>
              <a:rPr lang="et-EE" sz="1200" b="1" dirty="0"/>
              <a:t>uuringus kaardistatud mängutüüpidega </a:t>
            </a:r>
            <a:r>
              <a:rPr lang="et-EE" sz="1200" dirty="0"/>
              <a:t>on viimase kahe aasta jooksul kokku puutunud alla kümnendiku elanikest: </a:t>
            </a:r>
            <a:r>
              <a:rPr lang="et-EE" sz="1200" b="1" dirty="0"/>
              <a:t>kasiinomänge</a:t>
            </a:r>
            <a:r>
              <a:rPr lang="et-EE" sz="1200" dirty="0"/>
              <a:t> on mänginud 7%, </a:t>
            </a:r>
            <a:r>
              <a:rPr lang="et-EE" sz="1200" b="1" dirty="0"/>
              <a:t>kihlvedudes ja spordiennustuses </a:t>
            </a:r>
            <a:r>
              <a:rPr lang="et-EE" sz="1200" dirty="0"/>
              <a:t>osalenud 6%, </a:t>
            </a:r>
            <a:r>
              <a:rPr lang="et-EE" sz="1200" b="1" dirty="0"/>
              <a:t>pokkerit mänginud </a:t>
            </a:r>
            <a:r>
              <a:rPr lang="et-EE" sz="1200" dirty="0"/>
              <a:t>4% ja muid uuringus täpsustamata mänge 8%. </a:t>
            </a:r>
          </a:p>
          <a:p>
            <a:pPr lvl="1" algn="just"/>
            <a:r>
              <a:rPr lang="et-EE" sz="1200" dirty="0"/>
              <a:t>Võrreldes 2021. aastaga on hasartmängudega kunagi kokku puutunud elanike osakaal veidi väiksem (72% →65%) olles võrreldav 2014. aasta tasemega. Ennekõike on vähenenud väljaspool internetti mängijate osakaal. Viimase kahe aasta jooksul mänginute hulgas on nende osakaal olnud stabiilses langustrendis juba alates 2014. aastast. </a:t>
            </a:r>
          </a:p>
          <a:p>
            <a:pPr lvl="1" algn="just"/>
            <a:r>
              <a:rPr lang="et-EE" sz="1200" b="1" dirty="0"/>
              <a:t>Hasartmängude mängijate profiil </a:t>
            </a:r>
            <a:r>
              <a:rPr lang="et-EE" sz="1200" dirty="0"/>
              <a:t>on jäänud suurel määral samaks kui varem: nii internetis kui väljaspool seda kahe aasta jooksul mänginuid on keskmisest enam 20-49-aastaste, meeste, eestlaste, keskmise suurusega, väikelinnade ja maa-asulate elanike ning keskmisest veidi kõrgema sissetulekuga inimeste seas. </a:t>
            </a:r>
          </a:p>
          <a:p>
            <a:pPr lvl="1" algn="just"/>
            <a:r>
              <a:rPr lang="et-EE" sz="1200" b="1" dirty="0"/>
              <a:t>15-20aastaste kokkupuude hasartmängudega </a:t>
            </a:r>
            <a:r>
              <a:rPr lang="et-EE" sz="1200" dirty="0"/>
              <a:t>üldse on veidi all Eesti keskmise ning kahe viimase aasta lõikes võrreldav Eesti keskmisega: mänginud on 59% (52-66%) noortest, sh viimase kahe aasta jooksul 47% (40-54%). Viimase kahe aasta jooksul on 38% noortest mänginud raha peale väljaspool internetti ning see näitaja on alla elanikkonna keskmise: kõige sagedamini mängisid nad loteriid, aga ka muid mänge ja mänguautomaatidel väljaspool kasiinot. Kokkupuude mängimisega üldse kui ka mängimisega kahe aasta jooksul on kokkuvõttes samal tasemel nagu 2021. aastal, samuti pole muutunud üksikute mängutüüpidega kokkupuute ulatus. </a:t>
            </a:r>
          </a:p>
          <a:p>
            <a:pPr lvl="1" algn="just"/>
            <a:r>
              <a:rPr lang="et-EE" sz="1200" dirty="0"/>
              <a:t>Internetis mängijatest 24% on ning väljaspool internetti mängijatest 17% on seda </a:t>
            </a:r>
            <a:r>
              <a:rPr lang="et-EE" sz="1200" b="1" dirty="0"/>
              <a:t>teinud iganädalaselt </a:t>
            </a:r>
            <a:r>
              <a:rPr lang="et-EE" sz="1200" dirty="0"/>
              <a:t>(kahe aasta jooksul mänginutest). Enamikke mänge mängitakse siiski harvem kui kord kuus. Internetis mängitakse sagedamini kui väljaspool seda loteriid, kasiinomänge ning spordiennustusi ja kihlvedusid. Väljaspool internetti mängitakse raha peale sagedamini muid uuringus loetlemata mänge.</a:t>
            </a:r>
          </a:p>
          <a:p>
            <a:pPr lvl="1" algn="just"/>
            <a:r>
              <a:rPr lang="et-EE" sz="1200" b="1" dirty="0"/>
              <a:t>Iganädalasi mängijaid </a:t>
            </a:r>
            <a:r>
              <a:rPr lang="et-EE" sz="1200" dirty="0"/>
              <a:t>on internetis enam meeste, 30-39-aastaste ja madalamasse sissetulekugruppi </a:t>
            </a:r>
            <a:r>
              <a:rPr lang="et-EE" sz="1200" dirty="0" err="1"/>
              <a:t>kuulujate</a:t>
            </a:r>
            <a:r>
              <a:rPr lang="et-EE" sz="1200" dirty="0"/>
              <a:t> seas. Väljaspool internetti on neid vähem 15-29 aastaste seas ning enam eestlaste ja maaelanike seas. </a:t>
            </a:r>
          </a:p>
          <a:p>
            <a:pPr lvl="1" algn="just"/>
            <a:r>
              <a:rPr lang="et-EE" sz="1200" dirty="0"/>
              <a:t>Erinevat tüüpi internetis ja väljaspool seda mängitavate hasartmänguga kokkupuute osas on näha, et vähehaaval on langenud viimase kahe aasta jooksul väljaspool internetti arv- või kiirloteriid mängivate elanike osakaal (6 protsendipunkti võrreldes 2019. aastaga) (slaid 1.3).</a:t>
            </a:r>
          </a:p>
          <a:p>
            <a:pPr marL="0" lvl="1" indent="0">
              <a:buNone/>
            </a:pPr>
            <a:endParaRPr lang="et-EE" sz="1200" dirty="0"/>
          </a:p>
          <a:p>
            <a:pPr marL="0" lvl="1" indent="0">
              <a:buNone/>
            </a:pPr>
            <a:endParaRPr lang="et-EE" sz="1400" dirty="0"/>
          </a:p>
        </p:txBody>
      </p:sp>
      <p:sp>
        <p:nvSpPr>
          <p:cNvPr id="5" name="Slide Number Placeholder 4">
            <a:extLst>
              <a:ext uri="{FF2B5EF4-FFF2-40B4-BE49-F238E27FC236}">
                <a16:creationId xmlns:a16="http://schemas.microsoft.com/office/drawing/2014/main" id="{393E48CA-EF53-4358-B48C-43527FD5C6E1}"/>
              </a:ext>
            </a:extLst>
          </p:cNvPr>
          <p:cNvSpPr>
            <a:spLocks noGrp="1"/>
          </p:cNvSpPr>
          <p:nvPr>
            <p:ph type="sldNum" sz="quarter" idx="10"/>
          </p:nvPr>
        </p:nvSpPr>
        <p:spPr/>
        <p:txBody>
          <a:bodyPr/>
          <a:lstStyle/>
          <a:p>
            <a:fld id="{4034BEE3-566C-4068-A777-C3A4762E861B}" type="slidenum">
              <a:rPr lang="en-GB" smtClean="0"/>
              <a:pPr/>
              <a:t>7</a:t>
            </a:fld>
            <a:endParaRPr lang="en-GB" dirty="0"/>
          </a:p>
        </p:txBody>
      </p:sp>
    </p:spTree>
    <p:extLst>
      <p:ext uri="{BB962C8B-B14F-4D97-AF65-F5344CB8AC3E}">
        <p14:creationId xmlns:p14="http://schemas.microsoft.com/office/powerpoint/2010/main" val="96277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168F0-906D-4CAE-9631-5409FC2AFA56}"/>
              </a:ext>
            </a:extLst>
          </p:cNvPr>
          <p:cNvSpPr>
            <a:spLocks noGrp="1"/>
          </p:cNvSpPr>
          <p:nvPr>
            <p:ph type="title"/>
          </p:nvPr>
        </p:nvSpPr>
        <p:spPr/>
        <p:txBody>
          <a:bodyPr/>
          <a:lstStyle/>
          <a:p>
            <a:r>
              <a:rPr lang="et-EE" dirty="0"/>
              <a:t>Põhitulemused: riskirühm ja kogetud probleemid </a:t>
            </a:r>
          </a:p>
        </p:txBody>
      </p:sp>
      <p:sp>
        <p:nvSpPr>
          <p:cNvPr id="4" name="Content Placeholder 3">
            <a:extLst>
              <a:ext uri="{FF2B5EF4-FFF2-40B4-BE49-F238E27FC236}">
                <a16:creationId xmlns:a16="http://schemas.microsoft.com/office/drawing/2014/main" id="{33D49F1B-86A9-4E5B-89C7-152EDF4269D2}"/>
              </a:ext>
            </a:extLst>
          </p:cNvPr>
          <p:cNvSpPr>
            <a:spLocks noGrp="1"/>
          </p:cNvSpPr>
          <p:nvPr>
            <p:ph sz="quarter" idx="14"/>
          </p:nvPr>
        </p:nvSpPr>
        <p:spPr>
          <a:xfrm>
            <a:off x="360363" y="1710000"/>
            <a:ext cx="11466000" cy="4373166"/>
          </a:xfrm>
        </p:spPr>
        <p:txBody>
          <a:bodyPr/>
          <a:lstStyle/>
          <a:p>
            <a:pPr lvl="1" algn="just"/>
            <a:r>
              <a:rPr lang="et-EE" sz="1400" b="1" dirty="0"/>
              <a:t> </a:t>
            </a:r>
            <a:r>
              <a:rPr lang="et-EE" sz="1200" b="1" dirty="0"/>
              <a:t>Hasartmängusõltuvuse riskirühma </a:t>
            </a:r>
            <a:r>
              <a:rPr lang="et-EE" sz="1200" dirty="0"/>
              <a:t>(mõningate probleemidega ja tõenäolised patoloogilised mängijad) kuulub </a:t>
            </a:r>
            <a:r>
              <a:rPr lang="et-EE" sz="1200" b="1" dirty="0"/>
              <a:t>11% (10-13%) elanikest ja 24% (21-27%) </a:t>
            </a:r>
            <a:r>
              <a:rPr lang="et-EE" sz="1200" dirty="0"/>
              <a:t>kahe aasta jooksul mänginud elanikest. Näitajad on samal tasemel nagu 2021. aastal. </a:t>
            </a:r>
          </a:p>
          <a:p>
            <a:pPr lvl="1" algn="just"/>
            <a:r>
              <a:rPr lang="et-EE" sz="1200" dirty="0"/>
              <a:t>Riskirühma kuuluvaid inimesi on enam </a:t>
            </a:r>
            <a:r>
              <a:rPr lang="et-EE" sz="1200" b="1" dirty="0"/>
              <a:t>15-20aastaste noorte ja madalamat sissetulekut saavate </a:t>
            </a:r>
            <a:r>
              <a:rPr lang="et-EE" sz="1200" dirty="0"/>
              <a:t>elanike seas. Erinevalt varasemast sugu ja rahvus riskirühma kuulumist ei erista.</a:t>
            </a:r>
          </a:p>
          <a:p>
            <a:pPr lvl="1" algn="just"/>
            <a:r>
              <a:rPr lang="et-EE" sz="1200" dirty="0"/>
              <a:t>Hasartmängusõltuvuse riskirühma kuuluvad mängijad on võrreldes kõigi 2 aasta jooksul mänginute keskmisega </a:t>
            </a:r>
            <a:r>
              <a:rPr lang="et-EE" sz="1200" b="1" dirty="0"/>
              <a:t>mänginud enam internetis </a:t>
            </a:r>
            <a:r>
              <a:rPr lang="et-EE" sz="1200" dirty="0"/>
              <a:t>(88% vs 73% keskmiselt)</a:t>
            </a:r>
            <a:r>
              <a:rPr lang="et-EE" sz="1200" b="1" dirty="0"/>
              <a:t>, </a:t>
            </a:r>
            <a:r>
              <a:rPr lang="et-EE" sz="1200" dirty="0"/>
              <a:t>kuid </a:t>
            </a:r>
            <a:r>
              <a:rPr lang="et-EE" sz="1200" b="1" dirty="0"/>
              <a:t>väljaspool internetti mängimise </a:t>
            </a:r>
            <a:r>
              <a:rPr lang="et-EE" sz="1200" dirty="0"/>
              <a:t>osas nad ei erine. Väljaspool internetti on nad mänginud arvloteriid sama palju kui teised mängijad ning arvloterii suur osatähtsus mängitavate hasartmängude hulgas  määrabki ära kokkupuute ulatuse tervikuna.</a:t>
            </a:r>
          </a:p>
          <a:p>
            <a:pPr lvl="2" algn="just"/>
            <a:r>
              <a:rPr lang="et-EE" sz="1200" dirty="0"/>
              <a:t>Võrreldes 2021. aastaga </a:t>
            </a:r>
            <a:r>
              <a:rPr lang="et-EE" sz="1200" b="1" dirty="0"/>
              <a:t>ei ole eri tüüpi mängude mängimise tase riskirühmas muutunud </a:t>
            </a:r>
            <a:endParaRPr lang="et-EE" sz="1200" dirty="0"/>
          </a:p>
          <a:p>
            <a:pPr lvl="1" algn="just"/>
            <a:r>
              <a:rPr lang="et-EE" sz="1200" b="1" dirty="0"/>
              <a:t>Mängimise sagedus </a:t>
            </a:r>
            <a:r>
              <a:rPr lang="et-EE" sz="1200" dirty="0"/>
              <a:t>on riskirühmas võrreldes probleemideta mängijatega selgelt </a:t>
            </a:r>
            <a:r>
              <a:rPr lang="et-EE" sz="1200" b="1" dirty="0"/>
              <a:t>kõrgem</a:t>
            </a:r>
            <a:r>
              <a:rPr lang="et-EE" sz="1200" dirty="0"/>
              <a:t>, seda eriti nii internetis kui väljaspool seda spordiennustuste-kihlvedude, pokkeri ja muude kasiinomängude osas; väljaspool internetti ka kasiinos mänguautomaatidel mängimise osas.</a:t>
            </a:r>
          </a:p>
          <a:p>
            <a:pPr lvl="1" algn="just"/>
            <a:r>
              <a:rPr lang="et-EE" sz="1200" dirty="0"/>
              <a:t>Hasartmängu riskirühmas on </a:t>
            </a:r>
            <a:r>
              <a:rPr lang="et-EE" sz="1200" b="1" dirty="0"/>
              <a:t>erinevate probleemidega kokkupuude </a:t>
            </a:r>
            <a:r>
              <a:rPr lang="et-EE" sz="1200" dirty="0"/>
              <a:t>suurem kui mängijate seas keskmiselt: kõige enam kogetakse suuremate summade panustamist, kui need, mille kaotamist endale lubada saab, tagasipöördumist mõnel järgneval päeval, et proovida kaotatud raha tagasi võita, ning süütunnet mängimise või selle tagajärgede osas. </a:t>
            </a:r>
          </a:p>
          <a:p>
            <a:pPr lvl="1" algn="just"/>
            <a:r>
              <a:rPr lang="et-EE" sz="1200" dirty="0"/>
              <a:t>84% viimase kahe aasta jooksul hasartmänge mänginutest ütleb, et neil pole raha peale mängimisega probleeme. Neist, kel on probleeme olnud, 19% on kasutanud abivõimalusi. Kõige sagedamini on selleks mängukeelu kehtestamine (10%), mida riskirühm on kasutanud keskmisest enam (20%). Need näitajad pole paari aastaga muutunud.  </a:t>
            </a:r>
          </a:p>
        </p:txBody>
      </p:sp>
      <p:sp>
        <p:nvSpPr>
          <p:cNvPr id="3" name="Slide Number Placeholder 2">
            <a:extLst>
              <a:ext uri="{FF2B5EF4-FFF2-40B4-BE49-F238E27FC236}">
                <a16:creationId xmlns:a16="http://schemas.microsoft.com/office/drawing/2014/main" id="{1A20CBFE-1E9A-4045-8745-FAFBD89A4F60}"/>
              </a:ext>
            </a:extLst>
          </p:cNvPr>
          <p:cNvSpPr>
            <a:spLocks noGrp="1"/>
          </p:cNvSpPr>
          <p:nvPr>
            <p:ph type="sldNum" sz="quarter" idx="10"/>
          </p:nvPr>
        </p:nvSpPr>
        <p:spPr/>
        <p:txBody>
          <a:bodyPr/>
          <a:lstStyle/>
          <a:p>
            <a:fld id="{4034BEE3-566C-4068-A777-C3A4762E861B}" type="slidenum">
              <a:rPr lang="en-GB" smtClean="0"/>
              <a:pPr/>
              <a:t>8</a:t>
            </a:fld>
            <a:endParaRPr lang="en-GB" dirty="0"/>
          </a:p>
        </p:txBody>
      </p:sp>
    </p:spTree>
    <p:extLst>
      <p:ext uri="{BB962C8B-B14F-4D97-AF65-F5344CB8AC3E}">
        <p14:creationId xmlns:p14="http://schemas.microsoft.com/office/powerpoint/2010/main" val="242995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168F0-906D-4CAE-9631-5409FC2AFA56}"/>
              </a:ext>
            </a:extLst>
          </p:cNvPr>
          <p:cNvSpPr>
            <a:spLocks noGrp="1"/>
          </p:cNvSpPr>
          <p:nvPr>
            <p:ph type="title"/>
          </p:nvPr>
        </p:nvSpPr>
        <p:spPr/>
        <p:txBody>
          <a:bodyPr/>
          <a:lstStyle/>
          <a:p>
            <a:r>
              <a:rPr lang="et-EE" dirty="0"/>
              <a:t>Põhitulemused: mängimise põhjused, blokeeringud, reklaami mõju</a:t>
            </a:r>
          </a:p>
        </p:txBody>
      </p:sp>
      <p:sp>
        <p:nvSpPr>
          <p:cNvPr id="4" name="Content Placeholder 3">
            <a:extLst>
              <a:ext uri="{FF2B5EF4-FFF2-40B4-BE49-F238E27FC236}">
                <a16:creationId xmlns:a16="http://schemas.microsoft.com/office/drawing/2014/main" id="{33D49F1B-86A9-4E5B-89C7-152EDF4269D2}"/>
              </a:ext>
            </a:extLst>
          </p:cNvPr>
          <p:cNvSpPr>
            <a:spLocks noGrp="1"/>
          </p:cNvSpPr>
          <p:nvPr>
            <p:ph sz="quarter" idx="14"/>
          </p:nvPr>
        </p:nvSpPr>
        <p:spPr>
          <a:xfrm>
            <a:off x="360363" y="1710000"/>
            <a:ext cx="11466000" cy="4373166"/>
          </a:xfrm>
        </p:spPr>
        <p:txBody>
          <a:bodyPr/>
          <a:lstStyle/>
          <a:p>
            <a:pPr lvl="1" algn="just"/>
            <a:r>
              <a:rPr lang="et-EE" sz="1200" dirty="0"/>
              <a:t>Peamisteks hasartmängude </a:t>
            </a:r>
            <a:r>
              <a:rPr lang="et-EE" sz="1200" b="1" dirty="0"/>
              <a:t>mängimise ajenditeks </a:t>
            </a:r>
            <a:r>
              <a:rPr lang="et-EE" sz="1200" dirty="0"/>
              <a:t>on viimase kahe aasta jooksul hasartmängudega kokku puutunud inimeste jaoks soov võita suur rahasumma (50%) ning lõbusalt aega veeta (46%). </a:t>
            </a:r>
            <a:r>
              <a:rPr lang="et-EE" sz="1200" b="1" dirty="0"/>
              <a:t>Riskirühma</a:t>
            </a:r>
            <a:r>
              <a:rPr lang="et-EE" sz="1200" dirty="0"/>
              <a:t> jaoks on võrdselt olulised suure rahasumma võitmine (61%) ja lõbus ajaviide (52%), kolmandal kohal on raha võitmine oma majanduslike probleemide lahendamiseks (29%). </a:t>
            </a:r>
          </a:p>
          <a:p>
            <a:pPr lvl="1" algn="just"/>
            <a:r>
              <a:rPr lang="et-EE" sz="1200" b="1" dirty="0"/>
              <a:t>61% elanikkonnast </a:t>
            </a:r>
            <a:r>
              <a:rPr lang="et-EE" sz="1200" dirty="0"/>
              <a:t>ning </a:t>
            </a:r>
            <a:r>
              <a:rPr lang="et-EE" sz="1200" b="1" dirty="0"/>
              <a:t>69%</a:t>
            </a:r>
            <a:r>
              <a:rPr lang="et-EE" sz="1200" dirty="0"/>
              <a:t> viimase </a:t>
            </a:r>
            <a:r>
              <a:rPr lang="et-EE" sz="1200" b="1" dirty="0"/>
              <a:t>kahe aasta jooksul hasartmänge mänginutest </a:t>
            </a:r>
            <a:r>
              <a:rPr lang="et-EE" sz="1200" dirty="0"/>
              <a:t>on </a:t>
            </a:r>
            <a:r>
              <a:rPr lang="et-EE" sz="1200" b="1" dirty="0"/>
              <a:t>teadlikud võimalusest seada </a:t>
            </a:r>
            <a:r>
              <a:rPr lang="et-EE" sz="1200" dirty="0"/>
              <a:t>endale </a:t>
            </a:r>
            <a:r>
              <a:rPr lang="et-EE" sz="1200" b="1" dirty="0"/>
              <a:t>mängukeeld</a:t>
            </a:r>
            <a:r>
              <a:rPr lang="et-EE" sz="1200" dirty="0"/>
              <a:t>. </a:t>
            </a:r>
          </a:p>
          <a:p>
            <a:pPr lvl="1" algn="just"/>
            <a:r>
              <a:rPr lang="et-EE" sz="1200" b="1" dirty="0"/>
              <a:t>Eestis tegevusluba mitteomavate hasartmängukorraldajate </a:t>
            </a:r>
            <a:r>
              <a:rPr lang="et-EE" sz="1200" dirty="0"/>
              <a:t>veebilehtedele seatud </a:t>
            </a:r>
            <a:r>
              <a:rPr lang="et-EE" sz="1200" b="1" dirty="0"/>
              <a:t>blokeeringutega</a:t>
            </a:r>
            <a:r>
              <a:rPr lang="et-EE" sz="1200" dirty="0"/>
              <a:t> on kokku puutunud 10% elanikkonnast ja 11% viimase 2 aasta jooksul mänginutest sh. 5% elanikest ja 6% mängijatest on enda sõnul seetõttu loobunud mõne kasutajakonto loomisest või kasutamisest.</a:t>
            </a:r>
          </a:p>
          <a:p>
            <a:pPr lvl="1" algn="just"/>
            <a:r>
              <a:rPr lang="et-EE" sz="1200" dirty="0"/>
              <a:t>Teadlikkus blokeeringutest pole viimase nelja aastaga muutunud.</a:t>
            </a:r>
          </a:p>
          <a:p>
            <a:pPr lvl="1" algn="just"/>
            <a:r>
              <a:rPr lang="et-EE" sz="1200" b="1" dirty="0"/>
              <a:t>Hasartmängu reklaami </a:t>
            </a:r>
            <a:r>
              <a:rPr lang="et-EE" sz="1200" dirty="0"/>
              <a:t>on vähemalt ühes reklaamikanalis </a:t>
            </a:r>
            <a:r>
              <a:rPr lang="et-EE" sz="1200" b="1" dirty="0"/>
              <a:t>märganud 76% elanikest: </a:t>
            </a:r>
            <a:r>
              <a:rPr lang="et-EE" sz="1200" dirty="0"/>
              <a:t>kõige sagedamini internetis või sotsiaalmeedias, televisioonis või tänavareklaamina. Mida noorema inimesega on tegu, seda suurema tõenäosusega on ta reklaami märganud. Võrreldes kahe aasta tagusega on inimesed hasartmängu reklaami märganud veidi enam (+7%).</a:t>
            </a:r>
          </a:p>
          <a:p>
            <a:pPr lvl="1" algn="just"/>
            <a:r>
              <a:rPr lang="et-EE" sz="1200" b="1" dirty="0"/>
              <a:t>5% </a:t>
            </a:r>
            <a:r>
              <a:rPr lang="et-EE" sz="1200" dirty="0"/>
              <a:t>hasartmängureklaami märganutest tunnistavad, et see </a:t>
            </a:r>
            <a:r>
              <a:rPr lang="et-EE" sz="1200" b="1" dirty="0"/>
              <a:t>mõjutas neid</a:t>
            </a:r>
            <a:r>
              <a:rPr lang="et-EE" sz="1200" dirty="0"/>
              <a:t>: ennekõike tekkis huvi reklaamitava hasartmängu vastu või mängude vastu üldiselt. </a:t>
            </a:r>
          </a:p>
          <a:p>
            <a:pPr lvl="1"/>
            <a:endParaRPr lang="et-EE" sz="1400" dirty="0"/>
          </a:p>
        </p:txBody>
      </p:sp>
      <p:sp>
        <p:nvSpPr>
          <p:cNvPr id="3" name="Slide Number Placeholder 2">
            <a:extLst>
              <a:ext uri="{FF2B5EF4-FFF2-40B4-BE49-F238E27FC236}">
                <a16:creationId xmlns:a16="http://schemas.microsoft.com/office/drawing/2014/main" id="{1981D668-73AC-4187-98AB-A33A0455BF92}"/>
              </a:ext>
            </a:extLst>
          </p:cNvPr>
          <p:cNvSpPr>
            <a:spLocks noGrp="1"/>
          </p:cNvSpPr>
          <p:nvPr>
            <p:ph type="sldNum" sz="quarter" idx="10"/>
          </p:nvPr>
        </p:nvSpPr>
        <p:spPr/>
        <p:txBody>
          <a:bodyPr/>
          <a:lstStyle/>
          <a:p>
            <a:fld id="{4034BEE3-566C-4068-A777-C3A4762E861B}" type="slidenum">
              <a:rPr lang="en-GB" smtClean="0"/>
              <a:pPr/>
              <a:t>9</a:t>
            </a:fld>
            <a:endParaRPr lang="en-GB" dirty="0"/>
          </a:p>
        </p:txBody>
      </p:sp>
    </p:spTree>
    <p:extLst>
      <p:ext uri="{BB962C8B-B14F-4D97-AF65-F5344CB8AC3E}">
        <p14:creationId xmlns:p14="http://schemas.microsoft.com/office/powerpoint/2010/main" val="39273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CKSLIDES" val="6.1"/>
  <p:tag name="VERSIONID" val="711"/>
  <p:tag name="EXCLUDEHIDDENSLIDES" val="False"/>
  <p:tag name="NUMBEROFPAGES" val="64"/>
</p:tagLst>
</file>

<file path=ppt/tags/tag2.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3.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8.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9.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heme/theme1.xml><?xml version="1.0" encoding="utf-8"?>
<a:theme xmlns:a="http://schemas.openxmlformats.org/drawingml/2006/main" name="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blank.potx" id="{46C0C872-964A-4CE1-9B2E-67FD01432F78}" vid="{E5875D29-6D3E-4CB3-8A41-56A9C3DE6A9C}"/>
    </a:ext>
  </a:extLst>
</a:theme>
</file>

<file path=ppt/theme/theme2.xml><?xml version="1.0" encoding="utf-8"?>
<a:theme xmlns:a="http://schemas.openxmlformats.org/drawingml/2006/main" name="Content slides - no sub heading">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blank.potx" id="{46C0C872-964A-4CE1-9B2E-67FD01432F78}" vid="{B286EBA8-0352-4B9A-BCD0-65C1C7382DBD}"/>
    </a:ext>
  </a:extLst>
</a:theme>
</file>

<file path=ppt/theme/theme3.xml><?xml version="1.0" encoding="utf-8"?>
<a:theme xmlns:a="http://schemas.openxmlformats.org/drawingml/2006/main" name="Technical">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blank.potx" id="{46C0C872-964A-4CE1-9B2E-67FD01432F78}" vid="{7A0EBF66-D4B8-4B14-84C7-083E6292CD0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tar TNS colour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Kantar TNS colour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Kantar TNS colour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5.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6.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7.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8.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9.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0.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1.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2.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3.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4.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5.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1278C9160AD2408B590194F15DBC22" ma:contentTypeVersion="8" ma:contentTypeDescription="Create a new document." ma:contentTypeScope="" ma:versionID="296546353d5c7cf28aa362bf027f4ade">
  <xsd:schema xmlns:xsd="http://www.w3.org/2001/XMLSchema" xmlns:xs="http://www.w3.org/2001/XMLSchema" xmlns:p="http://schemas.microsoft.com/office/2006/metadata/properties" xmlns:ns2="349d2e48-d219-423f-a60f-a81395996a24" xmlns:ns3="151f8561-6f96-4f27-8d07-5866307680bb" targetNamespace="http://schemas.microsoft.com/office/2006/metadata/properties" ma:root="true" ma:fieldsID="94fd3a3b99c67f5b4d41d8a7f243378c" ns2:_="" ns3:_="">
    <xsd:import namespace="349d2e48-d219-423f-a60f-a81395996a24"/>
    <xsd:import namespace="151f8561-6f96-4f27-8d07-5866307680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9d2e48-d219-423f-a60f-a81395996a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1f8561-6f96-4f27-8d07-5866307680b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5773CB-314E-49C8-899D-DA409B1890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9d2e48-d219-423f-a60f-a81395996a24"/>
    <ds:schemaRef ds:uri="151f8561-6f96-4f27-8d07-5866307680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375B81-FBF5-4924-A5E0-F0376D8E7D52}">
  <ds:schemaRefs>
    <ds:schemaRef ds:uri="http://schemas.microsoft.com/sharepoint/v3/contenttype/forms"/>
  </ds:schemaRefs>
</ds:datastoreItem>
</file>

<file path=customXml/itemProps3.xml><?xml version="1.0" encoding="utf-8"?>
<ds:datastoreItem xmlns:ds="http://schemas.openxmlformats.org/officeDocument/2006/customXml" ds:itemID="{22193883-9DEF-4394-A746-8B0504B231C0}">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151f8561-6f96-4f27-8d07-5866307680bb"/>
    <ds:schemaRef ds:uri="http://purl.org/dc/terms/"/>
    <ds:schemaRef ds:uri="http://schemas.openxmlformats.org/package/2006/metadata/core-properties"/>
    <ds:schemaRef ds:uri="http://purl.org/dc/dcmitype/"/>
    <ds:schemaRef ds:uri="349d2e48-d219-423f-a60f-a81395996a2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5898</TotalTime>
  <Words>9654</Words>
  <Application>Microsoft Office PowerPoint</Application>
  <PresentationFormat>Widescreen</PresentationFormat>
  <Paragraphs>1460</Paragraphs>
  <Slides>64</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64</vt:i4>
      </vt:variant>
    </vt:vector>
  </HeadingPairs>
  <TitlesOfParts>
    <vt:vector size="71" baseType="lpstr">
      <vt:lpstr>Arial</vt:lpstr>
      <vt:lpstr>Calibri</vt:lpstr>
      <vt:lpstr>Times New Roman</vt:lpstr>
      <vt:lpstr>TimesNewRomanPS-BoldMT</vt:lpstr>
      <vt:lpstr>Kantar template master</vt:lpstr>
      <vt:lpstr>Content slides - no sub heading</vt:lpstr>
      <vt:lpstr>Technical</vt:lpstr>
      <vt:lpstr>Eesti elanike kokkupuuted hasartmängudega 2023</vt:lpstr>
      <vt:lpstr>Sisukord</vt:lpstr>
      <vt:lpstr>PowerPoint Presentation</vt:lpstr>
      <vt:lpstr>Uuringu eesmärk ja metoodika</vt:lpstr>
      <vt:lpstr>Hasartmängusõltuvuse riskirühmade arvutamine PGSI metoodika alusel </vt:lpstr>
      <vt:lpstr>PowerPoint Presentation</vt:lpstr>
      <vt:lpstr>Põhitulemused: mängimise ulatus ja sagedus</vt:lpstr>
      <vt:lpstr>Põhitulemused: riskirühm ja kogetud probleemid </vt:lpstr>
      <vt:lpstr>Põhitulemused: mängimise põhjused, blokeeringud, reklaami mõju</vt:lpstr>
      <vt:lpstr>PowerPoint Presentation</vt:lpstr>
      <vt:lpstr>Hasartmängude mängimise ulatus</vt:lpstr>
      <vt:lpstr>Hasartmängude mängimise ulatuse võrdlus elanikkonna rühmades</vt:lpstr>
      <vt:lpstr>Hasartmängude mängimise ulatus ja sagedus 15-20aastaste seas</vt:lpstr>
      <vt:lpstr>1.1 Hasartmängude mängimise ulatus trendina % kõigist vastanutest, n=2925</vt:lpstr>
      <vt:lpstr>1.2 Erinevate hasartmängude mängimise ulatus trendina % kõigist vastanutest, n=2925</vt:lpstr>
      <vt:lpstr>1.3 Hasartmängude mängimise ulatus viimase kahe aasta jooksul mängukoha ja mängutüübi lõikes % kõigist vastanutest, n=2925</vt:lpstr>
      <vt:lpstr>1.4 Hasartmängudega kokkupuutunute profiil (1) % kõigist vastanutest, n= 2925 </vt:lpstr>
      <vt:lpstr>1.4 Hasartmängudega kokkupuutunute profiil (2) % kõigist vastanutest, n= 2925 </vt:lpstr>
      <vt:lpstr>1.5 Hasartmängude mängimise ulatus internetis ja väljaspool internetti: profiil (1) % kõigist vastanutest, n=2925</vt:lpstr>
      <vt:lpstr>1.5 Hasartmängude mängimise ulatus internetis ja väljaspool internetti: profiil (2) % kõigist vastanutest</vt:lpstr>
      <vt:lpstr>1.6 Hasartmängude mängimise ulatus 15–20aastaste seas % 15–20aastasest, n=472</vt:lpstr>
      <vt:lpstr>1.7 Erinevate hasartmängude mängimise ulatus 15–20aastaste seas % 15–20aastasest, n=472</vt:lpstr>
      <vt:lpstr>1.8 Erinevate hasartmängude mängimise ulatus trendina: 15–20aastased % 15–20aastasest, n=472</vt:lpstr>
      <vt:lpstr>PowerPoint Presentation</vt:lpstr>
      <vt:lpstr>Hasartmängude mängimise sagedus</vt:lpstr>
      <vt:lpstr>Hasartmängude mängimise sagedus elanikkonna rühmades</vt:lpstr>
      <vt:lpstr>2.1 Iganädalased mängijad elanikkonna rühmades</vt:lpstr>
      <vt:lpstr>2.2 Hasartmängude mängimise sagedus internetis % vastavat mängu viimase 2 aasta jooksul internetis mänginutest</vt:lpstr>
      <vt:lpstr>2.3 Hasartmängude mängimise sagedus väljaspool internetti % vastavat mängu viimase 2 aasta jooksul väljaspool internetti mänginutest</vt:lpstr>
      <vt:lpstr>PowerPoint Presentation</vt:lpstr>
      <vt:lpstr>Hasartmängusõltuvuse riskirühma osakaal, kirjeldus ning mängimise ulatus</vt:lpstr>
      <vt:lpstr>3.1 Hasartmängusõltuvuse risk</vt:lpstr>
      <vt:lpstr>3.2 Hasartmängusõltuvuse riskirühma profiil % viimase kahe aasta jooksul mänginutest</vt:lpstr>
      <vt:lpstr>3.3 Erinevate mängude mängimise ulatus mängijate rühmades (1) % viimase 2 aasta jooksul mänginutest</vt:lpstr>
      <vt:lpstr>3.3 Erinevate mängude mängimise ulatus mängijate rühmades (2) % viimase 2 aasta jooksul mänginutest</vt:lpstr>
      <vt:lpstr>3.4 Mängimise sagedus internetis mängijate rühmade lõikes % viimase 2 aasta jooksul mänginutest</vt:lpstr>
      <vt:lpstr>3.5 Mängimise sagedus väljaspool internetti mängijate rühmade lõikes % viimase 2 aasta jooksul mänginutest</vt:lpstr>
      <vt:lpstr>PowerPoint Presentation</vt:lpstr>
      <vt:lpstr>Probleemide kogemine seoses hasartmängimisega</vt:lpstr>
      <vt:lpstr>Abivõimaluste kasutamine ja mängukeeld</vt:lpstr>
      <vt:lpstr>4.1 Probleemsele mängimisele viitavate väidetega nõustumine % viimase 2 aasta jooksul mänginutest </vt:lpstr>
      <vt:lpstr>4.2 Abivõimaluste kasutamine probleemide esinemise korral % neist, kes on kogenud probleeme raha peale mängimise või panuste tegemisega seoses, n=203</vt:lpstr>
      <vt:lpstr>4.3 Abivõimaluste kasutamine probleemide esinemise korral % neist, kes on kogenud probleeme raha peale mängimise või panuste tegemisega seoses, n=203</vt:lpstr>
      <vt:lpstr>4.4 Mängukeelu mõju ja vajadus seada see endale mõnes teises riigis % neist, kes on lasknud selle kehtestada, n=16* </vt:lpstr>
      <vt:lpstr>PowerPoint Presentation</vt:lpstr>
      <vt:lpstr>Hasartmängude mängimise põhjused, teadlikkus blokeeringutest</vt:lpstr>
      <vt:lpstr>Kokkupuuted loot box´ide ostmisega</vt:lpstr>
      <vt:lpstr>5.1 Peamised ajendid hasartmängude mängimiseks  % viimase 2 aasta jooksul mänginutest</vt:lpstr>
      <vt:lpstr>5.2 Teadlikkus hasartmängu valdkonna blokeeringutest Kas olete teadlik, et mängijal on soovi korral võimalus seada endale mängukeeld kõigi Eestis tegevusluba omavate hasartmängukorraldajate juures?   % kõikidest vastanutest , n=2925</vt:lpstr>
      <vt:lpstr>5.3 Teadlikkus hasartmängu valdkonna blokeeringutest Maksu- ja Tolliamet blokeerib juurdepääsu Eestis tegevusluba mitteomavate hasartmängukorraldajate veebilehtedele. Kas olete selle blokeeringu tõttu loobunud mõne kasutajakonto loomisest või kasutamisest?   % kõikidest vastanutest , n=2925</vt:lpstr>
      <vt:lpstr>5.4. Loot box´ide ostjate profiil % vastavast elanikkonnarühmast</vt:lpstr>
      <vt:lpstr>5.5 Loot box´ide ostmise sagedus % viimase 2 aasta jooksul lootbox´e ostnutest    </vt:lpstr>
      <vt:lpstr>PowerPoint Presentation</vt:lpstr>
      <vt:lpstr>Hasartmängu reklaami märkamine ja mõju</vt:lpstr>
      <vt:lpstr>6.1 Hasartmängu reklaami märkamine % kõigist vastanutest, n=2925</vt:lpstr>
      <vt:lpstr>6.2 Hasartmängu reklaami märkamine meedias % vastavast elanikkonnarühmast</vt:lpstr>
      <vt:lpstr>Hasartmängu reklaami tajutud mõju</vt:lpstr>
      <vt:lpstr>PowerPoint Presentation</vt:lpstr>
      <vt:lpstr>Üldkogum, planeeritud ja tegelik valimijaotus</vt:lpstr>
      <vt:lpstr>Vastajate profiil kaalutud % ja kaalumata n n=2925</vt:lpstr>
      <vt:lpstr>Uuringu metoodika: CAWI (Computer Aided Web Interviewing) küsitlus</vt:lpstr>
      <vt:lpstr>Uuringu metoodika: CATI (Computer Aided Telephone Interviewing) küsitlus</vt:lpstr>
      <vt:lpstr>PGSI metoodika hasartmängimise taseme arvutamiseks</vt:lpstr>
      <vt:lpstr>Projekti meeskond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 can run to four lines if required – 30pt</dc:title>
  <dc:subject>Sub-heading</dc:subject>
  <dc:creator>Nõmmik, Maire (TSTAN)</dc:creator>
  <cp:keywords>Project reference</cp:keywords>
  <dc:description>Date</dc:description>
  <cp:lastModifiedBy>Hämmal, Jaanika (TSTAN)</cp:lastModifiedBy>
  <cp:revision>190</cp:revision>
  <cp:lastPrinted>2021-11-09T15:30:51Z</cp:lastPrinted>
  <dcterms:created xsi:type="dcterms:W3CDTF">2020-06-02T06:43:57Z</dcterms:created>
  <dcterms:modified xsi:type="dcterms:W3CDTF">2023-09-19T11:01:02Z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0x010100681278C9160AD2408B590194F15DBC22</vt:lpwstr>
  </property>
  <property fmtid="{D5CDD505-2E9C-101B-9397-08002B2CF9AE}" pid="3" name="MSIP_Label_3741da7a-79c1-417c-b408-16c0bfe99fca_Enabled">
    <vt:lpwstr>true</vt:lpwstr>
  </property>
  <property fmtid="{D5CDD505-2E9C-101B-9397-08002B2CF9AE}" pid="4" name="MSIP_Label_3741da7a-79c1-417c-b408-16c0bfe99fca_SetDate">
    <vt:lpwstr>2023-09-04T14:00:40Z</vt:lpwstr>
  </property>
  <property fmtid="{D5CDD505-2E9C-101B-9397-08002B2CF9AE}" pid="5" name="MSIP_Label_3741da7a-79c1-417c-b408-16c0bfe99fca_Method">
    <vt:lpwstr>Standard</vt:lpwstr>
  </property>
  <property fmtid="{D5CDD505-2E9C-101B-9397-08002B2CF9AE}" pid="6" name="MSIP_Label_3741da7a-79c1-417c-b408-16c0bfe99fca_Name">
    <vt:lpwstr>Internal Only - Amber</vt:lpwstr>
  </property>
  <property fmtid="{D5CDD505-2E9C-101B-9397-08002B2CF9AE}" pid="7" name="MSIP_Label_3741da7a-79c1-417c-b408-16c0bfe99fca_SiteId">
    <vt:lpwstr>1e355c04-e0a4-42ed-8e2d-7351591f0ef1</vt:lpwstr>
  </property>
  <property fmtid="{D5CDD505-2E9C-101B-9397-08002B2CF9AE}" pid="8" name="MSIP_Label_3741da7a-79c1-417c-b408-16c0bfe99fca_ActionId">
    <vt:lpwstr>1d195541-2095-4375-a639-5d608bab3966</vt:lpwstr>
  </property>
  <property fmtid="{D5CDD505-2E9C-101B-9397-08002B2CF9AE}" pid="9" name="MSIP_Label_3741da7a-79c1-417c-b408-16c0bfe99fca_ContentBits">
    <vt:lpwstr>0</vt:lpwstr>
  </property>
</Properties>
</file>